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99" r:id="rId1"/>
  </p:sldMasterIdLst>
  <p:notesMasterIdLst>
    <p:notesMasterId r:id="rId19"/>
  </p:notesMasterIdLst>
  <p:sldIdLst>
    <p:sldId id="256" r:id="rId2"/>
    <p:sldId id="330" r:id="rId3"/>
    <p:sldId id="296" r:id="rId4"/>
    <p:sldId id="361" r:id="rId5"/>
    <p:sldId id="295" r:id="rId6"/>
    <p:sldId id="262" r:id="rId7"/>
    <p:sldId id="332" r:id="rId8"/>
    <p:sldId id="333" r:id="rId9"/>
    <p:sldId id="260" r:id="rId10"/>
    <p:sldId id="342" r:id="rId11"/>
    <p:sldId id="373" r:id="rId12"/>
    <p:sldId id="374" r:id="rId13"/>
    <p:sldId id="375" r:id="rId14"/>
    <p:sldId id="376" r:id="rId15"/>
    <p:sldId id="377" r:id="rId16"/>
    <p:sldId id="327" r:id="rId17"/>
    <p:sldId id="307" r:id="rId18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Crete Round" panose="02000503050000020004" pitchFamily="2" charset="77"/>
      <p:regular r:id="rId24"/>
      <p:italic r:id="rId25"/>
    </p:embeddedFont>
    <p:embeddedFont>
      <p:font typeface="DM Sans" pitchFamily="2" charset="77"/>
      <p:regular r:id="rId26"/>
      <p:bold r:id="rId27"/>
      <p:italic r:id="rId28"/>
      <p:boldItalic r:id="rId29"/>
    </p:embeddedFont>
    <p:embeddedFont>
      <p:font typeface="Raleway Black" panose="020F0502020204030204" pitchFamily="34" charset="0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20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D62B83-9EC5-4CB4-B4C9-A022D336604A}">
  <a:tblStyle styleId="{29D62B83-9EC5-4CB4-B4C9-A022D33660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/>
    <p:restoredTop sz="93103"/>
  </p:normalViewPr>
  <p:slideViewPr>
    <p:cSldViewPr snapToGrid="0" snapToObjects="1">
      <p:cViewPr varScale="1">
        <p:scale>
          <a:sx n="136" d="100"/>
          <a:sy n="136" d="100"/>
        </p:scale>
        <p:origin x="880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6bac43bc9b_0_24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6bac43bc9b_0_24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6bac43bc9b_0_24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6bac43bc9b_0_24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5318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6bac43bc9b_0_24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6bac43bc9b_0_24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64147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6b6e2725c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6b6e2725c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development stage of the framework as used by </a:t>
            </a:r>
            <a:r>
              <a:rPr lang="en-US" dirty="0" err="1"/>
              <a:t>Bleijenberg</a:t>
            </a:r>
            <a:r>
              <a:rPr lang="en-US" dirty="0"/>
              <a:t> et al. (2018) will be used as a more specific guide for the intervention (</a:t>
            </a:r>
            <a:r>
              <a:rPr lang="en-US" dirty="0" err="1"/>
              <a:t>Bleijenberg</a:t>
            </a:r>
            <a:r>
              <a:rPr lang="en-US" dirty="0"/>
              <a:t> et al., 2018). </a:t>
            </a:r>
          </a:p>
          <a:p>
            <a:r>
              <a:rPr lang="en-US" dirty="0"/>
              <a:t>This intervention should be conducive and applicable to all TB patients in the Malaysian setting. To develop a suitable intervention, information from two main domains are important. </a:t>
            </a:r>
          </a:p>
          <a:p>
            <a:r>
              <a:rPr lang="en-US" dirty="0"/>
              <a:t>Once a consensus is reached at the end of both rounds, then a conclusion is drawn for the development of VOT intervention modelling.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The main aim of this focus group discussion is to aide in the development of the whole process of “WhatsApp” application as a VOT platform and to fine-tune the process if needed. 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5181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6b6e2725c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6b6e2725c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It will be emphasized to the participants that participation is voluntary and they are also allowed to clarify any doubts they might have. </a:t>
            </a:r>
            <a:br>
              <a:rPr lang="en-MY" dirty="0"/>
            </a:br>
            <a:endParaRPr lang="en-MY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They are also allowed to drop out of the study at any point by informing the staff.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All the information provided during this research will be kept strictly confidential and used exclusively for the purpose of this study.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952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6bac43bc9b_0_246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6bac43bc9b_0_246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1577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It will be emphasized to the participants that participation is voluntary and they are also allowed to clarify any doubts they might have. </a:t>
            </a:r>
            <a:br>
              <a:rPr lang="en-MY" dirty="0"/>
            </a:br>
            <a:endParaRPr lang="en-MY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They are also allowed to drop out of the study at any point by informing the staff.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All the information provided during this research will be kept strictly confidential and used exclusively for the purpose of this study.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041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It will be emphasized to the participants that participation is voluntary and they are also allowed to clarify any doubts they might have. </a:t>
            </a:r>
            <a:br>
              <a:rPr lang="en-MY" dirty="0"/>
            </a:br>
            <a:endParaRPr lang="en-MY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They are also allowed to drop out of the study at any point by informing the staff.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All the information provided during this research will be kept strictly confidential and used exclusively for the purpose of this study.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72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It will be emphasized to the participants that participation is voluntary and they are also allowed to clarify any doubts they might have. </a:t>
            </a:r>
            <a:br>
              <a:rPr lang="en-MY" dirty="0"/>
            </a:br>
            <a:endParaRPr lang="en-MY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They are also allowed to drop out of the study at any point by informing the staff.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MY" dirty="0"/>
              <a:t>All the information provided during this research will be kept strictly confidential and used exclusively for the purpose of this study.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135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5649925" y="186150"/>
            <a:ext cx="32811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048225" y="2674900"/>
            <a:ext cx="2620800" cy="9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048225" y="3689225"/>
            <a:ext cx="2620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220275" y="1079900"/>
            <a:ext cx="8695800" cy="387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05000" y="1296100"/>
            <a:ext cx="7222500" cy="32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220100" y="186200"/>
            <a:ext cx="8695800" cy="71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220100" y="186200"/>
            <a:ext cx="8695800" cy="71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AND_TWO_COLUMNS_1_1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/>
          <p:nvPr/>
        </p:nvSpPr>
        <p:spPr>
          <a:xfrm>
            <a:off x="221925" y="186200"/>
            <a:ext cx="87093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1"/>
          </p:nvPr>
        </p:nvSpPr>
        <p:spPr>
          <a:xfrm>
            <a:off x="1950450" y="1348175"/>
            <a:ext cx="5243100" cy="16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rete Round"/>
              <a:buNone/>
              <a:defRPr sz="24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title"/>
          </p:nvPr>
        </p:nvSpPr>
        <p:spPr>
          <a:xfrm>
            <a:off x="2948400" y="3365763"/>
            <a:ext cx="3247200" cy="4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"/>
              <a:buNone/>
              <a:defRPr sz="1800" b="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/>
          <p:nvPr/>
        </p:nvSpPr>
        <p:spPr>
          <a:xfrm>
            <a:off x="221925" y="1098825"/>
            <a:ext cx="8709000" cy="1480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5"/>
          <p:cNvSpPr/>
          <p:nvPr/>
        </p:nvSpPr>
        <p:spPr>
          <a:xfrm>
            <a:off x="221925" y="2773775"/>
            <a:ext cx="8709000" cy="2183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1"/>
          </p:nvPr>
        </p:nvSpPr>
        <p:spPr>
          <a:xfrm>
            <a:off x="1015275" y="3412650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1015275" y="306520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ubTitle" idx="2"/>
          </p:nvPr>
        </p:nvSpPr>
        <p:spPr>
          <a:xfrm>
            <a:off x="3543897" y="3412650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title" idx="3"/>
          </p:nvPr>
        </p:nvSpPr>
        <p:spPr>
          <a:xfrm>
            <a:off x="3543897" y="306520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subTitle" idx="4"/>
          </p:nvPr>
        </p:nvSpPr>
        <p:spPr>
          <a:xfrm>
            <a:off x="6072518" y="3412650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title" idx="5"/>
          </p:nvPr>
        </p:nvSpPr>
        <p:spPr>
          <a:xfrm>
            <a:off x="6072518" y="306520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5"/>
          <p:cNvSpPr/>
          <p:nvPr/>
        </p:nvSpPr>
        <p:spPr>
          <a:xfrm>
            <a:off x="220100" y="186200"/>
            <a:ext cx="8695800" cy="710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title" idx="6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CUSTOM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/>
          <p:nvPr/>
        </p:nvSpPr>
        <p:spPr>
          <a:xfrm>
            <a:off x="743925" y="186150"/>
            <a:ext cx="32811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2"/>
          <p:cNvSpPr txBox="1">
            <a:spLocks noGrp="1"/>
          </p:cNvSpPr>
          <p:nvPr>
            <p:ph type="ctrTitle"/>
          </p:nvPr>
        </p:nvSpPr>
        <p:spPr>
          <a:xfrm>
            <a:off x="1175750" y="1404857"/>
            <a:ext cx="2620800" cy="14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subTitle" idx="1"/>
          </p:nvPr>
        </p:nvSpPr>
        <p:spPr>
          <a:xfrm>
            <a:off x="1175738" y="2946038"/>
            <a:ext cx="2620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2" name="Google Shape;152;p22"/>
          <p:cNvSpPr/>
          <p:nvPr/>
        </p:nvSpPr>
        <p:spPr>
          <a:xfrm>
            <a:off x="41903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CUSTOM_1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ctrTitle"/>
          </p:nvPr>
        </p:nvSpPr>
        <p:spPr>
          <a:xfrm>
            <a:off x="1175750" y="1438700"/>
            <a:ext cx="2620800" cy="140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1"/>
          </p:nvPr>
        </p:nvSpPr>
        <p:spPr>
          <a:xfrm>
            <a:off x="1175738" y="2912200"/>
            <a:ext cx="2620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23"/>
          <p:cNvSpPr/>
          <p:nvPr/>
        </p:nvSpPr>
        <p:spPr>
          <a:xfrm>
            <a:off x="8572032" y="186200"/>
            <a:ext cx="3567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2">
  <p:cSld name="CUSTOM_2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/>
          <p:nvPr/>
        </p:nvSpPr>
        <p:spPr>
          <a:xfrm>
            <a:off x="221925" y="186200"/>
            <a:ext cx="87093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4"/>
          <p:cNvSpPr txBox="1">
            <a:spLocks noGrp="1"/>
          </p:cNvSpPr>
          <p:nvPr>
            <p:ph type="title" hasCustomPrompt="1"/>
          </p:nvPr>
        </p:nvSpPr>
        <p:spPr>
          <a:xfrm>
            <a:off x="921375" y="1230600"/>
            <a:ext cx="11019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1" name="Google Shape;161;p24"/>
          <p:cNvSpPr txBox="1">
            <a:spLocks noGrp="1"/>
          </p:cNvSpPr>
          <p:nvPr>
            <p:ph type="subTitle" idx="1"/>
          </p:nvPr>
        </p:nvSpPr>
        <p:spPr>
          <a:xfrm>
            <a:off x="2361675" y="1467075"/>
            <a:ext cx="1987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title" idx="2"/>
          </p:nvPr>
        </p:nvSpPr>
        <p:spPr>
          <a:xfrm>
            <a:off x="2361675" y="1119600"/>
            <a:ext cx="1987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title" idx="3" hasCustomPrompt="1"/>
          </p:nvPr>
        </p:nvSpPr>
        <p:spPr>
          <a:xfrm>
            <a:off x="921375" y="2971425"/>
            <a:ext cx="11019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4" name="Google Shape;164;p24"/>
          <p:cNvSpPr txBox="1">
            <a:spLocks noGrp="1"/>
          </p:cNvSpPr>
          <p:nvPr>
            <p:ph type="subTitle" idx="4"/>
          </p:nvPr>
        </p:nvSpPr>
        <p:spPr>
          <a:xfrm>
            <a:off x="2361675" y="3207900"/>
            <a:ext cx="1987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4"/>
          <p:cNvSpPr txBox="1">
            <a:spLocks noGrp="1"/>
          </p:cNvSpPr>
          <p:nvPr>
            <p:ph type="title" idx="5"/>
          </p:nvPr>
        </p:nvSpPr>
        <p:spPr>
          <a:xfrm>
            <a:off x="2361675" y="2860436"/>
            <a:ext cx="1987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24"/>
          <p:cNvSpPr txBox="1">
            <a:spLocks noGrp="1"/>
          </p:cNvSpPr>
          <p:nvPr>
            <p:ph type="title" idx="6" hasCustomPrompt="1"/>
          </p:nvPr>
        </p:nvSpPr>
        <p:spPr>
          <a:xfrm>
            <a:off x="4795125" y="1230600"/>
            <a:ext cx="11019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7" name="Google Shape;167;p24"/>
          <p:cNvSpPr txBox="1">
            <a:spLocks noGrp="1"/>
          </p:cNvSpPr>
          <p:nvPr>
            <p:ph type="subTitle" idx="7"/>
          </p:nvPr>
        </p:nvSpPr>
        <p:spPr>
          <a:xfrm>
            <a:off x="6235425" y="1467075"/>
            <a:ext cx="1987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title" idx="8"/>
          </p:nvPr>
        </p:nvSpPr>
        <p:spPr>
          <a:xfrm>
            <a:off x="6235425" y="1119611"/>
            <a:ext cx="1987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title" idx="9" hasCustomPrompt="1"/>
          </p:nvPr>
        </p:nvSpPr>
        <p:spPr>
          <a:xfrm>
            <a:off x="4795125" y="2971425"/>
            <a:ext cx="11019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60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70" name="Google Shape;170;p24"/>
          <p:cNvSpPr txBox="1">
            <a:spLocks noGrp="1"/>
          </p:cNvSpPr>
          <p:nvPr>
            <p:ph type="subTitle" idx="13"/>
          </p:nvPr>
        </p:nvSpPr>
        <p:spPr>
          <a:xfrm>
            <a:off x="6235425" y="3207900"/>
            <a:ext cx="1987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title" idx="14"/>
          </p:nvPr>
        </p:nvSpPr>
        <p:spPr>
          <a:xfrm>
            <a:off x="6235425" y="2860436"/>
            <a:ext cx="1987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CUSTOM_3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ctrTitle"/>
          </p:nvPr>
        </p:nvSpPr>
        <p:spPr>
          <a:xfrm>
            <a:off x="726920" y="1034625"/>
            <a:ext cx="1565700" cy="9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subTitle" idx="1"/>
          </p:nvPr>
        </p:nvSpPr>
        <p:spPr>
          <a:xfrm>
            <a:off x="1092450" y="3422025"/>
            <a:ext cx="3479700" cy="6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subTitle" idx="2"/>
          </p:nvPr>
        </p:nvSpPr>
        <p:spPr>
          <a:xfrm>
            <a:off x="1092454" y="2629425"/>
            <a:ext cx="3479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rete Round"/>
              <a:buNone/>
              <a:defRPr sz="30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CUSTOM_4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/>
          <p:nvPr/>
        </p:nvSpPr>
        <p:spPr>
          <a:xfrm>
            <a:off x="774350" y="186200"/>
            <a:ext cx="44520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subTitle" idx="1"/>
          </p:nvPr>
        </p:nvSpPr>
        <p:spPr>
          <a:xfrm>
            <a:off x="1312888" y="2139975"/>
            <a:ext cx="265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title"/>
          </p:nvPr>
        </p:nvSpPr>
        <p:spPr>
          <a:xfrm>
            <a:off x="1312888" y="1792525"/>
            <a:ext cx="2656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title" idx="2"/>
          </p:nvPr>
        </p:nvSpPr>
        <p:spPr>
          <a:xfrm>
            <a:off x="933600" y="535625"/>
            <a:ext cx="3638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subTitle" idx="3"/>
          </p:nvPr>
        </p:nvSpPr>
        <p:spPr>
          <a:xfrm>
            <a:off x="1312888" y="3916025"/>
            <a:ext cx="2656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title" idx="4"/>
          </p:nvPr>
        </p:nvSpPr>
        <p:spPr>
          <a:xfrm>
            <a:off x="1312888" y="3568575"/>
            <a:ext cx="2656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26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26"/>
          <p:cNvSpPr/>
          <p:nvPr/>
        </p:nvSpPr>
        <p:spPr>
          <a:xfrm>
            <a:off x="8574532" y="186200"/>
            <a:ext cx="3567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CUSTOM_5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/>
          <p:nvPr/>
        </p:nvSpPr>
        <p:spPr>
          <a:xfrm>
            <a:off x="220100" y="186200"/>
            <a:ext cx="8695800" cy="1172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7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27"/>
          <p:cNvSpPr/>
          <p:nvPr/>
        </p:nvSpPr>
        <p:spPr>
          <a:xfrm>
            <a:off x="220200" y="3106100"/>
            <a:ext cx="8695800" cy="18426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subTitle" idx="1"/>
          </p:nvPr>
        </p:nvSpPr>
        <p:spPr>
          <a:xfrm>
            <a:off x="1015275" y="3735902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title" idx="2"/>
          </p:nvPr>
        </p:nvSpPr>
        <p:spPr>
          <a:xfrm>
            <a:off x="1015275" y="3372175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subTitle" idx="3"/>
          </p:nvPr>
        </p:nvSpPr>
        <p:spPr>
          <a:xfrm>
            <a:off x="3543897" y="3735902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7"/>
          <p:cNvSpPr txBox="1">
            <a:spLocks noGrp="1"/>
          </p:cNvSpPr>
          <p:nvPr>
            <p:ph type="title" idx="4"/>
          </p:nvPr>
        </p:nvSpPr>
        <p:spPr>
          <a:xfrm>
            <a:off x="3543897" y="3372175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5"/>
          </p:nvPr>
        </p:nvSpPr>
        <p:spPr>
          <a:xfrm>
            <a:off x="6072518" y="3735902"/>
            <a:ext cx="20562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title" idx="6"/>
          </p:nvPr>
        </p:nvSpPr>
        <p:spPr>
          <a:xfrm>
            <a:off x="6072518" y="3372175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6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/>
          <p:nvPr/>
        </p:nvSpPr>
        <p:spPr>
          <a:xfrm>
            <a:off x="220100" y="186200"/>
            <a:ext cx="25959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8"/>
          <p:cNvSpPr/>
          <p:nvPr/>
        </p:nvSpPr>
        <p:spPr>
          <a:xfrm>
            <a:off x="6320125" y="186200"/>
            <a:ext cx="25959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8"/>
          <p:cNvSpPr txBox="1">
            <a:spLocks noGrp="1"/>
          </p:cNvSpPr>
          <p:nvPr>
            <p:ph type="subTitle" idx="1"/>
          </p:nvPr>
        </p:nvSpPr>
        <p:spPr>
          <a:xfrm>
            <a:off x="726925" y="1871572"/>
            <a:ext cx="18435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726925" y="1524100"/>
            <a:ext cx="1843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subTitle" idx="2"/>
          </p:nvPr>
        </p:nvSpPr>
        <p:spPr>
          <a:xfrm>
            <a:off x="726925" y="3508747"/>
            <a:ext cx="18435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title" idx="3"/>
          </p:nvPr>
        </p:nvSpPr>
        <p:spPr>
          <a:xfrm>
            <a:off x="726925" y="3161275"/>
            <a:ext cx="1843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subTitle" idx="4"/>
          </p:nvPr>
        </p:nvSpPr>
        <p:spPr>
          <a:xfrm>
            <a:off x="6565625" y="1871572"/>
            <a:ext cx="18435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28"/>
          <p:cNvSpPr txBox="1">
            <a:spLocks noGrp="1"/>
          </p:cNvSpPr>
          <p:nvPr>
            <p:ph type="title" idx="5"/>
          </p:nvPr>
        </p:nvSpPr>
        <p:spPr>
          <a:xfrm>
            <a:off x="6565625" y="1524100"/>
            <a:ext cx="1843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28"/>
          <p:cNvSpPr txBox="1">
            <a:spLocks noGrp="1"/>
          </p:cNvSpPr>
          <p:nvPr>
            <p:ph type="subTitle" idx="6"/>
          </p:nvPr>
        </p:nvSpPr>
        <p:spPr>
          <a:xfrm>
            <a:off x="6565625" y="3508747"/>
            <a:ext cx="1843500" cy="8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title" idx="7"/>
          </p:nvPr>
        </p:nvSpPr>
        <p:spPr>
          <a:xfrm>
            <a:off x="6565625" y="3161275"/>
            <a:ext cx="18435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title" idx="8"/>
          </p:nvPr>
        </p:nvSpPr>
        <p:spPr>
          <a:xfrm>
            <a:off x="705000" y="535625"/>
            <a:ext cx="2102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7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/>
          <p:nvPr/>
        </p:nvSpPr>
        <p:spPr>
          <a:xfrm>
            <a:off x="220100" y="186200"/>
            <a:ext cx="8695800" cy="100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9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9"/>
          <p:cNvSpPr/>
          <p:nvPr/>
        </p:nvSpPr>
        <p:spPr>
          <a:xfrm>
            <a:off x="220200" y="4607875"/>
            <a:ext cx="8695800" cy="34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9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>
            <a:spLocks noGrp="1"/>
          </p:cNvSpPr>
          <p:nvPr>
            <p:ph type="ctrTitle"/>
          </p:nvPr>
        </p:nvSpPr>
        <p:spPr>
          <a:xfrm>
            <a:off x="726920" y="798600"/>
            <a:ext cx="1565700" cy="94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rete Round"/>
              <a:buNone/>
              <a:defRPr sz="40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subTitle" idx="1"/>
          </p:nvPr>
        </p:nvSpPr>
        <p:spPr>
          <a:xfrm>
            <a:off x="5819001" y="4055725"/>
            <a:ext cx="2598000" cy="6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subTitle" idx="2"/>
          </p:nvPr>
        </p:nvSpPr>
        <p:spPr>
          <a:xfrm>
            <a:off x="5819004" y="3263125"/>
            <a:ext cx="2598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rete Round"/>
              <a:buNone/>
              <a:defRPr sz="30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rete Round"/>
              <a:buNone/>
              <a:defRPr sz="2800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CUSTOM_10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/>
          <p:nvPr/>
        </p:nvSpPr>
        <p:spPr>
          <a:xfrm>
            <a:off x="220100" y="1403800"/>
            <a:ext cx="8695800" cy="981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32"/>
          <p:cNvSpPr/>
          <p:nvPr/>
        </p:nvSpPr>
        <p:spPr>
          <a:xfrm>
            <a:off x="220200" y="2384600"/>
            <a:ext cx="8695800" cy="2564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32"/>
          <p:cNvSpPr/>
          <p:nvPr/>
        </p:nvSpPr>
        <p:spPr>
          <a:xfrm>
            <a:off x="220100" y="186200"/>
            <a:ext cx="8695800" cy="1006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32"/>
          <p:cNvSpPr/>
          <p:nvPr/>
        </p:nvSpPr>
        <p:spPr>
          <a:xfrm>
            <a:off x="5932088" y="2453650"/>
            <a:ext cx="219600" cy="260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32"/>
          <p:cNvSpPr/>
          <p:nvPr/>
        </p:nvSpPr>
        <p:spPr>
          <a:xfrm>
            <a:off x="2971638" y="2392700"/>
            <a:ext cx="219600" cy="2604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2"/>
          <p:cNvSpPr/>
          <p:nvPr/>
        </p:nvSpPr>
        <p:spPr>
          <a:xfrm rot="5400000">
            <a:off x="4451875" y="-2054900"/>
            <a:ext cx="219600" cy="879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32"/>
          <p:cNvSpPr/>
          <p:nvPr/>
        </p:nvSpPr>
        <p:spPr>
          <a:xfrm rot="5400000">
            <a:off x="4451875" y="-3104750"/>
            <a:ext cx="219600" cy="8797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subTitle" idx="1"/>
          </p:nvPr>
        </p:nvSpPr>
        <p:spPr>
          <a:xfrm>
            <a:off x="726925" y="3266175"/>
            <a:ext cx="20562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title"/>
          </p:nvPr>
        </p:nvSpPr>
        <p:spPr>
          <a:xfrm>
            <a:off x="726925" y="290245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32"/>
          <p:cNvSpPr txBox="1">
            <a:spLocks noGrp="1"/>
          </p:cNvSpPr>
          <p:nvPr>
            <p:ph type="subTitle" idx="2"/>
          </p:nvPr>
        </p:nvSpPr>
        <p:spPr>
          <a:xfrm>
            <a:off x="3543899" y="3266175"/>
            <a:ext cx="20562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32"/>
          <p:cNvSpPr txBox="1">
            <a:spLocks noGrp="1"/>
          </p:cNvSpPr>
          <p:nvPr>
            <p:ph type="title" idx="3"/>
          </p:nvPr>
        </p:nvSpPr>
        <p:spPr>
          <a:xfrm>
            <a:off x="3543897" y="290245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subTitle" idx="4"/>
          </p:nvPr>
        </p:nvSpPr>
        <p:spPr>
          <a:xfrm>
            <a:off x="6360873" y="3266175"/>
            <a:ext cx="20562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32"/>
          <p:cNvSpPr txBox="1">
            <a:spLocks noGrp="1"/>
          </p:cNvSpPr>
          <p:nvPr>
            <p:ph type="title" idx="5"/>
          </p:nvPr>
        </p:nvSpPr>
        <p:spPr>
          <a:xfrm>
            <a:off x="6360868" y="2902450"/>
            <a:ext cx="2056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32"/>
          <p:cNvSpPr txBox="1">
            <a:spLocks noGrp="1"/>
          </p:cNvSpPr>
          <p:nvPr>
            <p:ph type="title" idx="6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4"/>
          <p:cNvSpPr/>
          <p:nvPr/>
        </p:nvSpPr>
        <p:spPr>
          <a:xfrm>
            <a:off x="220100" y="186200"/>
            <a:ext cx="8695800" cy="4717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4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34"/>
          <p:cNvSpPr/>
          <p:nvPr/>
        </p:nvSpPr>
        <p:spPr>
          <a:xfrm rot="-5400000">
            <a:off x="3125004" y="-479451"/>
            <a:ext cx="219600" cy="6206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4"/>
          <p:cNvSpPr/>
          <p:nvPr/>
        </p:nvSpPr>
        <p:spPr>
          <a:xfrm rot="-5400000">
            <a:off x="3065075" y="431807"/>
            <a:ext cx="219600" cy="62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4"/>
          <p:cNvSpPr/>
          <p:nvPr/>
        </p:nvSpPr>
        <p:spPr>
          <a:xfrm>
            <a:off x="702125" y="1752700"/>
            <a:ext cx="910200" cy="76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4"/>
          <p:cNvSpPr/>
          <p:nvPr/>
        </p:nvSpPr>
        <p:spPr>
          <a:xfrm rot="-5400000">
            <a:off x="4470525" y="-2768462"/>
            <a:ext cx="219600" cy="882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4"/>
          <p:cNvSpPr/>
          <p:nvPr/>
        </p:nvSpPr>
        <p:spPr>
          <a:xfrm rot="10800000">
            <a:off x="482525" y="170155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4"/>
          <p:cNvSpPr/>
          <p:nvPr/>
        </p:nvSpPr>
        <p:spPr>
          <a:xfrm rot="10800000">
            <a:off x="1612325" y="170155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4"/>
          <p:cNvSpPr txBox="1">
            <a:spLocks noGrp="1"/>
          </p:cNvSpPr>
          <p:nvPr>
            <p:ph type="subTitle" idx="1"/>
          </p:nvPr>
        </p:nvSpPr>
        <p:spPr>
          <a:xfrm>
            <a:off x="1953250" y="1743225"/>
            <a:ext cx="31557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p34"/>
          <p:cNvSpPr txBox="1">
            <a:spLocks noGrp="1"/>
          </p:cNvSpPr>
          <p:nvPr>
            <p:ph type="subTitle" idx="2"/>
          </p:nvPr>
        </p:nvSpPr>
        <p:spPr>
          <a:xfrm>
            <a:off x="3092625" y="2715275"/>
            <a:ext cx="31557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34"/>
          <p:cNvSpPr txBox="1">
            <a:spLocks noGrp="1"/>
          </p:cNvSpPr>
          <p:nvPr>
            <p:ph type="subTitle" idx="3"/>
          </p:nvPr>
        </p:nvSpPr>
        <p:spPr>
          <a:xfrm>
            <a:off x="1953250" y="3687325"/>
            <a:ext cx="4295100" cy="68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title" idx="4" hasCustomPrompt="1"/>
          </p:nvPr>
        </p:nvSpPr>
        <p:spPr>
          <a:xfrm>
            <a:off x="592325" y="1686250"/>
            <a:ext cx="11298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6" name="Google Shape;266;p34"/>
          <p:cNvSpPr/>
          <p:nvPr/>
        </p:nvSpPr>
        <p:spPr>
          <a:xfrm>
            <a:off x="167787" y="4607877"/>
            <a:ext cx="6116700" cy="340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4"/>
          <p:cNvSpPr/>
          <p:nvPr/>
        </p:nvSpPr>
        <p:spPr>
          <a:xfrm rot="-5400000">
            <a:off x="3065075" y="1371402"/>
            <a:ext cx="219600" cy="626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4"/>
          <p:cNvSpPr/>
          <p:nvPr/>
        </p:nvSpPr>
        <p:spPr>
          <a:xfrm>
            <a:off x="1831925" y="2707750"/>
            <a:ext cx="910200" cy="76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34"/>
          <p:cNvSpPr/>
          <p:nvPr/>
        </p:nvSpPr>
        <p:spPr>
          <a:xfrm rot="10800000">
            <a:off x="1612325" y="265660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4"/>
          <p:cNvSpPr/>
          <p:nvPr/>
        </p:nvSpPr>
        <p:spPr>
          <a:xfrm rot="10800000">
            <a:off x="2742125" y="265660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4"/>
          <p:cNvSpPr/>
          <p:nvPr/>
        </p:nvSpPr>
        <p:spPr>
          <a:xfrm>
            <a:off x="702125" y="3657550"/>
            <a:ext cx="910200" cy="76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4"/>
          <p:cNvSpPr/>
          <p:nvPr/>
        </p:nvSpPr>
        <p:spPr>
          <a:xfrm rot="10800000">
            <a:off x="482525" y="360640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34"/>
          <p:cNvSpPr/>
          <p:nvPr/>
        </p:nvSpPr>
        <p:spPr>
          <a:xfrm rot="10800000">
            <a:off x="1612325" y="3606400"/>
            <a:ext cx="219600" cy="1006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title" idx="5" hasCustomPrompt="1"/>
          </p:nvPr>
        </p:nvSpPr>
        <p:spPr>
          <a:xfrm>
            <a:off x="1722125" y="2658175"/>
            <a:ext cx="11298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5" name="Google Shape;275;p34"/>
          <p:cNvSpPr txBox="1">
            <a:spLocks noGrp="1"/>
          </p:cNvSpPr>
          <p:nvPr>
            <p:ph type="title" idx="6" hasCustomPrompt="1"/>
          </p:nvPr>
        </p:nvSpPr>
        <p:spPr>
          <a:xfrm>
            <a:off x="592325" y="3588275"/>
            <a:ext cx="1129800" cy="81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76" name="Google Shape;276;p34"/>
          <p:cNvSpPr/>
          <p:nvPr/>
        </p:nvSpPr>
        <p:spPr>
          <a:xfrm rot="10800000">
            <a:off x="6118225" y="1721300"/>
            <a:ext cx="219600" cy="325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CUSTOM_13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5"/>
          <p:cNvSpPr/>
          <p:nvPr/>
        </p:nvSpPr>
        <p:spPr>
          <a:xfrm>
            <a:off x="220100" y="186200"/>
            <a:ext cx="86958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35"/>
          <p:cNvSpPr/>
          <p:nvPr/>
        </p:nvSpPr>
        <p:spPr>
          <a:xfrm>
            <a:off x="3935500" y="1281950"/>
            <a:ext cx="4995900" cy="1972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5"/>
          <p:cNvSpPr/>
          <p:nvPr/>
        </p:nvSpPr>
        <p:spPr>
          <a:xfrm>
            <a:off x="3715900" y="1192400"/>
            <a:ext cx="219600" cy="2147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35"/>
          <p:cNvSpPr/>
          <p:nvPr/>
        </p:nvSpPr>
        <p:spPr>
          <a:xfrm rot="-5400000">
            <a:off x="6244000" y="-1335700"/>
            <a:ext cx="219600" cy="5275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5"/>
          <p:cNvSpPr/>
          <p:nvPr/>
        </p:nvSpPr>
        <p:spPr>
          <a:xfrm>
            <a:off x="5827050" y="3303350"/>
            <a:ext cx="3104100" cy="876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5"/>
          <p:cNvSpPr/>
          <p:nvPr/>
        </p:nvSpPr>
        <p:spPr>
          <a:xfrm rot="-5400000">
            <a:off x="6279976" y="627725"/>
            <a:ext cx="219600" cy="520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 rot="-5400000">
            <a:off x="7263750" y="2579400"/>
            <a:ext cx="219600" cy="323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/>
          <p:nvPr/>
        </p:nvSpPr>
        <p:spPr>
          <a:xfrm>
            <a:off x="5607450" y="3303350"/>
            <a:ext cx="219600" cy="1004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5"/>
          <p:cNvSpPr txBox="1">
            <a:spLocks noGrp="1"/>
          </p:cNvSpPr>
          <p:nvPr>
            <p:ph type="subTitle" idx="1"/>
          </p:nvPr>
        </p:nvSpPr>
        <p:spPr>
          <a:xfrm>
            <a:off x="3935500" y="1370863"/>
            <a:ext cx="4481400" cy="16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rete Round"/>
              <a:buNone/>
              <a:defRPr sz="24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7" name="Google Shape;287;p35"/>
          <p:cNvSpPr txBox="1">
            <a:spLocks noGrp="1"/>
          </p:cNvSpPr>
          <p:nvPr>
            <p:ph type="title"/>
          </p:nvPr>
        </p:nvSpPr>
        <p:spPr>
          <a:xfrm>
            <a:off x="5965475" y="3501875"/>
            <a:ext cx="2378100" cy="4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DM Sans"/>
              <a:buNone/>
              <a:defRPr sz="1800" b="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4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6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6"/>
          <p:cNvSpPr/>
          <p:nvPr/>
        </p:nvSpPr>
        <p:spPr>
          <a:xfrm>
            <a:off x="743925" y="186150"/>
            <a:ext cx="32811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6"/>
          <p:cNvSpPr txBox="1">
            <a:spLocks noGrp="1"/>
          </p:cNvSpPr>
          <p:nvPr>
            <p:ph type="title"/>
          </p:nvPr>
        </p:nvSpPr>
        <p:spPr>
          <a:xfrm>
            <a:off x="1075775" y="1952100"/>
            <a:ext cx="2627100" cy="1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36"/>
          <p:cNvSpPr/>
          <p:nvPr/>
        </p:nvSpPr>
        <p:spPr>
          <a:xfrm>
            <a:off x="41903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CUSTOM_15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>
            <a:off x="220100" y="186200"/>
            <a:ext cx="47670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7"/>
          <p:cNvSpPr/>
          <p:nvPr/>
        </p:nvSpPr>
        <p:spPr>
          <a:xfrm>
            <a:off x="51525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7"/>
          <p:cNvSpPr/>
          <p:nvPr/>
        </p:nvSpPr>
        <p:spPr>
          <a:xfrm>
            <a:off x="5674525" y="186150"/>
            <a:ext cx="32811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37"/>
          <p:cNvSpPr txBox="1">
            <a:spLocks noGrp="1"/>
          </p:cNvSpPr>
          <p:nvPr>
            <p:ph type="title"/>
          </p:nvPr>
        </p:nvSpPr>
        <p:spPr>
          <a:xfrm>
            <a:off x="6225925" y="2134200"/>
            <a:ext cx="1912500" cy="8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37"/>
          <p:cNvSpPr txBox="1">
            <a:spLocks noGrp="1"/>
          </p:cNvSpPr>
          <p:nvPr>
            <p:ph type="subTitle" idx="1"/>
          </p:nvPr>
        </p:nvSpPr>
        <p:spPr>
          <a:xfrm>
            <a:off x="2361675" y="1168084"/>
            <a:ext cx="21912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37"/>
          <p:cNvSpPr txBox="1">
            <a:spLocks noGrp="1"/>
          </p:cNvSpPr>
          <p:nvPr>
            <p:ph type="title" idx="2"/>
          </p:nvPr>
        </p:nvSpPr>
        <p:spPr>
          <a:xfrm>
            <a:off x="2361675" y="820600"/>
            <a:ext cx="2191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37"/>
          <p:cNvSpPr txBox="1">
            <a:spLocks noGrp="1"/>
          </p:cNvSpPr>
          <p:nvPr>
            <p:ph type="subTitle" idx="3"/>
          </p:nvPr>
        </p:nvSpPr>
        <p:spPr>
          <a:xfrm>
            <a:off x="2361675" y="2470238"/>
            <a:ext cx="21912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37"/>
          <p:cNvSpPr txBox="1">
            <a:spLocks noGrp="1"/>
          </p:cNvSpPr>
          <p:nvPr>
            <p:ph type="title" idx="4"/>
          </p:nvPr>
        </p:nvSpPr>
        <p:spPr>
          <a:xfrm>
            <a:off x="2361675" y="2122769"/>
            <a:ext cx="2191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2" name="Google Shape;302;p37"/>
          <p:cNvSpPr txBox="1">
            <a:spLocks noGrp="1"/>
          </p:cNvSpPr>
          <p:nvPr>
            <p:ph type="subTitle" idx="5"/>
          </p:nvPr>
        </p:nvSpPr>
        <p:spPr>
          <a:xfrm>
            <a:off x="2361675" y="3802534"/>
            <a:ext cx="21912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3" name="Google Shape;303;p37"/>
          <p:cNvSpPr txBox="1">
            <a:spLocks noGrp="1"/>
          </p:cNvSpPr>
          <p:nvPr>
            <p:ph type="title" idx="6"/>
          </p:nvPr>
        </p:nvSpPr>
        <p:spPr>
          <a:xfrm>
            <a:off x="2361675" y="3455052"/>
            <a:ext cx="2191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4">
  <p:cSld name="CUSTOM_16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8"/>
          <p:cNvSpPr/>
          <p:nvPr/>
        </p:nvSpPr>
        <p:spPr>
          <a:xfrm>
            <a:off x="220100" y="186200"/>
            <a:ext cx="8695800" cy="117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8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38"/>
          <p:cNvSpPr/>
          <p:nvPr/>
        </p:nvSpPr>
        <p:spPr>
          <a:xfrm>
            <a:off x="238325" y="1532975"/>
            <a:ext cx="86958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8"/>
          <p:cNvSpPr/>
          <p:nvPr/>
        </p:nvSpPr>
        <p:spPr>
          <a:xfrm>
            <a:off x="0" y="1362500"/>
            <a:ext cx="2603100" cy="37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8"/>
          <p:cNvSpPr/>
          <p:nvPr/>
        </p:nvSpPr>
        <p:spPr>
          <a:xfrm>
            <a:off x="238325" y="1534900"/>
            <a:ext cx="2191200" cy="3424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8"/>
          <p:cNvSpPr/>
          <p:nvPr/>
        </p:nvSpPr>
        <p:spPr>
          <a:xfrm>
            <a:off x="8574525" y="1532975"/>
            <a:ext cx="3567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8"/>
          <p:cNvSpPr/>
          <p:nvPr/>
        </p:nvSpPr>
        <p:spPr>
          <a:xfrm>
            <a:off x="6562175" y="1362500"/>
            <a:ext cx="2371800" cy="37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38"/>
          <p:cNvSpPr/>
          <p:nvPr/>
        </p:nvSpPr>
        <p:spPr>
          <a:xfrm>
            <a:off x="6734450" y="1534900"/>
            <a:ext cx="2199600" cy="3424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38"/>
          <p:cNvSpPr txBox="1">
            <a:spLocks noGrp="1"/>
          </p:cNvSpPr>
          <p:nvPr>
            <p:ph type="subTitle" idx="1"/>
          </p:nvPr>
        </p:nvSpPr>
        <p:spPr>
          <a:xfrm>
            <a:off x="2751025" y="2492634"/>
            <a:ext cx="21912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38"/>
          <p:cNvSpPr txBox="1">
            <a:spLocks noGrp="1"/>
          </p:cNvSpPr>
          <p:nvPr>
            <p:ph type="title" idx="2"/>
          </p:nvPr>
        </p:nvSpPr>
        <p:spPr>
          <a:xfrm>
            <a:off x="2751025" y="2145150"/>
            <a:ext cx="2191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5" name="Google Shape;315;p38"/>
          <p:cNvSpPr txBox="1">
            <a:spLocks noGrp="1"/>
          </p:cNvSpPr>
          <p:nvPr>
            <p:ph type="subTitle" idx="3"/>
          </p:nvPr>
        </p:nvSpPr>
        <p:spPr>
          <a:xfrm>
            <a:off x="4230200" y="3794788"/>
            <a:ext cx="2191200" cy="55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6" name="Google Shape;316;p38"/>
          <p:cNvSpPr txBox="1">
            <a:spLocks noGrp="1"/>
          </p:cNvSpPr>
          <p:nvPr>
            <p:ph type="title" idx="4"/>
          </p:nvPr>
        </p:nvSpPr>
        <p:spPr>
          <a:xfrm>
            <a:off x="4230200" y="3447319"/>
            <a:ext cx="21912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7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9"/>
          <p:cNvSpPr/>
          <p:nvPr/>
        </p:nvSpPr>
        <p:spPr>
          <a:xfrm>
            <a:off x="220100" y="186200"/>
            <a:ext cx="86958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39"/>
          <p:cNvSpPr/>
          <p:nvPr/>
        </p:nvSpPr>
        <p:spPr>
          <a:xfrm rot="-5400000">
            <a:off x="4386000" y="-1924050"/>
            <a:ext cx="219600" cy="899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39"/>
          <p:cNvSpPr/>
          <p:nvPr/>
        </p:nvSpPr>
        <p:spPr>
          <a:xfrm>
            <a:off x="2434400" y="1279200"/>
            <a:ext cx="4267200" cy="2585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39"/>
          <p:cNvSpPr/>
          <p:nvPr/>
        </p:nvSpPr>
        <p:spPr>
          <a:xfrm rot="-5400000">
            <a:off x="4458200" y="-1183800"/>
            <a:ext cx="219600" cy="47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39"/>
          <p:cNvSpPr/>
          <p:nvPr/>
        </p:nvSpPr>
        <p:spPr>
          <a:xfrm rot="-5400000">
            <a:off x="4458200" y="1620900"/>
            <a:ext cx="219600" cy="470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9"/>
          <p:cNvSpPr/>
          <p:nvPr/>
        </p:nvSpPr>
        <p:spPr>
          <a:xfrm rot="10800000">
            <a:off x="2214800" y="1120600"/>
            <a:ext cx="219600" cy="296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9"/>
          <p:cNvSpPr/>
          <p:nvPr/>
        </p:nvSpPr>
        <p:spPr>
          <a:xfrm rot="10800000">
            <a:off x="6701600" y="1120600"/>
            <a:ext cx="219600" cy="2967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39"/>
          <p:cNvSpPr txBox="1">
            <a:spLocks noGrp="1"/>
          </p:cNvSpPr>
          <p:nvPr>
            <p:ph type="subTitle" idx="1"/>
          </p:nvPr>
        </p:nvSpPr>
        <p:spPr>
          <a:xfrm>
            <a:off x="3110400" y="1846425"/>
            <a:ext cx="2923200" cy="5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rete Round"/>
              <a:buNone/>
              <a:defRPr sz="24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39"/>
          <p:cNvSpPr txBox="1">
            <a:spLocks noGrp="1"/>
          </p:cNvSpPr>
          <p:nvPr>
            <p:ph type="title"/>
          </p:nvPr>
        </p:nvSpPr>
        <p:spPr>
          <a:xfrm>
            <a:off x="3110425" y="2469675"/>
            <a:ext cx="2923200" cy="1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None/>
              <a:defRPr sz="1400" b="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8"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"/>
          <p:cNvSpPr/>
          <p:nvPr/>
        </p:nvSpPr>
        <p:spPr>
          <a:xfrm>
            <a:off x="216000" y="2501150"/>
            <a:ext cx="8712000" cy="2456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0"/>
          <p:cNvSpPr/>
          <p:nvPr/>
        </p:nvSpPr>
        <p:spPr>
          <a:xfrm>
            <a:off x="4356850" y="186200"/>
            <a:ext cx="4571100" cy="2108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40"/>
          <p:cNvSpPr/>
          <p:nvPr/>
        </p:nvSpPr>
        <p:spPr>
          <a:xfrm>
            <a:off x="216000" y="186200"/>
            <a:ext cx="3925800" cy="2108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705000" y="1168825"/>
            <a:ext cx="3105000" cy="4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2" name="Google Shape;332;p40"/>
          <p:cNvSpPr txBox="1">
            <a:spLocks noGrp="1"/>
          </p:cNvSpPr>
          <p:nvPr>
            <p:ph type="title" idx="2"/>
          </p:nvPr>
        </p:nvSpPr>
        <p:spPr>
          <a:xfrm>
            <a:off x="4572000" y="806875"/>
            <a:ext cx="3845100" cy="11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None/>
              <a:defRPr sz="1400" b="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9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1"/>
          <p:cNvSpPr/>
          <p:nvPr/>
        </p:nvSpPr>
        <p:spPr>
          <a:xfrm>
            <a:off x="220100" y="186200"/>
            <a:ext cx="5778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1"/>
          <p:cNvSpPr/>
          <p:nvPr/>
        </p:nvSpPr>
        <p:spPr>
          <a:xfrm>
            <a:off x="8417075" y="186200"/>
            <a:ext cx="4989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41"/>
          <p:cNvSpPr/>
          <p:nvPr/>
        </p:nvSpPr>
        <p:spPr>
          <a:xfrm>
            <a:off x="946525" y="186200"/>
            <a:ext cx="7292100" cy="358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41"/>
          <p:cNvSpPr/>
          <p:nvPr/>
        </p:nvSpPr>
        <p:spPr>
          <a:xfrm rot="10800000">
            <a:off x="726925" y="61000"/>
            <a:ext cx="219600" cy="502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41"/>
          <p:cNvSpPr/>
          <p:nvPr/>
        </p:nvSpPr>
        <p:spPr>
          <a:xfrm rot="10800000">
            <a:off x="8189475" y="61025"/>
            <a:ext cx="219600" cy="501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41"/>
          <p:cNvSpPr txBox="1">
            <a:spLocks noGrp="1"/>
          </p:cNvSpPr>
          <p:nvPr>
            <p:ph type="subTitle" idx="1"/>
          </p:nvPr>
        </p:nvSpPr>
        <p:spPr>
          <a:xfrm>
            <a:off x="2181400" y="535625"/>
            <a:ext cx="4822500" cy="57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rete Round"/>
              <a:buNone/>
              <a:defRPr sz="2400" b="1">
                <a:solidFill>
                  <a:schemeClr val="lt1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20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2"/>
          <p:cNvSpPr/>
          <p:nvPr/>
        </p:nvSpPr>
        <p:spPr>
          <a:xfrm>
            <a:off x="2219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42"/>
          <p:cNvSpPr/>
          <p:nvPr/>
        </p:nvSpPr>
        <p:spPr>
          <a:xfrm>
            <a:off x="3897362" y="186150"/>
            <a:ext cx="4452900" cy="4771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2"/>
          <p:cNvSpPr/>
          <p:nvPr/>
        </p:nvSpPr>
        <p:spPr>
          <a:xfrm>
            <a:off x="8515432" y="186200"/>
            <a:ext cx="356700" cy="4771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42"/>
          <p:cNvSpPr txBox="1">
            <a:spLocks noGrp="1"/>
          </p:cNvSpPr>
          <p:nvPr>
            <p:ph type="title"/>
          </p:nvPr>
        </p:nvSpPr>
        <p:spPr>
          <a:xfrm>
            <a:off x="1075775" y="2113950"/>
            <a:ext cx="2627100" cy="4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None/>
              <a:defRPr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2">
  <p:cSld name="CUSTOM_21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/>
          <p:nvPr/>
        </p:nvSpPr>
        <p:spPr>
          <a:xfrm>
            <a:off x="220100" y="213000"/>
            <a:ext cx="8695800" cy="471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title"/>
          </p:nvPr>
        </p:nvSpPr>
        <p:spPr>
          <a:xfrm>
            <a:off x="1425400" y="4033975"/>
            <a:ext cx="6293100" cy="5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5">
  <p:cSld name="CUSTOM_22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4"/>
          <p:cNvSpPr/>
          <p:nvPr/>
        </p:nvSpPr>
        <p:spPr>
          <a:xfrm>
            <a:off x="220100" y="186200"/>
            <a:ext cx="8695800" cy="117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44"/>
          <p:cNvSpPr/>
          <p:nvPr/>
        </p:nvSpPr>
        <p:spPr>
          <a:xfrm>
            <a:off x="238325" y="1532975"/>
            <a:ext cx="86958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4"/>
          <p:cNvSpPr txBox="1">
            <a:spLocks noGrp="1"/>
          </p:cNvSpPr>
          <p:nvPr>
            <p:ph type="subTitle" idx="1"/>
          </p:nvPr>
        </p:nvSpPr>
        <p:spPr>
          <a:xfrm>
            <a:off x="937950" y="3651700"/>
            <a:ext cx="2829900" cy="8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2" name="Google Shape;352;p44"/>
          <p:cNvSpPr txBox="1">
            <a:spLocks noGrp="1"/>
          </p:cNvSpPr>
          <p:nvPr>
            <p:ph type="title"/>
          </p:nvPr>
        </p:nvSpPr>
        <p:spPr>
          <a:xfrm>
            <a:off x="937950" y="3304250"/>
            <a:ext cx="28299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18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3" name="Google Shape;353;p44"/>
          <p:cNvSpPr txBox="1">
            <a:spLocks noGrp="1"/>
          </p:cNvSpPr>
          <p:nvPr>
            <p:ph type="subTitle" idx="2"/>
          </p:nvPr>
        </p:nvSpPr>
        <p:spPr>
          <a:xfrm>
            <a:off x="5376150" y="3651700"/>
            <a:ext cx="2829900" cy="80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4" name="Google Shape;354;p44"/>
          <p:cNvSpPr txBox="1">
            <a:spLocks noGrp="1"/>
          </p:cNvSpPr>
          <p:nvPr>
            <p:ph type="title" idx="3"/>
          </p:nvPr>
        </p:nvSpPr>
        <p:spPr>
          <a:xfrm>
            <a:off x="5376150" y="3304250"/>
            <a:ext cx="2829900" cy="42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5" name="Google Shape;355;p44"/>
          <p:cNvSpPr txBox="1">
            <a:spLocks noGrp="1"/>
          </p:cNvSpPr>
          <p:nvPr>
            <p:ph type="title" idx="4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23"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5"/>
          <p:cNvSpPr/>
          <p:nvPr/>
        </p:nvSpPr>
        <p:spPr>
          <a:xfrm>
            <a:off x="220100" y="186200"/>
            <a:ext cx="8695800" cy="117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45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9" name="Google Shape;359;p45"/>
          <p:cNvSpPr/>
          <p:nvPr/>
        </p:nvSpPr>
        <p:spPr>
          <a:xfrm>
            <a:off x="238325" y="1532975"/>
            <a:ext cx="86958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45"/>
          <p:cNvSpPr/>
          <p:nvPr/>
        </p:nvSpPr>
        <p:spPr>
          <a:xfrm>
            <a:off x="0" y="1362500"/>
            <a:ext cx="2603100" cy="37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45"/>
          <p:cNvSpPr/>
          <p:nvPr/>
        </p:nvSpPr>
        <p:spPr>
          <a:xfrm>
            <a:off x="238325" y="1534900"/>
            <a:ext cx="2191200" cy="3424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45"/>
          <p:cNvSpPr/>
          <p:nvPr/>
        </p:nvSpPr>
        <p:spPr>
          <a:xfrm>
            <a:off x="6562175" y="1362500"/>
            <a:ext cx="2371800" cy="3780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45"/>
          <p:cNvSpPr/>
          <p:nvPr/>
        </p:nvSpPr>
        <p:spPr>
          <a:xfrm>
            <a:off x="6734450" y="1534900"/>
            <a:ext cx="2199600" cy="3424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5"/>
          <p:cNvSpPr txBox="1">
            <a:spLocks noGrp="1"/>
          </p:cNvSpPr>
          <p:nvPr>
            <p:ph type="subTitle" idx="1"/>
          </p:nvPr>
        </p:nvSpPr>
        <p:spPr>
          <a:xfrm>
            <a:off x="2720575" y="1837775"/>
            <a:ext cx="3694800" cy="27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CUSTOM_25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7"/>
          <p:cNvSpPr/>
          <p:nvPr/>
        </p:nvSpPr>
        <p:spPr>
          <a:xfrm>
            <a:off x="220100" y="186200"/>
            <a:ext cx="8695800" cy="117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p47"/>
          <p:cNvSpPr/>
          <p:nvPr/>
        </p:nvSpPr>
        <p:spPr>
          <a:xfrm>
            <a:off x="238325" y="1532975"/>
            <a:ext cx="86958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7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2" name="Google Shape;372;p47"/>
          <p:cNvSpPr txBox="1">
            <a:spLocks noGrp="1"/>
          </p:cNvSpPr>
          <p:nvPr>
            <p:ph type="subTitle" idx="1"/>
          </p:nvPr>
        </p:nvSpPr>
        <p:spPr>
          <a:xfrm>
            <a:off x="726925" y="1837775"/>
            <a:ext cx="3694800" cy="27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73" name="Google Shape;373;p47"/>
          <p:cNvSpPr txBox="1">
            <a:spLocks noGrp="1"/>
          </p:cNvSpPr>
          <p:nvPr>
            <p:ph type="subTitle" idx="2"/>
          </p:nvPr>
        </p:nvSpPr>
        <p:spPr>
          <a:xfrm>
            <a:off x="4722275" y="1837775"/>
            <a:ext cx="3694800" cy="277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26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/>
          <p:nvPr/>
        </p:nvSpPr>
        <p:spPr>
          <a:xfrm>
            <a:off x="220100" y="186200"/>
            <a:ext cx="8695800" cy="1176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48"/>
          <p:cNvSpPr/>
          <p:nvPr/>
        </p:nvSpPr>
        <p:spPr>
          <a:xfrm>
            <a:off x="238325" y="1532975"/>
            <a:ext cx="8695800" cy="3424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8"/>
          <p:cNvSpPr txBox="1">
            <a:spLocks noGrp="1"/>
          </p:cNvSpPr>
          <p:nvPr>
            <p:ph type="title"/>
          </p:nvPr>
        </p:nvSpPr>
        <p:spPr>
          <a:xfrm>
            <a:off x="705000" y="535626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9875" y="445025"/>
            <a:ext cx="7591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Crete Round"/>
              <a:buNone/>
              <a:defRPr sz="3600" b="1">
                <a:solidFill>
                  <a:schemeClr val="accent3"/>
                </a:solidFill>
                <a:latin typeface="Crete Round"/>
                <a:ea typeface="Crete Round"/>
                <a:cs typeface="Crete Round"/>
                <a:sym typeface="Crete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Raleway Black"/>
              <a:buNone/>
              <a:defRPr sz="3600">
                <a:solidFill>
                  <a:schemeClr val="dk2"/>
                </a:solidFill>
                <a:latin typeface="Raleway Black"/>
                <a:ea typeface="Raleway Black"/>
                <a:cs typeface="Raleway Black"/>
                <a:sym typeface="Raleway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9899" y="1152475"/>
            <a:ext cx="7591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M Sans"/>
              <a:buChar char="●"/>
              <a:defRPr sz="180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●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○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M Sans"/>
              <a:buChar char="■"/>
              <a:defRPr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6" r:id="rId3"/>
    <p:sldLayoutId id="2147483658" r:id="rId4"/>
    <p:sldLayoutId id="2147483660" r:id="rId5"/>
    <p:sldLayoutId id="2147483661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7" r:id="rId15"/>
    <p:sldLayoutId id="2147483678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3" r:id="rId29"/>
    <p:sldLayoutId id="2147483694" r:id="rId3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4"/>
          <p:cNvSpPr txBox="1">
            <a:spLocks noGrp="1"/>
          </p:cNvSpPr>
          <p:nvPr>
            <p:ph type="ctrTitle"/>
          </p:nvPr>
        </p:nvSpPr>
        <p:spPr>
          <a:xfrm>
            <a:off x="5638799" y="667463"/>
            <a:ext cx="3280611" cy="343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en-GB" sz="2400" dirty="0"/>
              <a:t>Effectiveness Of Video Observed Therapy In The Management Of Tuberculosis: </a:t>
            </a:r>
            <a:br>
              <a:rPr lang="en-GB" sz="2400" dirty="0"/>
            </a:br>
            <a:r>
              <a:rPr lang="en-GB" sz="2400" dirty="0"/>
              <a:t>A Multi-district Randomised Control Trial </a:t>
            </a:r>
            <a:endParaRPr lang="en-GB" sz="2400" dirty="0">
              <a:solidFill>
                <a:schemeClr val="lt1"/>
              </a:solidFill>
              <a:latin typeface="Crete Round"/>
              <a:ea typeface="Crete Round"/>
              <a:cs typeface="Crete Round"/>
              <a:sym typeface="Crete Round"/>
            </a:endParaRPr>
          </a:p>
        </p:txBody>
      </p:sp>
      <p:sp>
        <p:nvSpPr>
          <p:cNvPr id="398" name="Google Shape;398;p54"/>
          <p:cNvSpPr txBox="1">
            <a:spLocks noGrp="1"/>
          </p:cNvSpPr>
          <p:nvPr>
            <p:ph type="subTitle" idx="1"/>
          </p:nvPr>
        </p:nvSpPr>
        <p:spPr>
          <a:xfrm>
            <a:off x="5968705" y="4164411"/>
            <a:ext cx="2620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Dr Kartik </a:t>
            </a:r>
            <a:r>
              <a:rPr lang="en" dirty="0" err="1"/>
              <a:t>Kaliyana</a:t>
            </a:r>
            <a:r>
              <a:rPr lang="en" dirty="0"/>
              <a:t> Sundaram 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7528EB-4F9A-2348-BC44-C50C94116D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03" t="3620" r="38333" b="3626"/>
          <a:stretch/>
        </p:blipFill>
        <p:spPr>
          <a:xfrm>
            <a:off x="585536" y="186200"/>
            <a:ext cx="5053263" cy="47708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5"/>
          <p:cNvSpPr txBox="1">
            <a:spLocks noGrp="1"/>
          </p:cNvSpPr>
          <p:nvPr>
            <p:ph type="body" idx="1"/>
          </p:nvPr>
        </p:nvSpPr>
        <p:spPr>
          <a:xfrm>
            <a:off x="282804" y="1167762"/>
            <a:ext cx="8531258" cy="335851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buClr>
                <a:schemeClr val="bg1"/>
              </a:buClr>
              <a:buSzPct val="100000"/>
            </a:pPr>
            <a:r>
              <a:rPr lang="en-GB" dirty="0"/>
              <a:t>Tuberculosis (TB) is an infectious disease that is a major global health issue, The WHO estimates that there are approximately 1.8 million lives lost worldwide to TB in 2020 alone (WHO, 2020). </a:t>
            </a:r>
            <a:br>
              <a:rPr lang="en-GB" dirty="0"/>
            </a:br>
            <a:endParaRPr lang="en-GB" dirty="0"/>
          </a:p>
          <a:p>
            <a:pPr marL="171450" indent="-171450">
              <a:buClr>
                <a:schemeClr val="bg1"/>
              </a:buClr>
              <a:buSzPct val="100000"/>
            </a:pPr>
            <a:r>
              <a:rPr lang="en-GB" dirty="0"/>
              <a:t>DOTS is a method of drug administration where healthcare workers visually observe TB patients taking their daily cocktail of antibiotics over a duration of 6 months. </a:t>
            </a:r>
          </a:p>
          <a:p>
            <a:pPr marL="171450" indent="-171450">
              <a:buClr>
                <a:schemeClr val="bg1"/>
              </a:buClr>
              <a:buSzPct val="100000"/>
            </a:pPr>
            <a:endParaRPr lang="en-GB" dirty="0"/>
          </a:p>
          <a:p>
            <a:pPr marL="171450" indent="-171450">
              <a:buClr>
                <a:schemeClr val="bg1"/>
              </a:buClr>
              <a:buSzPct val="100000"/>
            </a:pPr>
            <a:r>
              <a:rPr lang="en-GB" dirty="0"/>
              <a:t>However, compliance to DOTS still poses as a challenge,1 in 10 TB patients fails(Liew et al., 2015). </a:t>
            </a:r>
          </a:p>
          <a:p>
            <a:pPr marL="171450" indent="-171450">
              <a:buClr>
                <a:schemeClr val="bg1"/>
              </a:buClr>
              <a:buSzPct val="100000"/>
            </a:pPr>
            <a:endParaRPr lang="en-GB" dirty="0"/>
          </a:p>
          <a:p>
            <a:pPr marL="171450" indent="-171450">
              <a:buClr>
                <a:schemeClr val="bg1"/>
              </a:buClr>
              <a:buSzPct val="100000"/>
            </a:pPr>
            <a:r>
              <a:rPr lang="en-GB" dirty="0"/>
              <a:t>Logistical issues, costs, and distance to healthcare facilities-factors for poor </a:t>
            </a:r>
            <a:r>
              <a:rPr lang="en-GB" dirty="0" err="1"/>
              <a:t>compliance.Report</a:t>
            </a:r>
            <a:r>
              <a:rPr lang="en-GB" dirty="0"/>
              <a:t> says patient need to spend an estimated RM3,010 (USD 725 (</a:t>
            </a:r>
            <a:r>
              <a:rPr lang="en-GB" dirty="0" err="1"/>
              <a:t>Elamin</a:t>
            </a:r>
            <a:r>
              <a:rPr lang="en-GB" dirty="0"/>
              <a:t> et al., 2008).</a:t>
            </a:r>
          </a:p>
          <a:p>
            <a:pPr marL="171450" indent="-171450">
              <a:buClr>
                <a:schemeClr val="bg1"/>
              </a:buClr>
              <a:buSzPct val="100000"/>
            </a:pPr>
            <a:endParaRPr lang="en-GB" dirty="0"/>
          </a:p>
          <a:p>
            <a:pPr marL="171450" indent="-171450">
              <a:buClr>
                <a:schemeClr val="bg1"/>
              </a:buClr>
              <a:buSzPct val="100000"/>
            </a:pPr>
            <a:r>
              <a:rPr lang="en-GB" dirty="0"/>
              <a:t>What will happen if there is poor compliance? </a:t>
            </a:r>
          </a:p>
          <a:p>
            <a:pPr marL="628650" lvl="1" indent="-171450">
              <a:buClr>
                <a:schemeClr val="bg1"/>
              </a:buClr>
              <a:buSzPct val="100000"/>
            </a:pPr>
            <a:r>
              <a:rPr lang="en-GB" dirty="0"/>
              <a:t>Repeat the entire TB regime if the patient missed &gt;25% of treatment in a month</a:t>
            </a:r>
          </a:p>
          <a:p>
            <a:pPr marL="628650" lvl="1" indent="-171450">
              <a:buClr>
                <a:schemeClr val="bg1"/>
              </a:buClr>
              <a:buSzPct val="100000"/>
            </a:pPr>
            <a:r>
              <a:rPr lang="en-GB" dirty="0"/>
              <a:t>Lead to multidrug TB resistance resulting in extended DOTS to 18 months. </a:t>
            </a:r>
          </a:p>
          <a:p>
            <a:pPr marL="457200" lvl="1" indent="0">
              <a:buClr>
                <a:schemeClr val="bg1"/>
              </a:buClr>
              <a:buSzPct val="100000"/>
              <a:buNone/>
            </a:pPr>
            <a:r>
              <a:rPr lang="en-GB" dirty="0"/>
              <a:t>(Naing et al., 2001). (Chung-Delgado et al., 2015).</a:t>
            </a:r>
            <a:br>
              <a:rPr lang="en-GB" dirty="0"/>
            </a:br>
            <a:endParaRPr lang="en-GB" dirty="0"/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  <p:sp>
        <p:nvSpPr>
          <p:cNvPr id="405" name="Google Shape;405;p55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Background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5"/>
          <p:cNvSpPr txBox="1">
            <a:spLocks noGrp="1"/>
          </p:cNvSpPr>
          <p:nvPr>
            <p:ph type="body" idx="1"/>
          </p:nvPr>
        </p:nvSpPr>
        <p:spPr>
          <a:xfrm>
            <a:off x="210312" y="969265"/>
            <a:ext cx="8652952" cy="39877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GB" sz="1600" dirty="0"/>
          </a:p>
          <a:p>
            <a:r>
              <a:rPr lang="en-GB" sz="1600" dirty="0"/>
              <a:t>In Malaysia, the incidence rate of TB is 92/100,000, out of which the mortality rate is 3.69%. As reported in 2014, the number of patients with MDR TB was 160. </a:t>
            </a:r>
            <a:br>
              <a:rPr lang="en-GB" sz="1600" dirty="0"/>
            </a:br>
            <a:endParaRPr lang="en-GB" sz="1600" dirty="0"/>
          </a:p>
          <a:p>
            <a:r>
              <a:rPr lang="en-GB" sz="1600" dirty="0"/>
              <a:t>The advent of a </a:t>
            </a:r>
            <a:r>
              <a:rPr lang="en-GB" sz="1600" u="sng" dirty="0"/>
              <a:t>Video Observed Treatment (VOT)</a:t>
            </a:r>
            <a:r>
              <a:rPr lang="en-GB" sz="1600" dirty="0"/>
              <a:t>, whereby a patient will be able to conduct </a:t>
            </a:r>
            <a:r>
              <a:rPr lang="en-GB" sz="1600" u="sng" dirty="0"/>
              <a:t>live teleconference </a:t>
            </a:r>
            <a:r>
              <a:rPr lang="en-GB" sz="1600" dirty="0"/>
              <a:t>with healthcare provider and report their drug administration would be beneficial. </a:t>
            </a:r>
            <a:br>
              <a:rPr lang="en-GB" sz="1600" dirty="0"/>
            </a:br>
            <a:endParaRPr lang="en-GB" sz="1600" dirty="0"/>
          </a:p>
          <a:p>
            <a:r>
              <a:rPr lang="en-GB" sz="1600" dirty="0"/>
              <a:t>A proposed intervention with VOT in TB treatment is a practical move as it can</a:t>
            </a:r>
          </a:p>
          <a:p>
            <a:pPr lvl="1"/>
            <a:r>
              <a:rPr lang="en-GB" sz="1600" dirty="0"/>
              <a:t>improve treatment compliance</a:t>
            </a:r>
          </a:p>
          <a:p>
            <a:pPr lvl="1"/>
            <a:r>
              <a:rPr lang="en-GB" sz="1600" dirty="0"/>
              <a:t>reduce treatment cost</a:t>
            </a:r>
          </a:p>
          <a:p>
            <a:pPr lvl="1"/>
            <a:r>
              <a:rPr lang="en-GB" sz="1600" dirty="0"/>
              <a:t>reduce the risk of COVID-19 transmission</a:t>
            </a:r>
          </a:p>
          <a:p>
            <a:pPr lvl="1"/>
            <a:r>
              <a:rPr lang="en-GB" sz="1600" dirty="0"/>
              <a:t>reduce the risk of COVID-19 infections </a:t>
            </a:r>
          </a:p>
        </p:txBody>
      </p:sp>
      <p:sp>
        <p:nvSpPr>
          <p:cNvPr id="405" name="Google Shape;405;p55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Research Justification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948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E4A089-2858-0141-B30B-A3F701A8A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397" y="1897454"/>
            <a:ext cx="3911006" cy="572700"/>
          </a:xfrm>
        </p:spPr>
        <p:txBody>
          <a:bodyPr/>
          <a:lstStyle/>
          <a:p>
            <a:r>
              <a:rPr lang="en-MY" dirty="0"/>
              <a:t>APPENDIX F: INSTRCTIONS FOR VOT (ENGLISH VERSION)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883335-39D8-A748-9087-5BC25423B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4807" y="0"/>
            <a:ext cx="39072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06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5"/>
          <p:cNvSpPr txBox="1">
            <a:spLocks noGrp="1"/>
          </p:cNvSpPr>
          <p:nvPr>
            <p:ph type="body" idx="1"/>
          </p:nvPr>
        </p:nvSpPr>
        <p:spPr>
          <a:xfrm>
            <a:off x="232611" y="1296100"/>
            <a:ext cx="8654715" cy="32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indent="0" algn="ctr">
              <a:buNone/>
            </a:pPr>
            <a:r>
              <a:rPr lang="en-MY" sz="2800" dirty="0"/>
              <a:t>What is the effectiveness of Video Observed Therapy (VOT) in the management of tuberculosis (TB) compared to the traditional Directly Observed Treatment Short Course Strategy (DOTS)?</a:t>
            </a:r>
            <a:endParaRPr lang="en-GB" sz="6000" dirty="0"/>
          </a:p>
        </p:txBody>
      </p:sp>
      <p:sp>
        <p:nvSpPr>
          <p:cNvPr id="405" name="Google Shape;405;p55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Research Question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387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60"/>
          <p:cNvSpPr txBox="1">
            <a:spLocks noGrp="1"/>
          </p:cNvSpPr>
          <p:nvPr>
            <p:ph type="title" idx="6"/>
          </p:nvPr>
        </p:nvSpPr>
        <p:spPr>
          <a:xfrm>
            <a:off x="220575" y="277201"/>
            <a:ext cx="870284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General Objective</a:t>
            </a:r>
            <a:endParaRPr dirty="0"/>
          </a:p>
        </p:txBody>
      </p:sp>
      <p:sp>
        <p:nvSpPr>
          <p:cNvPr id="450" name="Google Shape;450;p60"/>
          <p:cNvSpPr txBox="1">
            <a:spLocks noGrp="1"/>
          </p:cNvSpPr>
          <p:nvPr>
            <p:ph type="subTitle" idx="1"/>
          </p:nvPr>
        </p:nvSpPr>
        <p:spPr>
          <a:xfrm>
            <a:off x="220574" y="2783305"/>
            <a:ext cx="8702843" cy="21656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MY" sz="1800" dirty="0"/>
              <a:t>To develop VOT intervention in the management of TB.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MY" sz="1800" dirty="0"/>
              <a:t>To compare the effectiveness of VOT as compared to traditional DOTS.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</a:pPr>
            <a:r>
              <a:rPr lang="en-MY" sz="1800" dirty="0"/>
              <a:t>To measure patient’s satisfaction using VOT.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100"/>
            </a:pPr>
            <a:endParaRPr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9C030D-0487-9E4E-8EFF-2759809C2734}"/>
              </a:ext>
            </a:extLst>
          </p:cNvPr>
          <p:cNvSpPr/>
          <p:nvPr/>
        </p:nvSpPr>
        <p:spPr>
          <a:xfrm>
            <a:off x="705000" y="1172720"/>
            <a:ext cx="7877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chemeClr val="lt1"/>
                </a:solidFill>
                <a:latin typeface="DM Sans"/>
              </a:rPr>
              <a:t>The general objective of this study is to </a:t>
            </a:r>
            <a:r>
              <a:rPr lang="en-GB" sz="1800" i="1" u="sng" dirty="0">
                <a:solidFill>
                  <a:schemeClr val="lt1"/>
                </a:solidFill>
                <a:latin typeface="DM Sans"/>
              </a:rPr>
              <a:t>compare the effectiveness of VOT with traditional DOTS</a:t>
            </a:r>
            <a:r>
              <a:rPr lang="en-GB" sz="1800" dirty="0">
                <a:solidFill>
                  <a:schemeClr val="lt1"/>
                </a:solidFill>
                <a:latin typeface="DM Sans"/>
              </a:rPr>
              <a:t> in the management of TB.</a:t>
            </a:r>
            <a:endParaRPr lang="en-MY" sz="1800" dirty="0">
              <a:solidFill>
                <a:schemeClr val="lt1"/>
              </a:solidFill>
              <a:latin typeface="DM Sans"/>
            </a:endParaRPr>
          </a:p>
          <a:p>
            <a:endParaRPr lang="en-GB" sz="1800" dirty="0">
              <a:solidFill>
                <a:schemeClr val="lt1"/>
              </a:solidFill>
              <a:latin typeface="DM Sans"/>
              <a:sym typeface="DM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E1B220-5B1E-AE4D-8036-FD32C079C980}"/>
              </a:ext>
            </a:extLst>
          </p:cNvPr>
          <p:cNvSpPr/>
          <p:nvPr/>
        </p:nvSpPr>
        <p:spPr>
          <a:xfrm>
            <a:off x="220574" y="1937266"/>
            <a:ext cx="8702843" cy="7459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400" b="1" dirty="0">
                <a:latin typeface="Crete Round"/>
                <a:sym typeface="Crete Round"/>
              </a:rPr>
              <a:t>Specific Objectives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3CF74A-473D-6044-8D4D-B64791461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study will consist of two phases. 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Phase 1 of the study is the development of the VOT intervention. 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Phase 2 of the study will be comparing the effectiveness of VOT against traditional DOTS using a randomized controlled trial. </a:t>
            </a:r>
            <a:endParaRPr lang="en-MY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B25454-40D5-C146-9F96-EE698DD93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Study Design</a:t>
            </a:r>
          </a:p>
        </p:txBody>
      </p:sp>
    </p:spTree>
    <p:extLst>
      <p:ext uri="{BB962C8B-B14F-4D97-AF65-F5344CB8AC3E}">
        <p14:creationId xmlns:p14="http://schemas.microsoft.com/office/powerpoint/2010/main" val="2954129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000" y="1296100"/>
            <a:ext cx="3464664" cy="3272700"/>
          </a:xfrm>
        </p:spPr>
        <p:txBody>
          <a:bodyPr/>
          <a:lstStyle/>
          <a:p>
            <a:pPr marL="139700" indent="0">
              <a:buNone/>
            </a:pPr>
            <a:r>
              <a:rPr lang="en-US" b="1" u="sng" dirty="0"/>
              <a:t>Extensive Literature Review</a:t>
            </a:r>
          </a:p>
          <a:p>
            <a:pPr lvl="1"/>
            <a:r>
              <a:rPr lang="en-US" dirty="0"/>
              <a:t>Information regarding the barriers of traditional DOTS, evidence-based information will be identified, the need for intervention will be determined and the current practice will be gathered. </a:t>
            </a:r>
          </a:p>
          <a:p>
            <a:pPr lvl="1"/>
            <a:r>
              <a:rPr lang="en-US" dirty="0"/>
              <a:t>The aim is to create an effective yet feasible VOT model for observing TB patients consuming their anti TB medication.</a:t>
            </a:r>
            <a:endParaRPr lang="en-MY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Phase 1: Development of the VOT Intervention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1B70DA1E-C9A7-4D47-A2EE-E32F0BA51AA5}"/>
              </a:ext>
            </a:extLst>
          </p:cNvPr>
          <p:cNvSpPr txBox="1">
            <a:spLocks/>
          </p:cNvSpPr>
          <p:nvPr/>
        </p:nvSpPr>
        <p:spPr>
          <a:xfrm>
            <a:off x="4169664" y="1111615"/>
            <a:ext cx="4701620" cy="32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●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○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■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●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○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■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●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○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DM Sans"/>
              <a:buChar char="■"/>
              <a:defRPr sz="1400" b="0" i="0" u="none" strike="noStrike" cap="none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 b="1" u="sng" dirty="0"/>
              <a:t>Expert Review</a:t>
            </a:r>
          </a:p>
          <a:p>
            <a:pPr lvl="1"/>
            <a:r>
              <a:rPr lang="en-US" dirty="0"/>
              <a:t>This will be done using a focus group discussion (FGD) with selected experts.</a:t>
            </a:r>
          </a:p>
          <a:p>
            <a:pPr lvl="1"/>
            <a:r>
              <a:rPr lang="en-US" dirty="0"/>
              <a:t>The experts that will be selected will be as follows,  </a:t>
            </a:r>
            <a:endParaRPr lang="en-MY" dirty="0"/>
          </a:p>
          <a:p>
            <a:pPr lvl="2"/>
            <a:r>
              <a:rPr lang="en-US" sz="800" dirty="0"/>
              <a:t>Respiratory physician from the Chest clinic</a:t>
            </a:r>
            <a:endParaRPr lang="en-MY" sz="800" dirty="0"/>
          </a:p>
          <a:p>
            <a:pPr lvl="2"/>
            <a:r>
              <a:rPr lang="en-US" sz="800" dirty="0"/>
              <a:t>Family medicine specialist </a:t>
            </a:r>
            <a:endParaRPr lang="en-MY" sz="800" dirty="0"/>
          </a:p>
          <a:p>
            <a:pPr lvl="2"/>
            <a:r>
              <a:rPr lang="en-US" sz="800" dirty="0"/>
              <a:t>Medical officer in charge of DOTS at a primary clinic</a:t>
            </a:r>
            <a:endParaRPr lang="en-MY" sz="800" dirty="0"/>
          </a:p>
          <a:p>
            <a:pPr lvl="2"/>
            <a:r>
              <a:rPr lang="en-US" sz="800" dirty="0"/>
              <a:t>Staff nurse or medical assistant from a DOTS team </a:t>
            </a:r>
            <a:endParaRPr lang="en-MY" sz="800" dirty="0"/>
          </a:p>
          <a:p>
            <a:pPr lvl="2"/>
            <a:r>
              <a:rPr lang="en-US" sz="800" dirty="0"/>
              <a:t>Health inspector of a district TB unit</a:t>
            </a:r>
            <a:endParaRPr lang="en-MY" sz="800" dirty="0"/>
          </a:p>
          <a:p>
            <a:pPr lvl="2"/>
            <a:r>
              <a:rPr lang="en-US" sz="800" dirty="0"/>
              <a:t>Digital health expert</a:t>
            </a:r>
            <a:br>
              <a:rPr lang="en-US" dirty="0"/>
            </a:br>
            <a:endParaRPr lang="en-MY" dirty="0"/>
          </a:p>
          <a:p>
            <a:r>
              <a:rPr lang="en-US" dirty="0"/>
              <a:t>The study will be done in two rounds with the first round starting with open-ended questions in groups and the second round with Likert scale rating questions. </a:t>
            </a:r>
            <a:br>
              <a:rPr lang="en-US" dirty="0"/>
            </a:b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12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15AF5E-006C-8E4B-8F54-A0C51CE7DC1B}"/>
              </a:ext>
            </a:extLst>
          </p:cNvPr>
          <p:cNvSpPr/>
          <p:nvPr/>
        </p:nvSpPr>
        <p:spPr>
          <a:xfrm>
            <a:off x="0" y="0"/>
            <a:ext cx="1855505" cy="6577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rete Round"/>
                <a:sym typeface="Crete Round"/>
              </a:rPr>
              <a:t>Phase 2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100FB8B-A9D2-C54E-94F7-6BF482EFDD94}"/>
              </a:ext>
            </a:extLst>
          </p:cNvPr>
          <p:cNvSpPr/>
          <p:nvPr/>
        </p:nvSpPr>
        <p:spPr>
          <a:xfrm>
            <a:off x="7113303" y="245340"/>
            <a:ext cx="1870345" cy="1106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9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VOT= Video observed therapy, DOTS= Directly observed therapy, short course, FBC= Full blood count, RP= Renal profile, LFT= Liver function test</a:t>
            </a:r>
            <a:endParaRPr lang="en-MY" sz="9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70E74AC-6810-774C-A329-20B802155FF5}"/>
              </a:ext>
            </a:extLst>
          </p:cNvPr>
          <p:cNvGrpSpPr/>
          <p:nvPr/>
        </p:nvGrpSpPr>
        <p:grpSpPr>
          <a:xfrm>
            <a:off x="1851342" y="245339"/>
            <a:ext cx="5327500" cy="4703649"/>
            <a:chOff x="0" y="0"/>
            <a:chExt cx="5441316" cy="698451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49F1C6-50B4-BF47-9CA6-243AA558B395}"/>
                </a:ext>
              </a:extLst>
            </p:cNvPr>
            <p:cNvGrpSpPr/>
            <p:nvPr/>
          </p:nvGrpSpPr>
          <p:grpSpPr>
            <a:xfrm>
              <a:off x="0" y="945661"/>
              <a:ext cx="5441316" cy="6038856"/>
              <a:chOff x="225188" y="481012"/>
              <a:chExt cx="5257800" cy="4080824"/>
            </a:xfrm>
          </p:grpSpPr>
          <p:sp>
            <p:nvSpPr>
              <p:cNvPr id="32" name="Text Box 29">
                <a:extLst>
                  <a:ext uri="{FF2B5EF4-FFF2-40B4-BE49-F238E27FC236}">
                    <a16:creationId xmlns:a16="http://schemas.microsoft.com/office/drawing/2014/main" id="{2DF55ABF-01B6-4A41-95EE-9D2B8A142EA5}"/>
                  </a:ext>
                </a:extLst>
              </p:cNvPr>
              <p:cNvSpPr txBox="1"/>
              <p:nvPr/>
            </p:nvSpPr>
            <p:spPr>
              <a:xfrm>
                <a:off x="1894804" y="481012"/>
                <a:ext cx="1534196" cy="47717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Selection of participants</a:t>
                </a:r>
                <a:endParaRPr lang="en-MY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3" name="Text Box 30">
                <a:extLst>
                  <a:ext uri="{FF2B5EF4-FFF2-40B4-BE49-F238E27FC236}">
                    <a16:creationId xmlns:a16="http://schemas.microsoft.com/office/drawing/2014/main" id="{3F5D5D06-F4FE-A541-AAB0-F3A61EA1D495}"/>
                  </a:ext>
                </a:extLst>
              </p:cNvPr>
              <p:cNvSpPr txBox="1"/>
              <p:nvPr/>
            </p:nvSpPr>
            <p:spPr>
              <a:xfrm>
                <a:off x="1947041" y="1143000"/>
                <a:ext cx="1481959" cy="3429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Randomisation 1:1</a:t>
                </a:r>
              </a:p>
            </p:txBody>
          </p:sp>
          <p:sp>
            <p:nvSpPr>
              <p:cNvPr id="34" name="Text Box 31">
                <a:extLst>
                  <a:ext uri="{FF2B5EF4-FFF2-40B4-BE49-F238E27FC236}">
                    <a16:creationId xmlns:a16="http://schemas.microsoft.com/office/drawing/2014/main" id="{EE698B7C-A844-7647-819F-1F4446015076}"/>
                  </a:ext>
                </a:extLst>
              </p:cNvPr>
              <p:cNvSpPr txBox="1"/>
              <p:nvPr/>
            </p:nvSpPr>
            <p:spPr>
              <a:xfrm>
                <a:off x="796159" y="1828800"/>
                <a:ext cx="1485900" cy="33895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VOT</a:t>
                </a:r>
              </a:p>
            </p:txBody>
          </p:sp>
          <p:sp>
            <p:nvSpPr>
              <p:cNvPr id="35" name="Text Box 33">
                <a:extLst>
                  <a:ext uri="{FF2B5EF4-FFF2-40B4-BE49-F238E27FC236}">
                    <a16:creationId xmlns:a16="http://schemas.microsoft.com/office/drawing/2014/main" id="{4AAF5443-8C48-0947-B68F-3695F2B075F7}"/>
                  </a:ext>
                </a:extLst>
              </p:cNvPr>
              <p:cNvSpPr txBox="1"/>
              <p:nvPr/>
            </p:nvSpPr>
            <p:spPr>
              <a:xfrm>
                <a:off x="3082159" y="1820918"/>
                <a:ext cx="1485900" cy="33895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US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Traditional DOTS</a:t>
                </a:r>
                <a:endParaRPr lang="en-MY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36" name="Text Box 34">
                <a:extLst>
                  <a:ext uri="{FF2B5EF4-FFF2-40B4-BE49-F238E27FC236}">
                    <a16:creationId xmlns:a16="http://schemas.microsoft.com/office/drawing/2014/main" id="{5CD0DAE7-6A2C-C44F-93F0-4B754F8EDFBA}"/>
                  </a:ext>
                </a:extLst>
              </p:cNvPr>
              <p:cNvSpPr txBox="1"/>
              <p:nvPr/>
            </p:nvSpPr>
            <p:spPr>
              <a:xfrm>
                <a:off x="225188" y="2514600"/>
                <a:ext cx="5257800" cy="79615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MY" sz="12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Monitoring</a:t>
                </a:r>
                <a:endParaRPr lang="en-MY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DOTS clinic counselling and Baseline FBC, RP and LFT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Repeat LFT at 2 weeks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Repeat sputum AFB at the end of intensive phase</a:t>
                </a:r>
              </a:p>
            </p:txBody>
          </p:sp>
          <p:sp>
            <p:nvSpPr>
              <p:cNvPr id="37" name="Text Box 35">
                <a:extLst>
                  <a:ext uri="{FF2B5EF4-FFF2-40B4-BE49-F238E27FC236}">
                    <a16:creationId xmlns:a16="http://schemas.microsoft.com/office/drawing/2014/main" id="{9C813874-559F-E340-8B09-4E22C27DCAD6}"/>
                  </a:ext>
                </a:extLst>
              </p:cNvPr>
              <p:cNvSpPr txBox="1"/>
              <p:nvPr/>
            </p:nvSpPr>
            <p:spPr>
              <a:xfrm>
                <a:off x="225188" y="3657322"/>
                <a:ext cx="5257800" cy="90451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6350">
                <a:solidFill>
                  <a:prstClr val="black"/>
                </a:solidFill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MY" sz="1200" b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Outcome Assessment </a:t>
                </a:r>
                <a:endParaRPr lang="en-MY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Aft>
                    <a:spcPts val="0"/>
                  </a:spcAft>
                </a:pPr>
                <a:r>
                  <a:rPr lang="en-MY" sz="1200" i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Primary Outcome</a:t>
                </a: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To compare treatment adherence, to compare seroconversion of sputum smear positive to negative </a:t>
                </a:r>
              </a:p>
              <a:p>
                <a:pPr algn="ctr">
                  <a:spcAft>
                    <a:spcPts val="0"/>
                  </a:spcAft>
                </a:pPr>
                <a:r>
                  <a:rPr lang="en-MY" sz="1200" i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Secondary Outcome</a:t>
                </a:r>
                <a:r>
                  <a:rPr lang="en-MY" sz="12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: Detection side effects, Degree of patient and provider’s satisfaction, money and time spent by patient.</a:t>
                </a:r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12A66DAE-2441-2541-B385-B92650C7499B}"/>
                  </a:ext>
                </a:extLst>
              </p:cNvPr>
              <p:cNvCxnSpPr/>
              <p:nvPr/>
            </p:nvCxnSpPr>
            <p:spPr>
              <a:xfrm>
                <a:off x="2624959" y="958186"/>
                <a:ext cx="0" cy="1808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BFA20DC3-879E-684F-9A69-7734A1D707F0}"/>
                  </a:ext>
                </a:extLst>
              </p:cNvPr>
              <p:cNvCxnSpPr/>
              <p:nvPr/>
            </p:nvCxnSpPr>
            <p:spPr>
              <a:xfrm>
                <a:off x="1481959" y="1710559"/>
                <a:ext cx="0" cy="1143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7DC5E238-32BC-1C42-972F-B7E2C104FE10}"/>
                  </a:ext>
                </a:extLst>
              </p:cNvPr>
              <p:cNvCxnSpPr/>
              <p:nvPr/>
            </p:nvCxnSpPr>
            <p:spPr>
              <a:xfrm>
                <a:off x="3886200" y="1710559"/>
                <a:ext cx="0" cy="1143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BE1D713C-8905-A344-934C-232133066AA5}"/>
                  </a:ext>
                </a:extLst>
              </p:cNvPr>
              <p:cNvCxnSpPr/>
              <p:nvPr/>
            </p:nvCxnSpPr>
            <p:spPr>
              <a:xfrm>
                <a:off x="1489841" y="1710559"/>
                <a:ext cx="2400300" cy="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9423D3F7-ACF2-F148-BB02-41CC669B4561}"/>
                  </a:ext>
                </a:extLst>
              </p:cNvPr>
              <p:cNvCxnSpPr/>
              <p:nvPr/>
            </p:nvCxnSpPr>
            <p:spPr>
              <a:xfrm>
                <a:off x="2632841" y="1481959"/>
                <a:ext cx="0" cy="2286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1301944-11B5-9A4C-8DC7-C7B612CE6830}"/>
                  </a:ext>
                </a:extLst>
              </p:cNvPr>
              <p:cNvCxnSpPr/>
              <p:nvPr/>
            </p:nvCxnSpPr>
            <p:spPr>
              <a:xfrm>
                <a:off x="1489841" y="2167759"/>
                <a:ext cx="0" cy="342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3D0E1A47-D9DC-8B4B-9B04-C1A73B19EEB8}"/>
                  </a:ext>
                </a:extLst>
              </p:cNvPr>
              <p:cNvCxnSpPr/>
              <p:nvPr/>
            </p:nvCxnSpPr>
            <p:spPr>
              <a:xfrm>
                <a:off x="3886200" y="2167759"/>
                <a:ext cx="0" cy="34290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8562C03F-4B30-D042-8163-30ABDC15B97E}"/>
                  </a:ext>
                </a:extLst>
              </p:cNvPr>
              <p:cNvCxnSpPr/>
              <p:nvPr/>
            </p:nvCxnSpPr>
            <p:spPr>
              <a:xfrm>
                <a:off x="2632841" y="3314423"/>
                <a:ext cx="0" cy="3429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EB2709F-0655-FE41-B403-14401FD9536E}"/>
                </a:ext>
              </a:extLst>
            </p:cNvPr>
            <p:cNvSpPr/>
            <p:nvPr/>
          </p:nvSpPr>
          <p:spPr>
            <a:xfrm>
              <a:off x="1453076" y="0"/>
              <a:ext cx="2077224" cy="53848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Development of VOT process</a:t>
              </a:r>
              <a:endParaRPr lang="en-MY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2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  <a:endParaRPr lang="en-MY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B7741C9-50CA-E64E-AEB6-F5F0DF32604B}"/>
                </a:ext>
              </a:extLst>
            </p:cNvPr>
            <p:cNvCxnSpPr/>
            <p:nvPr/>
          </p:nvCxnSpPr>
          <p:spPr>
            <a:xfrm>
              <a:off x="2485293" y="547077"/>
              <a:ext cx="0" cy="4168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11615"/>
            <a:ext cx="8566484" cy="3272700"/>
          </a:xfrm>
        </p:spPr>
        <p:txBody>
          <a:bodyPr/>
          <a:lstStyle/>
          <a:p>
            <a:pPr lvl="1"/>
            <a:r>
              <a:rPr lang="en-MY" b="1" i="1" dirty="0"/>
              <a:t>Primary Outcome </a:t>
            </a:r>
            <a:endParaRPr lang="en-MY" dirty="0"/>
          </a:p>
          <a:p>
            <a:pPr lvl="2"/>
            <a:r>
              <a:rPr lang="en-US" u="sng" dirty="0">
                <a:solidFill>
                  <a:schemeClr val="tx1"/>
                </a:solidFill>
                <a:highlight>
                  <a:srgbClr val="FFFF00"/>
                </a:highlight>
              </a:rPr>
              <a:t>Treatment adherence </a:t>
            </a:r>
            <a:r>
              <a:rPr lang="en-US" dirty="0"/>
              <a:t>in percentage from both arms (Number of days medicine consumed/over 60 days intensive period). </a:t>
            </a:r>
            <a:br>
              <a:rPr lang="en-US" dirty="0"/>
            </a:br>
            <a:endParaRPr lang="en-MY" dirty="0"/>
          </a:p>
          <a:p>
            <a:pPr lvl="1"/>
            <a:r>
              <a:rPr lang="en-MY" b="1" i="1" dirty="0"/>
              <a:t>Secondary Outcome</a:t>
            </a:r>
            <a:endParaRPr lang="en-MY" dirty="0"/>
          </a:p>
          <a:p>
            <a:pPr lvl="2"/>
            <a:r>
              <a:rPr lang="en-US" dirty="0"/>
              <a:t>Number of successful </a:t>
            </a:r>
            <a:r>
              <a:rPr lang="en-US" dirty="0" err="1"/>
              <a:t>sero</a:t>
            </a:r>
            <a:r>
              <a:rPr lang="en-US" dirty="0"/>
              <a:t>-conversion patients from sputum smear positive to sputum smear negative by the end of the intensive phase.</a:t>
            </a:r>
            <a:endParaRPr lang="en-MY" dirty="0"/>
          </a:p>
          <a:p>
            <a:pPr lvl="2"/>
            <a:r>
              <a:rPr lang="en-US" dirty="0"/>
              <a:t>Number of reported side effects detected from both arms. </a:t>
            </a:r>
            <a:endParaRPr lang="en-MY" dirty="0"/>
          </a:p>
          <a:p>
            <a:pPr lvl="2"/>
            <a:r>
              <a:rPr lang="en-US" dirty="0"/>
              <a:t>Number of patients having side effects detected from both arms.</a:t>
            </a:r>
            <a:endParaRPr lang="en-MY" dirty="0"/>
          </a:p>
          <a:p>
            <a:pPr lvl="2"/>
            <a:r>
              <a:rPr lang="en-US" dirty="0"/>
              <a:t>The degree of satisfaction of the participants from both arms.  </a:t>
            </a:r>
            <a:endParaRPr lang="en-MY" dirty="0"/>
          </a:p>
          <a:p>
            <a:pPr lvl="2"/>
            <a:r>
              <a:rPr lang="en-US" dirty="0"/>
              <a:t>Overall time spent by patients from both arms.  </a:t>
            </a:r>
            <a:endParaRPr lang="en-MY" dirty="0"/>
          </a:p>
          <a:p>
            <a:pPr lvl="2"/>
            <a:r>
              <a:rPr lang="en-US" dirty="0"/>
              <a:t>Overall money spent by patients from both arm (self-reported).</a:t>
            </a:r>
            <a:endParaRPr lang="en-MY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2295"/>
            <a:ext cx="8566484" cy="737606"/>
          </a:xfrm>
        </p:spPr>
        <p:txBody>
          <a:bodyPr anchor="ctr"/>
          <a:lstStyle/>
          <a:p>
            <a:r>
              <a:rPr lang="en-US" dirty="0"/>
              <a:t>Study Outcome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3444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11615"/>
            <a:ext cx="8566484" cy="327270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Current hurdle : Financial / Grant to run research </a:t>
            </a:r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r>
              <a:rPr lang="en-MY" dirty="0"/>
              <a:t>Cost of entire thesis : Rm 29,300 – Rm 56,300</a:t>
            </a:r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2803"/>
            <a:ext cx="8566484" cy="567097"/>
          </a:xfrm>
        </p:spPr>
        <p:txBody>
          <a:bodyPr/>
          <a:lstStyle/>
          <a:p>
            <a:r>
              <a:rPr lang="en-US" dirty="0"/>
              <a:t>Part 2 : Current progress…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6330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5"/>
          <p:cNvSpPr txBox="1">
            <a:spLocks noGrp="1"/>
          </p:cNvSpPr>
          <p:nvPr>
            <p:ph type="title"/>
          </p:nvPr>
        </p:nvSpPr>
        <p:spPr>
          <a:xfrm>
            <a:off x="705000" y="277201"/>
            <a:ext cx="7276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Study Budget</a:t>
            </a:r>
            <a:endParaRPr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C61725A-BDD4-B047-8181-C809CB4409DC}"/>
              </a:ext>
            </a:extLst>
          </p:cNvPr>
          <p:cNvGraphicFramePr>
            <a:graphicFrameLocks noGrp="1"/>
          </p:cNvGraphicFramePr>
          <p:nvPr/>
        </p:nvGraphicFramePr>
        <p:xfrm>
          <a:off x="742240" y="1173638"/>
          <a:ext cx="7659519" cy="3603615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2467666">
                  <a:extLst>
                    <a:ext uri="{9D8B030D-6E8A-4147-A177-3AD203B41FA5}">
                      <a16:colId xmlns:a16="http://schemas.microsoft.com/office/drawing/2014/main" val="3678632151"/>
                    </a:ext>
                  </a:extLst>
                </a:gridCol>
                <a:gridCol w="3157839">
                  <a:extLst>
                    <a:ext uri="{9D8B030D-6E8A-4147-A177-3AD203B41FA5}">
                      <a16:colId xmlns:a16="http://schemas.microsoft.com/office/drawing/2014/main" val="3528474546"/>
                    </a:ext>
                  </a:extLst>
                </a:gridCol>
                <a:gridCol w="2034014">
                  <a:extLst>
                    <a:ext uri="{9D8B030D-6E8A-4147-A177-3AD203B41FA5}">
                      <a16:colId xmlns:a16="http://schemas.microsoft.com/office/drawing/2014/main" val="1725981742"/>
                    </a:ext>
                  </a:extLst>
                </a:gridCol>
              </a:tblGrid>
              <a:tr h="4447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Item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Description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Cost(RM)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4226292867"/>
                  </a:ext>
                </a:extLst>
              </a:tr>
              <a:tr h="228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Proposal Development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Printing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100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4035023175"/>
                  </a:ext>
                </a:extLst>
              </a:tr>
              <a:tr h="228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Data Collection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Usage of application Sure Adhere app(KIV)</a:t>
                      </a: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24,000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1503365166"/>
                  </a:ext>
                </a:extLst>
              </a:tr>
              <a:tr h="4599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</a:rPr>
                        <a:t>Usage of facilities 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SG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Rental of phone(20),Laptop rental (10)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14,400</a:t>
                      </a: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2397460702"/>
                  </a:ext>
                </a:extLst>
              </a:tr>
              <a:tr h="457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</a:rPr>
                        <a:t>Data analysis (by researcher)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Research Assistant wage(KIV)</a:t>
                      </a: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3000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2247910481"/>
                  </a:ext>
                </a:extLst>
              </a:tr>
              <a:tr h="2597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</a:rPr>
                        <a:t>Internet package 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Internet usage (Rm 35X 240)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8,400</a:t>
                      </a: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48402362"/>
                  </a:ext>
                </a:extLst>
              </a:tr>
              <a:tr h="457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Preliminary report/ Final report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 dirty="0">
                          <a:effectLst/>
                        </a:rPr>
                        <a:t>Printing</a:t>
                      </a:r>
                      <a:endParaRPr lang="en-MY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500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2461624190"/>
                  </a:ext>
                </a:extLst>
              </a:tr>
              <a:tr h="2287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Manuscript publication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Submission fees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6000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1051323571"/>
                  </a:ext>
                </a:extLst>
              </a:tr>
              <a:tr h="228737">
                <a:tc>
                  <a:txBody>
                    <a:bodyPr/>
                    <a:lstStyle/>
                    <a:p>
                      <a:endParaRPr lang="en-MY" sz="1400"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SG" sz="1400">
                          <a:effectLst/>
                        </a:rPr>
                        <a:t>Total</a:t>
                      </a:r>
                      <a:endParaRPr lang="en-MY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85777" marR="85777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56,300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MY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RM 29,300( without </a:t>
                      </a:r>
                      <a:r>
                        <a:rPr lang="en-MY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SureAdhere&amp;RA</a:t>
                      </a:r>
                      <a:r>
                        <a:rPr lang="en-MY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</a:t>
                      </a:r>
                    </a:p>
                  </a:txBody>
                  <a:tcPr marL="85777" marR="85777" marT="0" marB="0"/>
                </a:tc>
                <a:extLst>
                  <a:ext uri="{0D108BD9-81ED-4DB2-BD59-A6C34878D82A}">
                    <a16:rowId xmlns:a16="http://schemas.microsoft.com/office/drawing/2014/main" val="8489707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593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11615"/>
            <a:ext cx="8566484" cy="327270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First grant by Dr Wong,3rd SV</a:t>
            </a:r>
          </a:p>
          <a:p>
            <a:endParaRPr lang="en-MY" dirty="0"/>
          </a:p>
          <a:p>
            <a:r>
              <a:rPr lang="en-MY" dirty="0"/>
              <a:t>Grant application was REJECTED by NIH</a:t>
            </a:r>
          </a:p>
          <a:p>
            <a:endParaRPr lang="en-MY" dirty="0"/>
          </a:p>
          <a:p>
            <a:r>
              <a:rPr lang="en-MY" dirty="0"/>
              <a:t>Officially known in August 2022</a:t>
            </a:r>
          </a:p>
          <a:p>
            <a:endParaRPr lang="en-MY" dirty="0"/>
          </a:p>
          <a:p>
            <a:r>
              <a:rPr lang="en-MY" dirty="0"/>
              <a:t>Unsure the reason</a:t>
            </a:r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2803"/>
            <a:ext cx="8566484" cy="567097"/>
          </a:xfrm>
        </p:spPr>
        <p:txBody>
          <a:bodyPr/>
          <a:lstStyle/>
          <a:p>
            <a:r>
              <a:rPr lang="en-US" dirty="0"/>
              <a:t>Grant and its fate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0020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11615"/>
            <a:ext cx="8566484" cy="327270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Second grant applied with Selangor State Health Dept</a:t>
            </a:r>
          </a:p>
          <a:p>
            <a:pPr marL="139700" indent="0">
              <a:buNone/>
            </a:pPr>
            <a:r>
              <a:rPr lang="en-MY" dirty="0"/>
              <a:t> but REJECTED.</a:t>
            </a:r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2803"/>
            <a:ext cx="8566484" cy="567097"/>
          </a:xfrm>
        </p:spPr>
        <p:txBody>
          <a:bodyPr/>
          <a:lstStyle/>
          <a:p>
            <a:r>
              <a:rPr lang="en-US" dirty="0"/>
              <a:t>Grant and its fate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C2EBC-1920-4F20-6340-3622AC905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721" y="1863393"/>
            <a:ext cx="2956286" cy="29484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6BB87A-66B6-3B9B-AFC5-EA4A7D2D1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5545" y="373646"/>
            <a:ext cx="2407216" cy="4487051"/>
          </a:xfrm>
          <a:prstGeom prst="rect">
            <a:avLst/>
          </a:prstGeom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1D90D9B7-2D82-8DCE-1CF8-2B40AA38A4F0}"/>
              </a:ext>
            </a:extLst>
          </p:cNvPr>
          <p:cNvSpPr/>
          <p:nvPr/>
        </p:nvSpPr>
        <p:spPr>
          <a:xfrm>
            <a:off x="5024486" y="3110844"/>
            <a:ext cx="3318235" cy="65045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560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63FE64-32C9-FB49-8730-A52708A884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4800" y="1111615"/>
            <a:ext cx="8566484" cy="3272700"/>
          </a:xfrm>
        </p:spPr>
        <p:txBody>
          <a:bodyPr/>
          <a:lstStyle/>
          <a:p>
            <a:endParaRPr lang="en-MY" dirty="0"/>
          </a:p>
          <a:p>
            <a:r>
              <a:rPr lang="en-MY" dirty="0"/>
              <a:t>Submitted for </a:t>
            </a:r>
            <a:r>
              <a:rPr lang="en-MY" dirty="0" err="1"/>
              <a:t>Dr.Ranjeet</a:t>
            </a:r>
            <a:r>
              <a:rPr lang="en-MY" dirty="0"/>
              <a:t> </a:t>
            </a:r>
            <a:r>
              <a:rPr lang="en-MY" dirty="0" err="1"/>
              <a:t>Bhagagwan</a:t>
            </a:r>
            <a:r>
              <a:rPr lang="en-MY" dirty="0"/>
              <a:t> Singh Grant. </a:t>
            </a:r>
          </a:p>
          <a:p>
            <a:r>
              <a:rPr lang="en-MY" dirty="0"/>
              <a:t>Results STILL PENDING. </a:t>
            </a:r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pPr marL="139700" indent="0">
              <a:buNone/>
            </a:pPr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  <a:p>
            <a:endParaRPr lang="en-MY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1B17BC-1F6B-6E49-B5C1-53F6A048C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2803"/>
            <a:ext cx="8566484" cy="567097"/>
          </a:xfrm>
        </p:spPr>
        <p:txBody>
          <a:bodyPr/>
          <a:lstStyle/>
          <a:p>
            <a:r>
              <a:rPr lang="en-US" dirty="0"/>
              <a:t>Grant and its fate 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21A221-5CBA-252D-A3B4-144ABF217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66" y="1979259"/>
            <a:ext cx="4065047" cy="266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54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3CFFEF-539A-4140-BE54-55591F940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5000" y="1296100"/>
            <a:ext cx="8013884" cy="3272700"/>
          </a:xfrm>
        </p:spPr>
        <p:txBody>
          <a:bodyPr/>
          <a:lstStyle/>
          <a:p>
            <a:r>
              <a:rPr lang="en-US" sz="1600" dirty="0">
                <a:solidFill>
                  <a:schemeClr val="tx1"/>
                </a:solidFill>
              </a:rPr>
              <a:t>Tackling TB is one of the crucial health initiatives laid by WHO, and the Malaysian government is trying to focus completely on this. </a:t>
            </a:r>
            <a:r>
              <a:rPr lang="en-US" sz="1600" dirty="0">
                <a:solidFill>
                  <a:schemeClr val="tx1"/>
                </a:solidFill>
                <a:highlight>
                  <a:srgbClr val="FFFF00"/>
                </a:highlight>
              </a:rPr>
              <a:t>Innovative yet feasible innovation</a:t>
            </a:r>
            <a:r>
              <a:rPr lang="en-US" sz="1600" dirty="0">
                <a:solidFill>
                  <a:schemeClr val="tx1"/>
                </a:solidFill>
              </a:rPr>
              <a:t> like this could lead to curing TB quicker and reducing the spread, thus, overall achieving the target END TB by 2035.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Healthcare workers are burdened and under numbered. This study if successful could be adapted into the system, eventually </a:t>
            </a:r>
            <a:r>
              <a:rPr lang="en-US" sz="1600" dirty="0">
                <a:solidFill>
                  <a:schemeClr val="tx1"/>
                </a:solidFill>
                <a:highlight>
                  <a:srgbClr val="FFFF00"/>
                </a:highlight>
              </a:rPr>
              <a:t>reducing their burden without compromising the treatment</a:t>
            </a:r>
            <a:r>
              <a:rPr lang="en-US" sz="1600" dirty="0">
                <a:solidFill>
                  <a:schemeClr val="tx1"/>
                </a:solidFill>
              </a:rPr>
              <a:t>. This will lead to reduction in job stress, mental health issues and improving quality of life.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  <a:highlight>
                  <a:srgbClr val="FFFF00"/>
                </a:highlight>
              </a:rPr>
              <a:t>Holistic approaches </a:t>
            </a:r>
            <a:r>
              <a:rPr lang="en-US" sz="1600" dirty="0">
                <a:solidFill>
                  <a:schemeClr val="tx1"/>
                </a:solidFill>
              </a:rPr>
              <a:t>can be adapted and expanded in the future by incorporating other vital records, TB contact tracing and cluster identification.</a:t>
            </a:r>
          </a:p>
          <a:p>
            <a:endParaRPr lang="en-GB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61AAD81-AC1C-2B41-BB3E-B2B3F481C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the Public Health Significance?</a:t>
            </a:r>
          </a:p>
        </p:txBody>
      </p:sp>
    </p:spTree>
    <p:extLst>
      <p:ext uri="{BB962C8B-B14F-4D97-AF65-F5344CB8AC3E}">
        <p14:creationId xmlns:p14="http://schemas.microsoft.com/office/powerpoint/2010/main" val="3329437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DF0815A-5B2A-344E-A103-524977B99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499" y="1451811"/>
            <a:ext cx="4999953" cy="1652336"/>
          </a:xfrm>
        </p:spPr>
        <p:txBody>
          <a:bodyPr anchor="ctr"/>
          <a:lstStyle/>
          <a:p>
            <a:pPr algn="ctr"/>
            <a:r>
              <a:rPr lang="en-GB" sz="3600" dirty="0"/>
              <a:t>Thank you for your Attention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9807F8-C94C-884F-9D40-58A27F356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736538027"/>
      </p:ext>
    </p:extLst>
  </p:cSld>
  <p:clrMapOvr>
    <a:masterClrMapping/>
  </p:clrMapOvr>
</p:sld>
</file>

<file path=ppt/theme/theme1.xml><?xml version="1.0" encoding="utf-8"?>
<a:theme xmlns:a="http://schemas.openxmlformats.org/drawingml/2006/main" name="Bachelor's Thesis by Slidesgo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171614"/>
      </a:accent1>
      <a:accent2>
        <a:srgbClr val="3A2618"/>
      </a:accent2>
      <a:accent3>
        <a:srgbClr val="754043"/>
      </a:accent3>
      <a:accent4>
        <a:srgbClr val="9A8873"/>
      </a:accent4>
      <a:accent5>
        <a:srgbClr val="66776F"/>
      </a:accent5>
      <a:accent6>
        <a:srgbClr val="FADBA3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</TotalTime>
  <Words>1508</Words>
  <Application>Microsoft Macintosh PowerPoint</Application>
  <PresentationFormat>On-screen Show (16:9)</PresentationFormat>
  <Paragraphs>173</Paragraphs>
  <Slides>17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Times New Roman</vt:lpstr>
      <vt:lpstr>DM Sans</vt:lpstr>
      <vt:lpstr>Crete Round</vt:lpstr>
      <vt:lpstr>Raleway Black</vt:lpstr>
      <vt:lpstr>Arial</vt:lpstr>
      <vt:lpstr>Cambria</vt:lpstr>
      <vt:lpstr>Bachelor's Thesis by Slidesgo</vt:lpstr>
      <vt:lpstr>Effectiveness Of Video Observed Therapy In The Management Of Tuberculosis:  A Multi-district Randomised Control Trial </vt:lpstr>
      <vt:lpstr>Background</vt:lpstr>
      <vt:lpstr>Research Justification</vt:lpstr>
      <vt:lpstr>APPENDIX F: INSTRCTIONS FOR VOT (ENGLISH VERSION) </vt:lpstr>
      <vt:lpstr>Research Question</vt:lpstr>
      <vt:lpstr>General Objective</vt:lpstr>
      <vt:lpstr>Study Design</vt:lpstr>
      <vt:lpstr>Phase 1: Development of the VOT Intervention</vt:lpstr>
      <vt:lpstr>PowerPoint Presentation</vt:lpstr>
      <vt:lpstr>Study Outcome</vt:lpstr>
      <vt:lpstr>Part 2 : Current progress…</vt:lpstr>
      <vt:lpstr>Study Budget</vt:lpstr>
      <vt:lpstr>Grant and its fate </vt:lpstr>
      <vt:lpstr>Grant and its fate </vt:lpstr>
      <vt:lpstr>Grant and its fate </vt:lpstr>
      <vt:lpstr>What is the Public Health Significance?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Effectiveness Of Video Observed Therapy With Integrated Electronic Health Services In The Management Of Tuberculosis:  A Single-district Randomised Control Trial </dc:title>
  <cp:lastModifiedBy>KARTIK KALIYANA SUNDRAM</cp:lastModifiedBy>
  <cp:revision>56</cp:revision>
  <cp:lastPrinted>2022-02-15T01:06:05Z</cp:lastPrinted>
  <dcterms:modified xsi:type="dcterms:W3CDTF">2023-07-19T00:58:27Z</dcterms:modified>
</cp:coreProperties>
</file>