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6" r:id="rId3"/>
  </p:sldMasterIdLst>
  <p:notesMasterIdLst>
    <p:notesMasterId r:id="rId41"/>
  </p:notesMasterIdLst>
  <p:sldIdLst>
    <p:sldId id="256" r:id="rId4"/>
    <p:sldId id="257" r:id="rId5"/>
    <p:sldId id="287" r:id="rId6"/>
    <p:sldId id="291" r:id="rId7"/>
    <p:sldId id="289" r:id="rId8"/>
    <p:sldId id="290" r:id="rId9"/>
    <p:sldId id="292" r:id="rId10"/>
    <p:sldId id="258" r:id="rId11"/>
    <p:sldId id="277" r:id="rId12"/>
    <p:sldId id="259" r:id="rId13"/>
    <p:sldId id="285" r:id="rId14"/>
    <p:sldId id="286" r:id="rId15"/>
    <p:sldId id="274" r:id="rId16"/>
    <p:sldId id="275" r:id="rId17"/>
    <p:sldId id="273" r:id="rId18"/>
    <p:sldId id="278" r:id="rId19"/>
    <p:sldId id="279" r:id="rId20"/>
    <p:sldId id="260" r:id="rId21"/>
    <p:sldId id="276" r:id="rId22"/>
    <p:sldId id="262" r:id="rId23"/>
    <p:sldId id="264" r:id="rId24"/>
    <p:sldId id="265" r:id="rId25"/>
    <p:sldId id="266" r:id="rId26"/>
    <p:sldId id="263" r:id="rId27"/>
    <p:sldId id="267" r:id="rId28"/>
    <p:sldId id="268" r:id="rId29"/>
    <p:sldId id="270" r:id="rId30"/>
    <p:sldId id="272" r:id="rId31"/>
    <p:sldId id="269" r:id="rId32"/>
    <p:sldId id="281" r:id="rId33"/>
    <p:sldId id="282" r:id="rId34"/>
    <p:sldId id="283" r:id="rId35"/>
    <p:sldId id="293" r:id="rId36"/>
    <p:sldId id="294" r:id="rId37"/>
    <p:sldId id="295" r:id="rId38"/>
    <p:sldId id="296" r:id="rId39"/>
    <p:sldId id="29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8259" autoAdjust="0"/>
  </p:normalViewPr>
  <p:slideViewPr>
    <p:cSldViewPr snapToGrid="0">
      <p:cViewPr varScale="1">
        <p:scale>
          <a:sx n="68" d="100"/>
          <a:sy n="68" d="100"/>
        </p:scale>
        <p:origin x="6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72DCE-7133-492A-9558-9DC4C2D8DCDE}" type="datetimeFigureOut">
              <a:rPr lang="en-MY" smtClean="0"/>
              <a:t>18/7/2023</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8F2B56-12EB-427F-B073-99CBAF203F11}" type="slidenum">
              <a:rPr lang="en-MY" smtClean="0"/>
              <a:t>‹#›</a:t>
            </a:fld>
            <a:endParaRPr lang="en-MY"/>
          </a:p>
        </p:txBody>
      </p:sp>
    </p:spTree>
    <p:extLst>
      <p:ext uri="{BB962C8B-B14F-4D97-AF65-F5344CB8AC3E}">
        <p14:creationId xmlns:p14="http://schemas.microsoft.com/office/powerpoint/2010/main" val="193435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123dc1d096c_1_0:notes"/>
          <p:cNvSpPr>
            <a:spLocks noGrp="1" noRot="1" noChangeAspect="1"/>
          </p:cNvSpPr>
          <p:nvPr>
            <p:ph type="sldImg" idx="2"/>
          </p:nvPr>
        </p:nvSpPr>
        <p:spPr>
          <a:xfrm>
            <a:off x="342900" y="696913"/>
            <a:ext cx="6196013"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123dc1d096c_1_0:notes"/>
          <p:cNvSpPr txBox="1">
            <a:spLocks noGrp="1"/>
          </p:cNvSpPr>
          <p:nvPr>
            <p:ph type="body" idx="1"/>
          </p:nvPr>
        </p:nvSpPr>
        <p:spPr>
          <a:xfrm>
            <a:off x="688182" y="4415790"/>
            <a:ext cx="5505450" cy="4183380"/>
          </a:xfrm>
          <a:prstGeom prst="rect">
            <a:avLst/>
          </a:prstGeom>
        </p:spPr>
        <p:txBody>
          <a:bodyPr spcFirstLastPara="1" wrap="square" lIns="92431" tIns="46203" rIns="92431" bIns="46203" anchor="t" anchorCtr="0">
            <a:noAutofit/>
          </a:bodyPr>
          <a:lstStyle/>
          <a:p>
            <a:pPr marL="0" indent="0"/>
            <a:endParaRPr/>
          </a:p>
        </p:txBody>
      </p:sp>
    </p:spTree>
    <p:extLst>
      <p:ext uri="{BB962C8B-B14F-4D97-AF65-F5344CB8AC3E}">
        <p14:creationId xmlns:p14="http://schemas.microsoft.com/office/powerpoint/2010/main" val="1846201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01C76210-5411-45CA-9D8F-F7E969B041F9}" type="datetimeFigureOut">
              <a:rPr lang="en-IN" smtClean="0"/>
              <a:t>18-07-2023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518417-06FC-45FF-9A66-A65B2619E6D9}" type="slidenum">
              <a:rPr lang="en-IN" smtClean="0"/>
              <a:t>‹#›</a:t>
            </a:fld>
            <a:endParaRPr lang="en-IN"/>
          </a:p>
        </p:txBody>
      </p:sp>
    </p:spTree>
    <p:extLst>
      <p:ext uri="{BB962C8B-B14F-4D97-AF65-F5344CB8AC3E}">
        <p14:creationId xmlns:p14="http://schemas.microsoft.com/office/powerpoint/2010/main" val="3349683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1C76210-5411-45CA-9D8F-F7E969B041F9}" type="datetimeFigureOut">
              <a:rPr lang="en-IN" smtClean="0"/>
              <a:t>18-07-2023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518417-06FC-45FF-9A66-A65B2619E6D9}" type="slidenum">
              <a:rPr lang="en-IN" smtClean="0"/>
              <a:t>‹#›</a:t>
            </a:fld>
            <a:endParaRPr lang="en-IN"/>
          </a:p>
        </p:txBody>
      </p:sp>
    </p:spTree>
    <p:extLst>
      <p:ext uri="{BB962C8B-B14F-4D97-AF65-F5344CB8AC3E}">
        <p14:creationId xmlns:p14="http://schemas.microsoft.com/office/powerpoint/2010/main" val="4077713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C76210-5411-45CA-9D8F-F7E969B041F9}" type="datetimeFigureOut">
              <a:rPr lang="en-IN" smtClean="0"/>
              <a:t>18-07-2023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518417-06FC-45FF-9A66-A65B2619E6D9}" type="slidenum">
              <a:rPr lang="en-IN" smtClean="0"/>
              <a:t>‹#›</a:t>
            </a:fld>
            <a:endParaRPr lang="en-IN"/>
          </a:p>
        </p:txBody>
      </p:sp>
    </p:spTree>
    <p:extLst>
      <p:ext uri="{BB962C8B-B14F-4D97-AF65-F5344CB8AC3E}">
        <p14:creationId xmlns:p14="http://schemas.microsoft.com/office/powerpoint/2010/main" val="2073333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01C76210-5411-45CA-9D8F-F7E969B041F9}" type="datetimeFigureOut">
              <a:rPr lang="en-IN" smtClean="0"/>
              <a:t>18-07-2023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6518417-06FC-45FF-9A66-A65B2619E6D9}" type="slidenum">
              <a:rPr lang="en-IN" smtClean="0"/>
              <a:t>‹#›</a:t>
            </a:fld>
            <a:endParaRPr lang="en-IN"/>
          </a:p>
        </p:txBody>
      </p:sp>
    </p:spTree>
    <p:extLst>
      <p:ext uri="{BB962C8B-B14F-4D97-AF65-F5344CB8AC3E}">
        <p14:creationId xmlns:p14="http://schemas.microsoft.com/office/powerpoint/2010/main" val="31353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01C76210-5411-45CA-9D8F-F7E969B041F9}" type="datetimeFigureOut">
              <a:rPr lang="en-IN" smtClean="0"/>
              <a:t>18-07-2023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6518417-06FC-45FF-9A66-A65B2619E6D9}" type="slidenum">
              <a:rPr lang="en-IN" smtClean="0"/>
              <a:t>‹#›</a:t>
            </a:fld>
            <a:endParaRPr lang="en-IN"/>
          </a:p>
        </p:txBody>
      </p:sp>
    </p:spTree>
    <p:extLst>
      <p:ext uri="{BB962C8B-B14F-4D97-AF65-F5344CB8AC3E}">
        <p14:creationId xmlns:p14="http://schemas.microsoft.com/office/powerpoint/2010/main" val="3012293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01C76210-5411-45CA-9D8F-F7E969B041F9}" type="datetimeFigureOut">
              <a:rPr lang="en-IN" smtClean="0"/>
              <a:t>18-07-2023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6518417-06FC-45FF-9A66-A65B2619E6D9}" type="slidenum">
              <a:rPr lang="en-IN" smtClean="0"/>
              <a:t>‹#›</a:t>
            </a:fld>
            <a:endParaRPr lang="en-IN"/>
          </a:p>
        </p:txBody>
      </p:sp>
    </p:spTree>
    <p:extLst>
      <p:ext uri="{BB962C8B-B14F-4D97-AF65-F5344CB8AC3E}">
        <p14:creationId xmlns:p14="http://schemas.microsoft.com/office/powerpoint/2010/main" val="3132666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C76210-5411-45CA-9D8F-F7E969B041F9}" type="datetimeFigureOut">
              <a:rPr lang="en-IN" smtClean="0"/>
              <a:t>18-07-2023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6518417-06FC-45FF-9A66-A65B2619E6D9}" type="slidenum">
              <a:rPr lang="en-IN" smtClean="0"/>
              <a:t>‹#›</a:t>
            </a:fld>
            <a:endParaRPr lang="en-IN"/>
          </a:p>
        </p:txBody>
      </p:sp>
    </p:spTree>
    <p:extLst>
      <p:ext uri="{BB962C8B-B14F-4D97-AF65-F5344CB8AC3E}">
        <p14:creationId xmlns:p14="http://schemas.microsoft.com/office/powerpoint/2010/main" val="3429102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C76210-5411-45CA-9D8F-F7E969B041F9}" type="datetimeFigureOut">
              <a:rPr lang="en-IN" smtClean="0"/>
              <a:t>18-07-2023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6518417-06FC-45FF-9A66-A65B2619E6D9}" type="slidenum">
              <a:rPr lang="en-IN" smtClean="0"/>
              <a:t>‹#›</a:t>
            </a:fld>
            <a:endParaRPr lang="en-IN"/>
          </a:p>
        </p:txBody>
      </p:sp>
    </p:spTree>
    <p:extLst>
      <p:ext uri="{BB962C8B-B14F-4D97-AF65-F5344CB8AC3E}">
        <p14:creationId xmlns:p14="http://schemas.microsoft.com/office/powerpoint/2010/main" val="197950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C76210-5411-45CA-9D8F-F7E969B041F9}" type="datetimeFigureOut">
              <a:rPr lang="en-IN" smtClean="0"/>
              <a:t>18-07-2023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6518417-06FC-45FF-9A66-A65B2619E6D9}" type="slidenum">
              <a:rPr lang="en-IN" smtClean="0"/>
              <a:t>‹#›</a:t>
            </a:fld>
            <a:endParaRPr lang="en-IN"/>
          </a:p>
        </p:txBody>
      </p:sp>
    </p:spTree>
    <p:extLst>
      <p:ext uri="{BB962C8B-B14F-4D97-AF65-F5344CB8AC3E}">
        <p14:creationId xmlns:p14="http://schemas.microsoft.com/office/powerpoint/2010/main" val="2524291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1C76210-5411-45CA-9D8F-F7E969B041F9}" type="datetimeFigureOut">
              <a:rPr lang="en-IN" smtClean="0"/>
              <a:t>18-07-2023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518417-06FC-45FF-9A66-A65B2619E6D9}" type="slidenum">
              <a:rPr lang="en-IN" smtClean="0"/>
              <a:t>‹#›</a:t>
            </a:fld>
            <a:endParaRPr lang="en-IN"/>
          </a:p>
        </p:txBody>
      </p:sp>
    </p:spTree>
    <p:extLst>
      <p:ext uri="{BB962C8B-B14F-4D97-AF65-F5344CB8AC3E}">
        <p14:creationId xmlns:p14="http://schemas.microsoft.com/office/powerpoint/2010/main" val="2641705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1C76210-5411-45CA-9D8F-F7E969B041F9}" type="datetimeFigureOut">
              <a:rPr lang="en-IN" smtClean="0"/>
              <a:t>18-07-2023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6518417-06FC-45FF-9A66-A65B2619E6D9}" type="slidenum">
              <a:rPr lang="en-IN" smtClean="0"/>
              <a:t>‹#›</a:t>
            </a:fld>
            <a:endParaRPr lang="en-IN"/>
          </a:p>
        </p:txBody>
      </p:sp>
    </p:spTree>
    <p:extLst>
      <p:ext uri="{BB962C8B-B14F-4D97-AF65-F5344CB8AC3E}">
        <p14:creationId xmlns:p14="http://schemas.microsoft.com/office/powerpoint/2010/main" val="4081811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_Option 8">
  <p:cSld name="Title slide_Option 8">
    <p:spTree>
      <p:nvGrpSpPr>
        <p:cNvPr id="1" name="Shape 10"/>
        <p:cNvGrpSpPr/>
        <p:nvPr/>
      </p:nvGrpSpPr>
      <p:grpSpPr>
        <a:xfrm>
          <a:off x="0" y="0"/>
          <a:ext cx="0" cy="0"/>
          <a:chOff x="0" y="0"/>
          <a:chExt cx="0" cy="0"/>
        </a:xfrm>
      </p:grpSpPr>
      <p:sp>
        <p:nvSpPr>
          <p:cNvPr id="11" name="Google Shape;11;p18"/>
          <p:cNvSpPr txBox="1">
            <a:spLocks noGrp="1"/>
          </p:cNvSpPr>
          <p:nvPr>
            <p:ph type="ctrTitle"/>
          </p:nvPr>
        </p:nvSpPr>
        <p:spPr>
          <a:xfrm>
            <a:off x="3236454" y="4084397"/>
            <a:ext cx="6158082" cy="159813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5200"/>
              <a:buFont typeface="Arial Narrow"/>
              <a:buNone/>
              <a:defRPr sz="5200" b="1"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18"/>
          <p:cNvSpPr txBox="1">
            <a:spLocks noGrp="1"/>
          </p:cNvSpPr>
          <p:nvPr>
            <p:ph type="subTitle" idx="1"/>
          </p:nvPr>
        </p:nvSpPr>
        <p:spPr>
          <a:xfrm>
            <a:off x="3236454" y="5682529"/>
            <a:ext cx="6158082" cy="81987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D8D8D8"/>
              </a:buClr>
              <a:buSzPts val="3200"/>
              <a:buFont typeface="Arial"/>
              <a:buNone/>
              <a:defRPr sz="3200" b="0" i="0" u="none" strike="noStrike" cap="none">
                <a:solidFill>
                  <a:srgbClr val="D8D8D8"/>
                </a:solidFill>
                <a:latin typeface="Arial Narrow"/>
                <a:ea typeface="Arial Narrow"/>
                <a:cs typeface="Arial Narrow"/>
                <a:sym typeface="Arial Narrow"/>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pic>
        <p:nvPicPr>
          <p:cNvPr id="13" name="Google Shape;13;p18"/>
          <p:cNvPicPr preferRelativeResize="0"/>
          <p:nvPr/>
        </p:nvPicPr>
        <p:blipFill rotWithShape="1">
          <a:blip r:embed="rId2">
            <a:alphaModFix/>
          </a:blip>
          <a:src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2004607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slide_option 1">
  <p:cSld name="Image slide_option 1">
    <p:spTree>
      <p:nvGrpSpPr>
        <p:cNvPr id="1" name="Shape 18"/>
        <p:cNvGrpSpPr/>
        <p:nvPr/>
      </p:nvGrpSpPr>
      <p:grpSpPr>
        <a:xfrm>
          <a:off x="0" y="0"/>
          <a:ext cx="0" cy="0"/>
          <a:chOff x="0" y="0"/>
          <a:chExt cx="0" cy="0"/>
        </a:xfrm>
      </p:grpSpPr>
      <p:pic>
        <p:nvPicPr>
          <p:cNvPr id="19" name="Google Shape;19;p20"/>
          <p:cNvPicPr preferRelativeResize="0"/>
          <p:nvPr/>
        </p:nvPicPr>
        <p:blipFill rotWithShape="1">
          <a:blip r:embed="rId2">
            <a:alphaModFix/>
          </a:blip>
          <a:srcRect/>
          <a:stretch/>
        </p:blipFill>
        <p:spPr>
          <a:xfrm>
            <a:off x="144964" y="6061928"/>
            <a:ext cx="1712692" cy="729166"/>
          </a:xfrm>
          <a:prstGeom prst="rect">
            <a:avLst/>
          </a:prstGeom>
          <a:noFill/>
          <a:ln>
            <a:noFill/>
          </a:ln>
        </p:spPr>
      </p:pic>
      <p:sp>
        <p:nvSpPr>
          <p:cNvPr id="20" name="Google Shape;20;p20"/>
          <p:cNvSpPr>
            <a:spLocks noGrp="1"/>
          </p:cNvSpPr>
          <p:nvPr>
            <p:ph type="pic" idx="2"/>
          </p:nvPr>
        </p:nvSpPr>
        <p:spPr>
          <a:xfrm>
            <a:off x="0" y="3059676"/>
            <a:ext cx="12192000" cy="290988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55285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Image slide_option 2">
  <p:cSld name="Image slide_option 2">
    <p:spTree>
      <p:nvGrpSpPr>
        <p:cNvPr id="1" name="Shape 21"/>
        <p:cNvGrpSpPr/>
        <p:nvPr/>
      </p:nvGrpSpPr>
      <p:grpSpPr>
        <a:xfrm>
          <a:off x="0" y="0"/>
          <a:ext cx="0" cy="0"/>
          <a:chOff x="0" y="0"/>
          <a:chExt cx="0" cy="0"/>
        </a:xfrm>
      </p:grpSpPr>
      <p:pic>
        <p:nvPicPr>
          <p:cNvPr id="22" name="Google Shape;22;p21"/>
          <p:cNvPicPr preferRelativeResize="0"/>
          <p:nvPr/>
        </p:nvPicPr>
        <p:blipFill rotWithShape="1">
          <a:blip r:embed="rId2">
            <a:alphaModFix/>
          </a:blip>
          <a:srcRect/>
          <a:stretch/>
        </p:blipFill>
        <p:spPr>
          <a:xfrm>
            <a:off x="144964" y="6061928"/>
            <a:ext cx="1712692" cy="729166"/>
          </a:xfrm>
          <a:prstGeom prst="rect">
            <a:avLst/>
          </a:prstGeom>
          <a:noFill/>
          <a:ln>
            <a:noFill/>
          </a:ln>
        </p:spPr>
      </p:pic>
      <p:sp>
        <p:nvSpPr>
          <p:cNvPr id="23" name="Google Shape;23;p21"/>
          <p:cNvSpPr>
            <a:spLocks noGrp="1"/>
          </p:cNvSpPr>
          <p:nvPr>
            <p:ph type="pic" idx="2"/>
          </p:nvPr>
        </p:nvSpPr>
        <p:spPr>
          <a:xfrm>
            <a:off x="7965065" y="0"/>
            <a:ext cx="4226935" cy="6867236"/>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30575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slide with logo">
  <p:cSld name="Blank slide with logo">
    <p:spTree>
      <p:nvGrpSpPr>
        <p:cNvPr id="1" name="Shape 24"/>
        <p:cNvGrpSpPr/>
        <p:nvPr/>
      </p:nvGrpSpPr>
      <p:grpSpPr>
        <a:xfrm>
          <a:off x="0" y="0"/>
          <a:ext cx="0" cy="0"/>
          <a:chOff x="0" y="0"/>
          <a:chExt cx="0" cy="0"/>
        </a:xfrm>
      </p:grpSpPr>
      <p:pic>
        <p:nvPicPr>
          <p:cNvPr id="25" name="Google Shape;25;p22"/>
          <p:cNvPicPr preferRelativeResize="0"/>
          <p:nvPr/>
        </p:nvPicPr>
        <p:blipFill rotWithShape="1">
          <a:blip r:embed="rId2">
            <a:alphaModFix/>
          </a:blip>
          <a:srcRect/>
          <a:stretch/>
        </p:blipFill>
        <p:spPr>
          <a:xfrm>
            <a:off x="144964" y="6061928"/>
            <a:ext cx="1712692" cy="729166"/>
          </a:xfrm>
          <a:prstGeom prst="rect">
            <a:avLst/>
          </a:prstGeom>
          <a:noFill/>
          <a:ln>
            <a:noFill/>
          </a:ln>
        </p:spPr>
      </p:pic>
    </p:spTree>
    <p:extLst>
      <p:ext uri="{BB962C8B-B14F-4D97-AF65-F5344CB8AC3E}">
        <p14:creationId xmlns:p14="http://schemas.microsoft.com/office/powerpoint/2010/main" val="3853488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_image option 1">
  <p:cSld name="Title slide_image option 1">
    <p:spTree>
      <p:nvGrpSpPr>
        <p:cNvPr id="1" name="Shape 26"/>
        <p:cNvGrpSpPr/>
        <p:nvPr/>
      </p:nvGrpSpPr>
      <p:grpSpPr>
        <a:xfrm>
          <a:off x="0" y="0"/>
          <a:ext cx="0" cy="0"/>
          <a:chOff x="0" y="0"/>
          <a:chExt cx="0" cy="0"/>
        </a:xfrm>
      </p:grpSpPr>
      <p:sp>
        <p:nvSpPr>
          <p:cNvPr id="27" name="Google Shape;27;p23"/>
          <p:cNvSpPr txBox="1">
            <a:spLocks noGrp="1"/>
          </p:cNvSpPr>
          <p:nvPr>
            <p:ph type="body" idx="1"/>
          </p:nvPr>
        </p:nvSpPr>
        <p:spPr>
          <a:xfrm>
            <a:off x="379112" y="2765699"/>
            <a:ext cx="6012163" cy="67812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SzPts val="1400"/>
              <a:buNone/>
              <a:defRPr sz="2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8" name="Google Shape;28;p23"/>
          <p:cNvSpPr txBox="1">
            <a:spLocks noGrp="1"/>
          </p:cNvSpPr>
          <p:nvPr>
            <p:ph type="body" idx="2"/>
          </p:nvPr>
        </p:nvSpPr>
        <p:spPr>
          <a:xfrm>
            <a:off x="370485" y="4463086"/>
            <a:ext cx="5649316" cy="4097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9" name="Google Shape;29;p23"/>
          <p:cNvSpPr txBox="1">
            <a:spLocks noGrp="1"/>
          </p:cNvSpPr>
          <p:nvPr>
            <p:ph type="body" idx="3"/>
          </p:nvPr>
        </p:nvSpPr>
        <p:spPr>
          <a:xfrm>
            <a:off x="378808" y="1959605"/>
            <a:ext cx="6012467" cy="118023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SzPts val="1400"/>
              <a:buNone/>
              <a:defRPr sz="4500" b="1" i="0" u="none" strike="noStrike" cap="none">
                <a:solidFill>
                  <a:srgbClr val="006CAB"/>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0" name="Google Shape;30;p23"/>
          <p:cNvSpPr txBox="1">
            <a:spLocks noGrp="1"/>
          </p:cNvSpPr>
          <p:nvPr>
            <p:ph type="body" idx="4"/>
          </p:nvPr>
        </p:nvSpPr>
        <p:spPr>
          <a:xfrm>
            <a:off x="370183" y="4872811"/>
            <a:ext cx="5649617" cy="4097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1" name="Google Shape;31;p23"/>
          <p:cNvSpPr/>
          <p:nvPr/>
        </p:nvSpPr>
        <p:spPr>
          <a:xfrm>
            <a:off x="5876925" y="-19050"/>
            <a:ext cx="6315075" cy="6886575"/>
          </a:xfrm>
          <a:custGeom>
            <a:avLst/>
            <a:gdLst/>
            <a:ahLst/>
            <a:cxnLst/>
            <a:rect l="l" t="t" r="r" b="b"/>
            <a:pathLst>
              <a:path w="6315075" h="6886575" extrusionOk="0">
                <a:moveTo>
                  <a:pt x="6305550" y="0"/>
                </a:moveTo>
                <a:lnTo>
                  <a:pt x="5067300" y="0"/>
                </a:lnTo>
                <a:lnTo>
                  <a:pt x="4857750" y="2286000"/>
                </a:lnTo>
                <a:lnTo>
                  <a:pt x="4648200" y="19050"/>
                </a:lnTo>
                <a:lnTo>
                  <a:pt x="1609725" y="9525"/>
                </a:lnTo>
                <a:lnTo>
                  <a:pt x="0" y="6877050"/>
                </a:lnTo>
                <a:lnTo>
                  <a:pt x="4181475" y="6867525"/>
                </a:lnTo>
                <a:lnTo>
                  <a:pt x="4191000" y="4048125"/>
                </a:lnTo>
                <a:lnTo>
                  <a:pt x="4400550" y="6877050"/>
                </a:lnTo>
                <a:lnTo>
                  <a:pt x="5305425" y="6877050"/>
                </a:lnTo>
                <a:lnTo>
                  <a:pt x="5524500" y="4057650"/>
                </a:lnTo>
                <a:lnTo>
                  <a:pt x="5534025" y="6867525"/>
                </a:lnTo>
                <a:lnTo>
                  <a:pt x="6315075" y="6886575"/>
                </a:lnTo>
                <a:lnTo>
                  <a:pt x="6305550" y="0"/>
                </a:lnTo>
                <a:close/>
              </a:path>
            </a:pathLst>
          </a:cu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 name="Google Shape;32;p23"/>
          <p:cNvSpPr/>
          <p:nvPr/>
        </p:nvSpPr>
        <p:spPr>
          <a:xfrm>
            <a:off x="7491412" y="-28575"/>
            <a:ext cx="1562100" cy="6886575"/>
          </a:xfrm>
          <a:custGeom>
            <a:avLst/>
            <a:gdLst/>
            <a:ahLst/>
            <a:cxnLst/>
            <a:rect l="l" t="t" r="r" b="b"/>
            <a:pathLst>
              <a:path w="1562100" h="6886575" extrusionOk="0">
                <a:moveTo>
                  <a:pt x="0" y="0"/>
                </a:moveTo>
                <a:lnTo>
                  <a:pt x="1447800" y="6886575"/>
                </a:lnTo>
                <a:lnTo>
                  <a:pt x="1562100" y="6886575"/>
                </a:lnTo>
                <a:lnTo>
                  <a:pt x="104775" y="9525"/>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 name="Google Shape;33;p23"/>
          <p:cNvSpPr/>
          <p:nvPr/>
        </p:nvSpPr>
        <p:spPr>
          <a:xfrm>
            <a:off x="9091612" y="-19050"/>
            <a:ext cx="123825" cy="68675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4" name="Google Shape;34;p23"/>
          <p:cNvSpPr/>
          <p:nvPr/>
        </p:nvSpPr>
        <p:spPr>
          <a:xfrm>
            <a:off x="7600950" y="-9524"/>
            <a:ext cx="1485900" cy="6858000"/>
          </a:xfrm>
          <a:custGeom>
            <a:avLst/>
            <a:gdLst/>
            <a:ahLst/>
            <a:cxnLst/>
            <a:rect l="l" t="t" r="r" b="b"/>
            <a:pathLst>
              <a:path w="1485900" h="6886575" extrusionOk="0">
                <a:moveTo>
                  <a:pt x="0" y="0"/>
                </a:moveTo>
                <a:lnTo>
                  <a:pt x="1485900" y="19050"/>
                </a:lnTo>
                <a:lnTo>
                  <a:pt x="1485900" y="6877050"/>
                </a:lnTo>
                <a:lnTo>
                  <a:pt x="1438275" y="6886575"/>
                </a:lnTo>
                <a:lnTo>
                  <a:pt x="0" y="0"/>
                </a:lnTo>
                <a:close/>
              </a:path>
            </a:pathLst>
          </a:custGeom>
          <a:solidFill>
            <a:srgbClr val="006CAB">
              <a:alpha val="4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5" name="Google Shape;35;p23"/>
          <p:cNvPicPr preferRelativeResize="0"/>
          <p:nvPr/>
        </p:nvPicPr>
        <p:blipFill rotWithShape="1">
          <a:blip r:embed="rId3">
            <a:alphaModFix/>
          </a:blip>
          <a:srcRect/>
          <a:stretch/>
        </p:blipFill>
        <p:spPr>
          <a:xfrm>
            <a:off x="4735305" y="-162850"/>
            <a:ext cx="2168028" cy="1520241"/>
          </a:xfrm>
          <a:prstGeom prst="rect">
            <a:avLst/>
          </a:prstGeom>
          <a:noFill/>
          <a:ln>
            <a:noFill/>
          </a:ln>
        </p:spPr>
      </p:pic>
      <p:pic>
        <p:nvPicPr>
          <p:cNvPr id="36" name="Google Shape;36;p23"/>
          <p:cNvPicPr preferRelativeResize="0"/>
          <p:nvPr/>
        </p:nvPicPr>
        <p:blipFill rotWithShape="1">
          <a:blip r:embed="rId4">
            <a:alphaModFix/>
          </a:blip>
          <a:srcRect/>
          <a:stretch/>
        </p:blipFill>
        <p:spPr>
          <a:xfrm>
            <a:off x="-74919" y="-169920"/>
            <a:ext cx="3744436" cy="1995784"/>
          </a:xfrm>
          <a:prstGeom prst="rect">
            <a:avLst/>
          </a:prstGeom>
          <a:noFill/>
          <a:ln>
            <a:noFill/>
          </a:ln>
        </p:spPr>
      </p:pic>
    </p:spTree>
    <p:extLst>
      <p:ext uri="{BB962C8B-B14F-4D97-AF65-F5344CB8AC3E}">
        <p14:creationId xmlns:p14="http://schemas.microsoft.com/office/powerpoint/2010/main" val="6771938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py with image">
  <p:cSld name="Copy with image">
    <p:spTree>
      <p:nvGrpSpPr>
        <p:cNvPr id="1" name="Shape 37"/>
        <p:cNvGrpSpPr/>
        <p:nvPr/>
      </p:nvGrpSpPr>
      <p:grpSpPr>
        <a:xfrm>
          <a:off x="0" y="0"/>
          <a:ext cx="0" cy="0"/>
          <a:chOff x="0" y="0"/>
          <a:chExt cx="0" cy="0"/>
        </a:xfrm>
      </p:grpSpPr>
      <p:sp>
        <p:nvSpPr>
          <p:cNvPr id="38" name="Google Shape;38;p24"/>
          <p:cNvSpPr/>
          <p:nvPr/>
        </p:nvSpPr>
        <p:spPr>
          <a:xfrm>
            <a:off x="7491412" y="-28575"/>
            <a:ext cx="1562100" cy="6886575"/>
          </a:xfrm>
          <a:custGeom>
            <a:avLst/>
            <a:gdLst/>
            <a:ahLst/>
            <a:cxnLst/>
            <a:rect l="l" t="t" r="r" b="b"/>
            <a:pathLst>
              <a:path w="1562100" h="6886575" extrusionOk="0">
                <a:moveTo>
                  <a:pt x="0" y="0"/>
                </a:moveTo>
                <a:lnTo>
                  <a:pt x="1447800" y="6886575"/>
                </a:lnTo>
                <a:lnTo>
                  <a:pt x="1562100" y="6886575"/>
                </a:lnTo>
                <a:lnTo>
                  <a:pt x="104775" y="9525"/>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9" name="Google Shape;39;p24"/>
          <p:cNvSpPr/>
          <p:nvPr/>
        </p:nvSpPr>
        <p:spPr>
          <a:xfrm>
            <a:off x="9091612" y="-19050"/>
            <a:ext cx="123825" cy="68675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0" name="Google Shape;40;p24"/>
          <p:cNvSpPr/>
          <p:nvPr/>
        </p:nvSpPr>
        <p:spPr>
          <a:xfrm>
            <a:off x="7491412" y="-28575"/>
            <a:ext cx="1562100" cy="6886575"/>
          </a:xfrm>
          <a:custGeom>
            <a:avLst/>
            <a:gdLst/>
            <a:ahLst/>
            <a:cxnLst/>
            <a:rect l="l" t="t" r="r" b="b"/>
            <a:pathLst>
              <a:path w="1562100" h="6886575" extrusionOk="0">
                <a:moveTo>
                  <a:pt x="0" y="0"/>
                </a:moveTo>
                <a:lnTo>
                  <a:pt x="1447800" y="6886575"/>
                </a:lnTo>
                <a:lnTo>
                  <a:pt x="1562100" y="6886575"/>
                </a:lnTo>
                <a:lnTo>
                  <a:pt x="104775" y="9525"/>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1" name="Google Shape;41;p24"/>
          <p:cNvSpPr/>
          <p:nvPr/>
        </p:nvSpPr>
        <p:spPr>
          <a:xfrm>
            <a:off x="9091612" y="-19050"/>
            <a:ext cx="123825" cy="68675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2" name="Google Shape;42;p24"/>
          <p:cNvSpPr/>
          <p:nvPr/>
        </p:nvSpPr>
        <p:spPr>
          <a:xfrm>
            <a:off x="8428264" y="0"/>
            <a:ext cx="3772445" cy="6853646"/>
          </a:xfrm>
          <a:custGeom>
            <a:avLst/>
            <a:gdLst/>
            <a:ahLst/>
            <a:cxnLst/>
            <a:rect l="l" t="t" r="r" b="b"/>
            <a:pathLst>
              <a:path w="3772445" h="6853646" extrusionOk="0">
                <a:moveTo>
                  <a:pt x="0" y="0"/>
                </a:moveTo>
                <a:lnTo>
                  <a:pt x="19050" y="69669"/>
                </a:lnTo>
                <a:lnTo>
                  <a:pt x="1482090" y="6853646"/>
                </a:lnTo>
                <a:lnTo>
                  <a:pt x="3763736" y="6844937"/>
                </a:lnTo>
                <a:lnTo>
                  <a:pt x="3772445" y="0"/>
                </a:lnTo>
                <a:lnTo>
                  <a:pt x="0" y="0"/>
                </a:lnTo>
                <a:close/>
              </a:path>
            </a:pathLst>
          </a:custGeom>
          <a:blipFill rotWithShape="1">
            <a:blip r:embed="rId2">
              <a:alphaModFix/>
            </a:blip>
            <a:tile tx="762000" ty="0" sx="80000" sy="80000" flip="none" algn="r"/>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3" name="Google Shape;43;p24"/>
          <p:cNvSpPr/>
          <p:nvPr/>
        </p:nvSpPr>
        <p:spPr>
          <a:xfrm>
            <a:off x="9993085" y="9525"/>
            <a:ext cx="123825" cy="68675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4" name="Google Shape;44;p24"/>
          <p:cNvSpPr/>
          <p:nvPr/>
        </p:nvSpPr>
        <p:spPr>
          <a:xfrm>
            <a:off x="8420099" y="1"/>
            <a:ext cx="1571625" cy="6877050"/>
          </a:xfrm>
          <a:custGeom>
            <a:avLst/>
            <a:gdLst/>
            <a:ahLst/>
            <a:cxnLst/>
            <a:rect l="l" t="t" r="r" b="b"/>
            <a:pathLst>
              <a:path w="1571625" h="6877050" extrusionOk="0">
                <a:moveTo>
                  <a:pt x="0" y="0"/>
                </a:moveTo>
                <a:lnTo>
                  <a:pt x="1571625" y="19050"/>
                </a:lnTo>
                <a:lnTo>
                  <a:pt x="1571625" y="6877050"/>
                </a:lnTo>
                <a:lnTo>
                  <a:pt x="1495425" y="6877050"/>
                </a:lnTo>
                <a:lnTo>
                  <a:pt x="0" y="0"/>
                </a:lnTo>
                <a:close/>
              </a:path>
            </a:pathLst>
          </a:custGeom>
          <a:solidFill>
            <a:srgbClr val="006CAB">
              <a:alpha val="4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45" name="Google Shape;45;p24"/>
          <p:cNvPicPr preferRelativeResize="0"/>
          <p:nvPr/>
        </p:nvPicPr>
        <p:blipFill rotWithShape="1">
          <a:blip r:embed="rId3">
            <a:alphaModFix/>
          </a:blip>
          <a:srcRect/>
          <a:stretch/>
        </p:blipFill>
        <p:spPr>
          <a:xfrm>
            <a:off x="10552867" y="6397304"/>
            <a:ext cx="1267288" cy="368735"/>
          </a:xfrm>
          <a:prstGeom prst="rect">
            <a:avLst/>
          </a:prstGeom>
          <a:noFill/>
          <a:ln>
            <a:noFill/>
          </a:ln>
        </p:spPr>
      </p:pic>
      <p:sp>
        <p:nvSpPr>
          <p:cNvPr id="46" name="Google Shape;46;p24"/>
          <p:cNvSpPr txBox="1">
            <a:spLocks noGrp="1"/>
          </p:cNvSpPr>
          <p:nvPr>
            <p:ph type="body" idx="1"/>
          </p:nvPr>
        </p:nvSpPr>
        <p:spPr>
          <a:xfrm>
            <a:off x="306060" y="978761"/>
            <a:ext cx="7451725" cy="46646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400"/>
              <a:buFont typeface="Arial"/>
              <a:buNone/>
              <a:defRPr sz="2400" b="0" i="0" u="none" strike="noStrike" cap="none">
                <a:solidFill>
                  <a:schemeClr val="dk1"/>
                </a:solidFill>
                <a:latin typeface="Arial Narrow"/>
                <a:ea typeface="Arial Narrow"/>
                <a:cs typeface="Arial Narrow"/>
                <a:sym typeface="Arial Narrow"/>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7" name="Google Shape;47;p24"/>
          <p:cNvSpPr txBox="1">
            <a:spLocks noGrp="1"/>
          </p:cNvSpPr>
          <p:nvPr>
            <p:ph type="body" idx="2"/>
          </p:nvPr>
        </p:nvSpPr>
        <p:spPr>
          <a:xfrm>
            <a:off x="306060" y="326309"/>
            <a:ext cx="7452026" cy="73695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4200"/>
              <a:buFont typeface="Arial"/>
              <a:buNone/>
              <a:defRPr sz="4200" b="1" i="0" u="none" strike="noStrike" cap="none">
                <a:solidFill>
                  <a:schemeClr val="dk1"/>
                </a:solidFill>
                <a:latin typeface="Arial Narrow"/>
                <a:ea typeface="Arial Narrow"/>
                <a:cs typeface="Arial Narrow"/>
                <a:sym typeface="Arial Narrow"/>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8" name="Google Shape;48;p24"/>
          <p:cNvSpPr txBox="1">
            <a:spLocks noGrp="1"/>
          </p:cNvSpPr>
          <p:nvPr>
            <p:ph type="body" idx="3"/>
          </p:nvPr>
        </p:nvSpPr>
        <p:spPr>
          <a:xfrm>
            <a:off x="306060" y="1729723"/>
            <a:ext cx="7451725" cy="40164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000"/>
              <a:buFont typeface="Arial"/>
              <a:buNone/>
              <a:defRPr sz="2000" b="1" i="0" u="none" strike="noStrike" cap="none">
                <a:solidFill>
                  <a:schemeClr val="dk1"/>
                </a:solidFill>
                <a:latin typeface="Arial Narrow"/>
                <a:ea typeface="Arial Narrow"/>
                <a:cs typeface="Arial Narrow"/>
                <a:sym typeface="Arial Narrow"/>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9" name="Google Shape;49;p24"/>
          <p:cNvSpPr txBox="1">
            <a:spLocks noGrp="1"/>
          </p:cNvSpPr>
          <p:nvPr>
            <p:ph type="body" idx="4"/>
          </p:nvPr>
        </p:nvSpPr>
        <p:spPr>
          <a:xfrm>
            <a:off x="300211" y="2097682"/>
            <a:ext cx="7451725" cy="172943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0" name="Google Shape;50;p24"/>
          <p:cNvSpPr txBox="1">
            <a:spLocks noGrp="1"/>
          </p:cNvSpPr>
          <p:nvPr>
            <p:ph type="body" idx="5"/>
          </p:nvPr>
        </p:nvSpPr>
        <p:spPr>
          <a:xfrm>
            <a:off x="300211" y="4111606"/>
            <a:ext cx="7451725" cy="40164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000"/>
              <a:buFont typeface="Arial"/>
              <a:buNone/>
              <a:defRPr sz="2000" b="1" i="0" u="none" strike="noStrike" cap="none">
                <a:solidFill>
                  <a:schemeClr val="dk1"/>
                </a:solidFill>
                <a:latin typeface="Arial Narrow"/>
                <a:ea typeface="Arial Narrow"/>
                <a:cs typeface="Arial Narrow"/>
                <a:sym typeface="Arial Narrow"/>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1" name="Google Shape;51;p24"/>
          <p:cNvSpPr txBox="1">
            <a:spLocks noGrp="1"/>
          </p:cNvSpPr>
          <p:nvPr>
            <p:ph type="body" idx="6"/>
          </p:nvPr>
        </p:nvSpPr>
        <p:spPr>
          <a:xfrm>
            <a:off x="294362" y="4513254"/>
            <a:ext cx="7451725" cy="172943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2000"/>
              <a:buFont typeface="Arial"/>
              <a:buNone/>
              <a:defRPr sz="20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120864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_Option 1">
  <p:cSld name="Title slide_Option 1">
    <p:spTree>
      <p:nvGrpSpPr>
        <p:cNvPr id="1" name="Shape 52"/>
        <p:cNvGrpSpPr/>
        <p:nvPr/>
      </p:nvGrpSpPr>
      <p:grpSpPr>
        <a:xfrm>
          <a:off x="0" y="0"/>
          <a:ext cx="0" cy="0"/>
          <a:chOff x="0" y="0"/>
          <a:chExt cx="0" cy="0"/>
        </a:xfrm>
      </p:grpSpPr>
      <p:pic>
        <p:nvPicPr>
          <p:cNvPr id="53" name="Google Shape;53;p25"/>
          <p:cNvPicPr preferRelativeResize="0"/>
          <p:nvPr/>
        </p:nvPicPr>
        <p:blipFill rotWithShape="1">
          <a:blip r:embed="rId2">
            <a:alphaModFix/>
          </a:blip>
          <a:srcRect/>
          <a:stretch/>
        </p:blipFill>
        <p:spPr>
          <a:xfrm>
            <a:off x="0" y="-1"/>
            <a:ext cx="12192002" cy="6858001"/>
          </a:xfrm>
          <a:prstGeom prst="rect">
            <a:avLst/>
          </a:prstGeom>
          <a:noFill/>
          <a:ln>
            <a:noFill/>
          </a:ln>
        </p:spPr>
      </p:pic>
      <p:sp>
        <p:nvSpPr>
          <p:cNvPr id="54" name="Google Shape;54;p25"/>
          <p:cNvSpPr/>
          <p:nvPr/>
        </p:nvSpPr>
        <p:spPr>
          <a:xfrm>
            <a:off x="5225143" y="4849586"/>
            <a:ext cx="6966900" cy="1502100"/>
          </a:xfrm>
          <a:prstGeom prst="rect">
            <a:avLst/>
          </a:prstGeom>
          <a:solidFill>
            <a:schemeClr val="lt1">
              <a:alpha val="4352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5" name="Google Shape;55;p25"/>
          <p:cNvSpPr txBox="1">
            <a:spLocks noGrp="1"/>
          </p:cNvSpPr>
          <p:nvPr>
            <p:ph type="ctrTitle"/>
          </p:nvPr>
        </p:nvSpPr>
        <p:spPr>
          <a:xfrm>
            <a:off x="5813580" y="4124681"/>
            <a:ext cx="6158100" cy="15981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5200"/>
              <a:buFont typeface="Arial Narrow"/>
              <a:buNone/>
              <a:defRPr sz="5200" b="1" i="0" u="none" strike="noStrike" cap="none">
                <a:solidFill>
                  <a:schemeClr val="dk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6" name="Google Shape;56;p25"/>
          <p:cNvSpPr txBox="1">
            <a:spLocks noGrp="1"/>
          </p:cNvSpPr>
          <p:nvPr>
            <p:ph type="subTitle" idx="1"/>
          </p:nvPr>
        </p:nvSpPr>
        <p:spPr>
          <a:xfrm>
            <a:off x="5813580" y="5722813"/>
            <a:ext cx="6158100" cy="165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Narrow"/>
                <a:ea typeface="Arial Narrow"/>
                <a:cs typeface="Arial Narrow"/>
                <a:sym typeface="Arial Narrow"/>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844112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_Option 2">
  <p:cSld name="Title slide_Option 2">
    <p:spTree>
      <p:nvGrpSpPr>
        <p:cNvPr id="1" name="Shape 57"/>
        <p:cNvGrpSpPr/>
        <p:nvPr/>
      </p:nvGrpSpPr>
      <p:grpSpPr>
        <a:xfrm>
          <a:off x="0" y="0"/>
          <a:ext cx="0" cy="0"/>
          <a:chOff x="0" y="0"/>
          <a:chExt cx="0" cy="0"/>
        </a:xfrm>
      </p:grpSpPr>
      <p:sp>
        <p:nvSpPr>
          <p:cNvPr id="58" name="Google Shape;58;p26"/>
          <p:cNvSpPr/>
          <p:nvPr/>
        </p:nvSpPr>
        <p:spPr>
          <a:xfrm>
            <a:off x="3254938" y="5280329"/>
            <a:ext cx="8937062" cy="1259784"/>
          </a:xfrm>
          <a:prstGeom prst="rect">
            <a:avLst/>
          </a:prstGeom>
          <a:solidFill>
            <a:schemeClr val="lt1">
              <a:alpha val="4352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 name="Google Shape;59;p26"/>
          <p:cNvSpPr txBox="1">
            <a:spLocks noGrp="1"/>
          </p:cNvSpPr>
          <p:nvPr>
            <p:ph type="ctrTitle"/>
          </p:nvPr>
        </p:nvSpPr>
        <p:spPr>
          <a:xfrm>
            <a:off x="3262122" y="5280329"/>
            <a:ext cx="6158082" cy="824154"/>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5200"/>
              <a:buFont typeface="Arial Narrow"/>
              <a:buNone/>
              <a:defRPr sz="5200" b="1" i="0" u="none" strike="noStrike" cap="none">
                <a:solidFill>
                  <a:schemeClr val="dk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0" name="Google Shape;60;p26"/>
          <p:cNvSpPr txBox="1">
            <a:spLocks noGrp="1"/>
          </p:cNvSpPr>
          <p:nvPr>
            <p:ph type="subTitle" idx="1"/>
          </p:nvPr>
        </p:nvSpPr>
        <p:spPr>
          <a:xfrm>
            <a:off x="3280410" y="5954217"/>
            <a:ext cx="6158082" cy="706856"/>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Narrow"/>
                <a:ea typeface="Arial Narrow"/>
                <a:cs typeface="Arial Narrow"/>
                <a:sym typeface="Arial Narrow"/>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825850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_Option 3">
  <p:cSld name="Title slide_Option 3">
    <p:spTree>
      <p:nvGrpSpPr>
        <p:cNvPr id="1" name="Shape 61"/>
        <p:cNvGrpSpPr/>
        <p:nvPr/>
      </p:nvGrpSpPr>
      <p:grpSpPr>
        <a:xfrm>
          <a:off x="0" y="0"/>
          <a:ext cx="0" cy="0"/>
          <a:chOff x="0" y="0"/>
          <a:chExt cx="0" cy="0"/>
        </a:xfrm>
      </p:grpSpPr>
      <p:pic>
        <p:nvPicPr>
          <p:cNvPr id="62" name="Google Shape;62;p27"/>
          <p:cNvPicPr preferRelativeResize="0"/>
          <p:nvPr/>
        </p:nvPicPr>
        <p:blipFill rotWithShape="1">
          <a:blip r:embed="rId2">
            <a:alphaModFix/>
          </a:blip>
          <a:srcRect/>
          <a:stretch/>
        </p:blipFill>
        <p:spPr>
          <a:xfrm>
            <a:off x="8164" y="0"/>
            <a:ext cx="12192000" cy="6858000"/>
          </a:xfrm>
          <a:prstGeom prst="rect">
            <a:avLst/>
          </a:prstGeom>
          <a:noFill/>
          <a:ln>
            <a:noFill/>
          </a:ln>
        </p:spPr>
      </p:pic>
      <p:sp>
        <p:nvSpPr>
          <p:cNvPr id="63" name="Google Shape;63;p27"/>
          <p:cNvSpPr/>
          <p:nvPr/>
        </p:nvSpPr>
        <p:spPr>
          <a:xfrm>
            <a:off x="3927022" y="1361942"/>
            <a:ext cx="8264978" cy="1430244"/>
          </a:xfrm>
          <a:prstGeom prst="rect">
            <a:avLst/>
          </a:prstGeom>
          <a:solidFill>
            <a:srgbClr val="1F3864">
              <a:alpha val="4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4" name="Google Shape;64;p27"/>
          <p:cNvSpPr txBox="1">
            <a:spLocks noGrp="1"/>
          </p:cNvSpPr>
          <p:nvPr>
            <p:ph type="ctrTitle"/>
          </p:nvPr>
        </p:nvSpPr>
        <p:spPr>
          <a:xfrm>
            <a:off x="4125904" y="562876"/>
            <a:ext cx="6158082" cy="159813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5200"/>
              <a:buFont typeface="Arial Narrow"/>
              <a:buNone/>
              <a:defRPr sz="5200" b="1"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5" name="Google Shape;65;p27"/>
          <p:cNvSpPr txBox="1">
            <a:spLocks noGrp="1"/>
          </p:cNvSpPr>
          <p:nvPr>
            <p:ph type="subTitle" idx="1"/>
          </p:nvPr>
        </p:nvSpPr>
        <p:spPr>
          <a:xfrm>
            <a:off x="4117740" y="2173743"/>
            <a:ext cx="6158082" cy="16557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lt1"/>
              </a:buClr>
              <a:buSzPts val="3200"/>
              <a:buFont typeface="Arial"/>
              <a:buNone/>
              <a:defRPr sz="3200" b="0" i="0" u="none" strike="noStrike" cap="none">
                <a:solidFill>
                  <a:schemeClr val="lt1"/>
                </a:solidFill>
                <a:latin typeface="Arial Narrow"/>
                <a:ea typeface="Arial Narrow"/>
                <a:cs typeface="Arial Narrow"/>
                <a:sym typeface="Arial Narrow"/>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1324465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_Option 5">
  <p:cSld name="Title slide_Option 5">
    <p:spTree>
      <p:nvGrpSpPr>
        <p:cNvPr id="1" name="Shape 66"/>
        <p:cNvGrpSpPr/>
        <p:nvPr/>
      </p:nvGrpSpPr>
      <p:grpSpPr>
        <a:xfrm>
          <a:off x="0" y="0"/>
          <a:ext cx="0" cy="0"/>
          <a:chOff x="0" y="0"/>
          <a:chExt cx="0" cy="0"/>
        </a:xfrm>
      </p:grpSpPr>
      <p:pic>
        <p:nvPicPr>
          <p:cNvPr id="67" name="Google Shape;67;p2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68" name="Google Shape;68;p28"/>
          <p:cNvSpPr txBox="1">
            <a:spLocks noGrp="1"/>
          </p:cNvSpPr>
          <p:nvPr>
            <p:ph type="ctrTitle"/>
          </p:nvPr>
        </p:nvSpPr>
        <p:spPr>
          <a:xfrm>
            <a:off x="5878054" y="424927"/>
            <a:ext cx="6158082" cy="159813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5200"/>
              <a:buFont typeface="Arial Narrow"/>
              <a:buNone/>
              <a:defRPr sz="5200" b="1"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9" name="Google Shape;69;p28"/>
          <p:cNvSpPr txBox="1">
            <a:spLocks noGrp="1"/>
          </p:cNvSpPr>
          <p:nvPr>
            <p:ph type="subTitle" idx="1"/>
          </p:nvPr>
        </p:nvSpPr>
        <p:spPr>
          <a:xfrm>
            <a:off x="5878054" y="2023059"/>
            <a:ext cx="6158082" cy="16557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lt1"/>
              </a:buClr>
              <a:buSzPts val="3200"/>
              <a:buFont typeface="Arial"/>
              <a:buNone/>
              <a:defRPr sz="3200" b="0" i="0" u="none" strike="noStrike" cap="none">
                <a:solidFill>
                  <a:schemeClr val="lt1"/>
                </a:solidFill>
                <a:latin typeface="Arial Narrow"/>
                <a:ea typeface="Arial Narrow"/>
                <a:cs typeface="Arial Narrow"/>
                <a:sym typeface="Arial Narrow"/>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9440698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_Option 6">
  <p:cSld name="Title slide_Option 6">
    <p:spTree>
      <p:nvGrpSpPr>
        <p:cNvPr id="1" name="Shape 70"/>
        <p:cNvGrpSpPr/>
        <p:nvPr/>
      </p:nvGrpSpPr>
      <p:grpSpPr>
        <a:xfrm>
          <a:off x="0" y="0"/>
          <a:ext cx="0" cy="0"/>
          <a:chOff x="0" y="0"/>
          <a:chExt cx="0" cy="0"/>
        </a:xfrm>
      </p:grpSpPr>
      <p:pic>
        <p:nvPicPr>
          <p:cNvPr id="71" name="Google Shape;71;p29"/>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2" name="Google Shape;72;p29"/>
          <p:cNvSpPr txBox="1">
            <a:spLocks noGrp="1"/>
          </p:cNvSpPr>
          <p:nvPr>
            <p:ph type="ctrTitle"/>
          </p:nvPr>
        </p:nvSpPr>
        <p:spPr>
          <a:xfrm>
            <a:off x="278518" y="2070465"/>
            <a:ext cx="6158082" cy="159813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5200"/>
              <a:buFont typeface="Arial Narrow"/>
              <a:buNone/>
              <a:defRPr sz="5200" b="1"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3" name="Google Shape;73;p29"/>
          <p:cNvSpPr txBox="1">
            <a:spLocks noGrp="1"/>
          </p:cNvSpPr>
          <p:nvPr>
            <p:ph type="subTitle" idx="1"/>
          </p:nvPr>
        </p:nvSpPr>
        <p:spPr>
          <a:xfrm>
            <a:off x="278518" y="3668597"/>
            <a:ext cx="6158082" cy="16557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D8D8D8"/>
              </a:buClr>
              <a:buSzPts val="3200"/>
              <a:buFont typeface="Arial"/>
              <a:buNone/>
              <a:defRPr sz="3200" b="0" i="0" u="none" strike="noStrike" cap="none">
                <a:solidFill>
                  <a:srgbClr val="D8D8D8"/>
                </a:solidFill>
                <a:latin typeface="Arial Narrow"/>
                <a:ea typeface="Arial Narrow"/>
                <a:cs typeface="Arial Narrow"/>
                <a:sym typeface="Arial Narrow"/>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74" name="Google Shape;74;p29"/>
          <p:cNvSpPr txBox="1">
            <a:spLocks noGrp="1"/>
          </p:cNvSpPr>
          <p:nvPr>
            <p:ph type="body" idx="2"/>
          </p:nvPr>
        </p:nvSpPr>
        <p:spPr>
          <a:xfrm>
            <a:off x="278518" y="4530409"/>
            <a:ext cx="6157913" cy="4059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200"/>
              <a:buFont typeface="Arial"/>
              <a:buNone/>
              <a:defRPr sz="2200" b="1" i="0" u="none" strike="noStrike" cap="none">
                <a:solidFill>
                  <a:schemeClr val="lt1"/>
                </a:solidFill>
                <a:latin typeface="Arial Narrow"/>
                <a:ea typeface="Arial Narrow"/>
                <a:cs typeface="Arial Narrow"/>
                <a:sym typeface="Arial Narrow"/>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Narrow"/>
                <a:ea typeface="Arial Narrow"/>
                <a:cs typeface="Arial Narrow"/>
                <a:sym typeface="Arial Narrow"/>
              </a:defRPr>
            </a:lvl3pPr>
            <a:lvl4pPr marL="1828800" marR="0" lvl="3"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Narrow"/>
                <a:ea typeface="Arial Narrow"/>
                <a:cs typeface="Arial Narrow"/>
                <a:sym typeface="Arial Narrow"/>
              </a:defRPr>
            </a:lvl4pPr>
            <a:lvl5pPr marL="2286000" marR="0" lvl="4"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Narrow"/>
                <a:ea typeface="Arial Narrow"/>
                <a:cs typeface="Arial Narrow"/>
                <a:sym typeface="Arial Narrow"/>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29"/>
          <p:cNvSpPr txBox="1">
            <a:spLocks noGrp="1"/>
          </p:cNvSpPr>
          <p:nvPr>
            <p:ph type="body" idx="3"/>
          </p:nvPr>
        </p:nvSpPr>
        <p:spPr>
          <a:xfrm>
            <a:off x="278518" y="4896134"/>
            <a:ext cx="6157913" cy="4567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200"/>
              <a:buFont typeface="Arial"/>
              <a:buNone/>
              <a:defRPr sz="2200" b="1" i="0" u="none" strike="noStrike" cap="none">
                <a:solidFill>
                  <a:schemeClr val="lt1"/>
                </a:solidFill>
                <a:latin typeface="Arial Narrow"/>
                <a:ea typeface="Arial Narrow"/>
                <a:cs typeface="Arial Narrow"/>
                <a:sym typeface="Arial Narrow"/>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Narrow"/>
                <a:ea typeface="Arial Narrow"/>
                <a:cs typeface="Arial Narrow"/>
                <a:sym typeface="Arial Narrow"/>
              </a:defRPr>
            </a:lvl3pPr>
            <a:lvl4pPr marL="1828800" marR="0" lvl="3"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Narrow"/>
                <a:ea typeface="Arial Narrow"/>
                <a:cs typeface="Arial Narrow"/>
                <a:sym typeface="Arial Narrow"/>
              </a:defRPr>
            </a:lvl4pPr>
            <a:lvl5pPr marL="2286000" marR="0" lvl="4"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Narrow"/>
                <a:ea typeface="Arial Narrow"/>
                <a:cs typeface="Arial Narrow"/>
                <a:sym typeface="Arial Narrow"/>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7048154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_Option 7">
  <p:cSld name="Title slide_Option 7">
    <p:spTree>
      <p:nvGrpSpPr>
        <p:cNvPr id="1" name="Shape 76"/>
        <p:cNvGrpSpPr/>
        <p:nvPr/>
      </p:nvGrpSpPr>
      <p:grpSpPr>
        <a:xfrm>
          <a:off x="0" y="0"/>
          <a:ext cx="0" cy="0"/>
          <a:chOff x="0" y="0"/>
          <a:chExt cx="0" cy="0"/>
        </a:xfrm>
      </p:grpSpPr>
      <p:pic>
        <p:nvPicPr>
          <p:cNvPr id="77" name="Google Shape;77;p3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8" name="Google Shape;78;p30"/>
          <p:cNvSpPr txBox="1">
            <a:spLocks noGrp="1"/>
          </p:cNvSpPr>
          <p:nvPr>
            <p:ph type="ctrTitle"/>
          </p:nvPr>
        </p:nvSpPr>
        <p:spPr>
          <a:xfrm>
            <a:off x="4889763" y="4195233"/>
            <a:ext cx="6158082" cy="159813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5200"/>
              <a:buFont typeface="Arial Narrow"/>
              <a:buNone/>
              <a:defRPr sz="5200" b="1" i="0" u="none" strike="noStrike" cap="none">
                <a:solidFill>
                  <a:schemeClr val="lt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9" name="Google Shape;79;p30"/>
          <p:cNvSpPr txBox="1">
            <a:spLocks noGrp="1"/>
          </p:cNvSpPr>
          <p:nvPr>
            <p:ph type="subTitle" idx="1"/>
          </p:nvPr>
        </p:nvSpPr>
        <p:spPr>
          <a:xfrm>
            <a:off x="4889763" y="5793365"/>
            <a:ext cx="6158082" cy="81987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D8D8D8"/>
              </a:buClr>
              <a:buSzPts val="3200"/>
              <a:buFont typeface="Arial"/>
              <a:buNone/>
              <a:defRPr sz="3200" b="0" i="0" u="none" strike="noStrike" cap="none">
                <a:solidFill>
                  <a:srgbClr val="D8D8D8"/>
                </a:solidFill>
                <a:latin typeface="Arial Narrow"/>
                <a:ea typeface="Arial Narrow"/>
                <a:cs typeface="Arial Narrow"/>
                <a:sym typeface="Arial Narrow"/>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42681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80"/>
        <p:cNvGrpSpPr/>
        <p:nvPr/>
      </p:nvGrpSpPr>
      <p:grpSpPr>
        <a:xfrm>
          <a:off x="0" y="0"/>
          <a:ext cx="0" cy="0"/>
          <a:chOff x="0" y="0"/>
          <a:chExt cx="0" cy="0"/>
        </a:xfrm>
      </p:grpSpPr>
      <p:pic>
        <p:nvPicPr>
          <p:cNvPr id="81" name="Google Shape;81;p31"/>
          <p:cNvPicPr preferRelativeResize="0"/>
          <p:nvPr/>
        </p:nvPicPr>
        <p:blipFill rotWithShape="1">
          <a:blip r:embed="rId2">
            <a:alphaModFix/>
          </a:blip>
          <a:srcRect/>
          <a:stretch/>
        </p:blipFill>
        <p:spPr>
          <a:xfrm>
            <a:off x="7151340" y="4032207"/>
            <a:ext cx="5798306" cy="2949138"/>
          </a:xfrm>
          <a:prstGeom prst="rect">
            <a:avLst/>
          </a:prstGeom>
          <a:noFill/>
          <a:ln>
            <a:noFill/>
          </a:ln>
        </p:spPr>
      </p:pic>
      <p:sp>
        <p:nvSpPr>
          <p:cNvPr id="82" name="Google Shape;82;p31"/>
          <p:cNvSpPr txBox="1">
            <a:spLocks noGrp="1"/>
          </p:cNvSpPr>
          <p:nvPr>
            <p:ph type="title"/>
          </p:nvPr>
        </p:nvSpPr>
        <p:spPr>
          <a:xfrm>
            <a:off x="659779" y="565999"/>
            <a:ext cx="10515600" cy="101747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400"/>
              <a:buFont typeface="Arial Narrow"/>
              <a:buNone/>
              <a:defRPr sz="2400" b="1" i="0" u="none" strike="noStrike" cap="none">
                <a:solidFill>
                  <a:schemeClr val="dk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3" name="Google Shape;83;p31"/>
          <p:cNvSpPr txBox="1">
            <a:spLocks noGrp="1"/>
          </p:cNvSpPr>
          <p:nvPr>
            <p:ph type="body" idx="1"/>
          </p:nvPr>
        </p:nvSpPr>
        <p:spPr>
          <a:xfrm>
            <a:off x="8534126" y="4412356"/>
            <a:ext cx="3167063" cy="17637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800"/>
              <a:buFont typeface="Arial"/>
              <a:buNone/>
              <a:defRPr sz="2800" b="1" i="0" u="none" strike="noStrike" cap="none">
                <a:solidFill>
                  <a:schemeClr val="lt1"/>
                </a:solidFill>
                <a:latin typeface="Arial Narrow"/>
                <a:ea typeface="Arial Narrow"/>
                <a:cs typeface="Arial Narrow"/>
                <a:sym typeface="Arial Narrow"/>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 name="Google Shape;84;p31"/>
          <p:cNvSpPr txBox="1">
            <a:spLocks noGrp="1"/>
          </p:cNvSpPr>
          <p:nvPr>
            <p:ph type="body" idx="2"/>
          </p:nvPr>
        </p:nvSpPr>
        <p:spPr>
          <a:xfrm>
            <a:off x="751840" y="1885686"/>
            <a:ext cx="10514979" cy="10985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Arial Narrow"/>
                <a:ea typeface="Arial Narrow"/>
                <a:cs typeface="Arial Narrow"/>
                <a:sym typeface="Arial Narrow"/>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Narrow"/>
                <a:ea typeface="Arial Narrow"/>
                <a:cs typeface="Arial Narrow"/>
                <a:sym typeface="Arial Narrow"/>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Narrow"/>
                <a:ea typeface="Arial Narrow"/>
                <a:cs typeface="Arial Narrow"/>
                <a:sym typeface="Arial Narrow"/>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Narrow"/>
                <a:ea typeface="Arial Narrow"/>
                <a:cs typeface="Arial Narrow"/>
                <a:sym typeface="Arial Narrow"/>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229737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85"/>
        <p:cNvGrpSpPr/>
        <p:nvPr/>
      </p:nvGrpSpPr>
      <p:grpSpPr>
        <a:xfrm>
          <a:off x="0" y="0"/>
          <a:ext cx="0" cy="0"/>
          <a:chOff x="0" y="0"/>
          <a:chExt cx="0" cy="0"/>
        </a:xfrm>
      </p:grpSpPr>
      <p:sp>
        <p:nvSpPr>
          <p:cNvPr id="86" name="Google Shape;86;p32"/>
          <p:cNvSpPr txBox="1">
            <a:spLocks noGrp="1"/>
          </p:cNvSpPr>
          <p:nvPr>
            <p:ph type="body" idx="1"/>
          </p:nvPr>
        </p:nvSpPr>
        <p:spPr>
          <a:xfrm>
            <a:off x="664632" y="1781021"/>
            <a:ext cx="10515600" cy="7103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95959"/>
              </a:buClr>
              <a:buSzPts val="3200"/>
              <a:buFont typeface="Arial"/>
              <a:buNone/>
              <a:defRPr sz="3200" b="0" i="0" u="none" strike="noStrike" cap="none">
                <a:solidFill>
                  <a:srgbClr val="595959"/>
                </a:solidFill>
                <a:latin typeface="Arial Narrow"/>
                <a:ea typeface="Arial Narrow"/>
                <a:cs typeface="Arial Narrow"/>
                <a:sym typeface="Arial Narrow"/>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Narrow"/>
                <a:ea typeface="Arial Narrow"/>
                <a:cs typeface="Arial Narrow"/>
                <a:sym typeface="Arial Narrow"/>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Narrow"/>
                <a:ea typeface="Arial Narrow"/>
                <a:cs typeface="Arial Narrow"/>
                <a:sym typeface="Arial Narrow"/>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Narrow"/>
                <a:ea typeface="Arial Narrow"/>
                <a:cs typeface="Arial Narrow"/>
                <a:sym typeface="Arial Narrow"/>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32"/>
          <p:cNvSpPr txBox="1">
            <a:spLocks noGrp="1"/>
          </p:cNvSpPr>
          <p:nvPr>
            <p:ph type="title"/>
          </p:nvPr>
        </p:nvSpPr>
        <p:spPr>
          <a:xfrm>
            <a:off x="659779" y="565999"/>
            <a:ext cx="10515600" cy="101747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400"/>
              <a:buFont typeface="Arial Narrow"/>
              <a:buNone/>
              <a:defRPr sz="2400" b="1" i="0" u="none" strike="noStrike" cap="none">
                <a:solidFill>
                  <a:schemeClr val="dk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8" name="Google Shape;88;p32"/>
          <p:cNvSpPr txBox="1">
            <a:spLocks noGrp="1"/>
          </p:cNvSpPr>
          <p:nvPr>
            <p:ph type="body" idx="2"/>
          </p:nvPr>
        </p:nvSpPr>
        <p:spPr>
          <a:xfrm>
            <a:off x="673652" y="2531857"/>
            <a:ext cx="10514979" cy="10985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Arial Narrow"/>
                <a:ea typeface="Arial Narrow"/>
                <a:cs typeface="Arial Narrow"/>
                <a:sym typeface="Arial Narrow"/>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Narrow"/>
                <a:ea typeface="Arial Narrow"/>
                <a:cs typeface="Arial Narrow"/>
                <a:sym typeface="Arial Narrow"/>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Narrow"/>
                <a:ea typeface="Arial Narrow"/>
                <a:cs typeface="Arial Narrow"/>
                <a:sym typeface="Arial Narrow"/>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Narrow"/>
                <a:ea typeface="Arial Narrow"/>
                <a:cs typeface="Arial Narrow"/>
                <a:sym typeface="Arial Narrow"/>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Narrow"/>
                <a:ea typeface="Arial Narrow"/>
                <a:cs typeface="Arial Narrow"/>
                <a:sym typeface="Arial Narrow"/>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32"/>
          <p:cNvSpPr>
            <a:spLocks noGrp="1"/>
          </p:cNvSpPr>
          <p:nvPr>
            <p:ph type="pic" idx="3"/>
          </p:nvPr>
        </p:nvSpPr>
        <p:spPr>
          <a:xfrm>
            <a:off x="8414786" y="-135896"/>
            <a:ext cx="6096000" cy="817721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90" name="Google Shape;90;p32"/>
          <p:cNvPicPr preferRelativeResize="0"/>
          <p:nvPr/>
        </p:nvPicPr>
        <p:blipFill rotWithShape="1">
          <a:blip r:embed="rId2">
            <a:alphaModFix/>
          </a:blip>
          <a:srcRect/>
          <a:stretch/>
        </p:blipFill>
        <p:spPr>
          <a:xfrm>
            <a:off x="707494" y="722167"/>
            <a:ext cx="5367617" cy="2730082"/>
          </a:xfrm>
          <a:prstGeom prst="rect">
            <a:avLst/>
          </a:prstGeom>
          <a:noFill/>
          <a:ln>
            <a:noFill/>
          </a:ln>
        </p:spPr>
      </p:pic>
      <p:pic>
        <p:nvPicPr>
          <p:cNvPr id="91" name="Google Shape;91;p32"/>
          <p:cNvPicPr preferRelativeResize="0"/>
          <p:nvPr/>
        </p:nvPicPr>
        <p:blipFill rotWithShape="1">
          <a:blip r:embed="rId3">
            <a:alphaModFix/>
          </a:blip>
          <a:srcRect/>
          <a:stretch/>
        </p:blipFill>
        <p:spPr>
          <a:xfrm>
            <a:off x="7169190" y="1914486"/>
            <a:ext cx="5022810" cy="4943514"/>
          </a:xfrm>
          <a:prstGeom prst="rect">
            <a:avLst/>
          </a:prstGeom>
          <a:noFill/>
          <a:ln>
            <a:noFill/>
          </a:ln>
        </p:spPr>
      </p:pic>
      <p:pic>
        <p:nvPicPr>
          <p:cNvPr id="92" name="Google Shape;92;p32"/>
          <p:cNvPicPr preferRelativeResize="0"/>
          <p:nvPr/>
        </p:nvPicPr>
        <p:blipFill rotWithShape="1">
          <a:blip r:embed="rId4">
            <a:alphaModFix/>
          </a:blip>
          <a:srcRect/>
          <a:stretch/>
        </p:blipFill>
        <p:spPr>
          <a:xfrm>
            <a:off x="2623771" y="2523961"/>
            <a:ext cx="4230161" cy="3909527"/>
          </a:xfrm>
          <a:prstGeom prst="rect">
            <a:avLst/>
          </a:prstGeom>
          <a:noFill/>
          <a:ln>
            <a:noFill/>
          </a:ln>
        </p:spPr>
      </p:pic>
    </p:spTree>
    <p:extLst>
      <p:ext uri="{BB962C8B-B14F-4D97-AF65-F5344CB8AC3E}">
        <p14:creationId xmlns:p14="http://schemas.microsoft.com/office/powerpoint/2010/main" val="35433683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93"/>
        <p:cNvGrpSpPr/>
        <p:nvPr/>
      </p:nvGrpSpPr>
      <p:grpSpPr>
        <a:xfrm>
          <a:off x="0" y="0"/>
          <a:ext cx="0" cy="0"/>
          <a:chOff x="0" y="0"/>
          <a:chExt cx="0" cy="0"/>
        </a:xfrm>
      </p:grpSpPr>
      <p:sp>
        <p:nvSpPr>
          <p:cNvPr id="94" name="Google Shape;94;p33"/>
          <p:cNvSpPr txBox="1">
            <a:spLocks noGrp="1"/>
          </p:cNvSpPr>
          <p:nvPr>
            <p:ph type="title"/>
          </p:nvPr>
        </p:nvSpPr>
        <p:spPr>
          <a:xfrm>
            <a:off x="325242" y="264917"/>
            <a:ext cx="10515600" cy="101747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400"/>
              <a:buFont typeface="Arial Narrow"/>
              <a:buNone/>
              <a:defRPr sz="2400" b="1" i="0" u="none" strike="noStrike" cap="none">
                <a:solidFill>
                  <a:schemeClr val="dk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5" name="Google Shape;95;p3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6" name="Google Shape;96;p3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8" name="Google Shape;9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9" name="Google Shape;9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82449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00"/>
        <p:cNvGrpSpPr/>
        <p:nvPr/>
      </p:nvGrpSpPr>
      <p:grpSpPr>
        <a:xfrm>
          <a:off x="0" y="0"/>
          <a:ext cx="0" cy="0"/>
          <a:chOff x="0" y="0"/>
          <a:chExt cx="0" cy="0"/>
        </a:xfrm>
      </p:grpSpPr>
      <p:sp>
        <p:nvSpPr>
          <p:cNvPr id="101" name="Google Shape;101;p3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400"/>
              <a:buFont typeface="Arial Narrow"/>
              <a:buNone/>
              <a:defRPr sz="2400" b="1" i="0" u="none" strike="noStrike" cap="none">
                <a:solidFill>
                  <a:schemeClr val="dk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2" name="Google Shape;102;p3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03" name="Google Shape;103;p3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p3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05" name="Google Shape;105;p3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6" name="Google Shape;106;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7" name="Google Shape;107;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8" name="Google Shape;108;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220273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09"/>
        <p:cNvGrpSpPr/>
        <p:nvPr/>
      </p:nvGrpSpPr>
      <p:grpSpPr>
        <a:xfrm>
          <a:off x="0" y="0"/>
          <a:ext cx="0" cy="0"/>
          <a:chOff x="0" y="0"/>
          <a:chExt cx="0" cy="0"/>
        </a:xfrm>
      </p:grpSpPr>
      <p:sp>
        <p:nvSpPr>
          <p:cNvPr id="110" name="Google Shape;110;p35"/>
          <p:cNvSpPr txBox="1">
            <a:spLocks noGrp="1"/>
          </p:cNvSpPr>
          <p:nvPr>
            <p:ph type="title"/>
          </p:nvPr>
        </p:nvSpPr>
        <p:spPr>
          <a:xfrm>
            <a:off x="325242" y="264917"/>
            <a:ext cx="10515600" cy="101747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400"/>
              <a:buFont typeface="Arial Narrow"/>
              <a:buNone/>
              <a:defRPr sz="2400" b="1" i="0" u="none" strike="noStrike" cap="none">
                <a:solidFill>
                  <a:schemeClr val="dk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1" name="Google Shape;11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918081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14"/>
        <p:cNvGrpSpPr/>
        <p:nvPr/>
      </p:nvGrpSpPr>
      <p:grpSpPr>
        <a:xfrm>
          <a:off x="0" y="0"/>
          <a:ext cx="0" cy="0"/>
          <a:chOff x="0" y="0"/>
          <a:chExt cx="0" cy="0"/>
        </a:xfrm>
      </p:grpSpPr>
      <p:sp>
        <p:nvSpPr>
          <p:cNvPr id="115" name="Google Shape;115;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Arial Narrow"/>
              <a:buNone/>
              <a:defRPr sz="3200" b="1" i="0" u="none" strike="noStrike" cap="none">
                <a:solidFill>
                  <a:schemeClr val="dk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6" name="Google Shape;116;p3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7" name="Google Shape;117;p3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18" name="Google Shape;118;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0" name="Google Shape;120;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761306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21"/>
        <p:cNvGrpSpPr/>
        <p:nvPr/>
      </p:nvGrpSpPr>
      <p:grpSpPr>
        <a:xfrm>
          <a:off x="0" y="0"/>
          <a:ext cx="0" cy="0"/>
          <a:chOff x="0" y="0"/>
          <a:chExt cx="0" cy="0"/>
        </a:xfrm>
      </p:grpSpPr>
      <p:sp>
        <p:nvSpPr>
          <p:cNvPr id="122" name="Google Shape;122;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Arial Narrow"/>
              <a:buNone/>
              <a:defRPr sz="3200" b="1" i="0" u="none" strike="noStrike" cap="none">
                <a:solidFill>
                  <a:schemeClr val="dk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3" name="Google Shape;123;p37"/>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4" name="Google Shape;124;p3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25" name="Google Shape;12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6" name="Google Shape;12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7" name="Google Shape;12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300231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28"/>
        <p:cNvGrpSpPr/>
        <p:nvPr/>
      </p:nvGrpSpPr>
      <p:grpSpPr>
        <a:xfrm>
          <a:off x="0" y="0"/>
          <a:ext cx="0" cy="0"/>
          <a:chOff x="0" y="0"/>
          <a:chExt cx="0" cy="0"/>
        </a:xfrm>
      </p:grpSpPr>
      <p:sp>
        <p:nvSpPr>
          <p:cNvPr id="129" name="Google Shape;129;p38"/>
          <p:cNvSpPr txBox="1">
            <a:spLocks noGrp="1"/>
          </p:cNvSpPr>
          <p:nvPr>
            <p:ph type="title"/>
          </p:nvPr>
        </p:nvSpPr>
        <p:spPr>
          <a:xfrm>
            <a:off x="325242" y="264917"/>
            <a:ext cx="10515600" cy="101747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400"/>
              <a:buFont typeface="Arial Narrow"/>
              <a:buNone/>
              <a:defRPr sz="2400" b="1" i="0" u="none" strike="noStrike" cap="none">
                <a:solidFill>
                  <a:schemeClr val="dk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0" name="Google Shape;130;p3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1" name="Google Shape;131;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2" name="Google Shape;132;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3" name="Google Shape;133;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773572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34"/>
        <p:cNvGrpSpPr/>
        <p:nvPr/>
      </p:nvGrpSpPr>
      <p:grpSpPr>
        <a:xfrm>
          <a:off x="0" y="0"/>
          <a:ext cx="0" cy="0"/>
          <a:chOff x="0" y="0"/>
          <a:chExt cx="0" cy="0"/>
        </a:xfrm>
      </p:grpSpPr>
      <p:sp>
        <p:nvSpPr>
          <p:cNvPr id="135" name="Google Shape;135;p3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400"/>
              <a:buFont typeface="Arial Narrow"/>
              <a:buNone/>
              <a:defRPr sz="2400" b="1" i="0" u="none" strike="noStrike" cap="none">
                <a:solidFill>
                  <a:schemeClr val="dk1"/>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6" name="Google Shape;136;p3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7" name="Google Shape;137;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8" name="Google Shape;138;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9" name="Google Shape;139;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853777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Default Slide">
  <p:cSld name="Default Slide">
    <p:spTree>
      <p:nvGrpSpPr>
        <p:cNvPr id="1" name="Shape 140"/>
        <p:cNvGrpSpPr/>
        <p:nvPr/>
      </p:nvGrpSpPr>
      <p:grpSpPr>
        <a:xfrm>
          <a:off x="0" y="0"/>
          <a:ext cx="0" cy="0"/>
          <a:chOff x="0" y="0"/>
          <a:chExt cx="0" cy="0"/>
        </a:xfrm>
      </p:grpSpPr>
    </p:spTree>
    <p:extLst>
      <p:ext uri="{BB962C8B-B14F-4D97-AF65-F5344CB8AC3E}">
        <p14:creationId xmlns:p14="http://schemas.microsoft.com/office/powerpoint/2010/main" val="18340127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_image option 3">
  <p:cSld name="Title slide_image option 3">
    <p:spTree>
      <p:nvGrpSpPr>
        <p:cNvPr id="1" name="Shape 141"/>
        <p:cNvGrpSpPr/>
        <p:nvPr/>
      </p:nvGrpSpPr>
      <p:grpSpPr>
        <a:xfrm>
          <a:off x="0" y="0"/>
          <a:ext cx="0" cy="0"/>
          <a:chOff x="0" y="0"/>
          <a:chExt cx="0" cy="0"/>
        </a:xfrm>
      </p:grpSpPr>
      <p:sp>
        <p:nvSpPr>
          <p:cNvPr id="142" name="Google Shape;142;g123dc1d096c_0_3142"/>
          <p:cNvSpPr txBox="1">
            <a:spLocks noGrp="1"/>
          </p:cNvSpPr>
          <p:nvPr>
            <p:ph type="body" idx="1"/>
          </p:nvPr>
        </p:nvSpPr>
        <p:spPr>
          <a:xfrm>
            <a:off x="379112" y="2765699"/>
            <a:ext cx="6012300" cy="678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3" name="Google Shape;143;g123dc1d096c_0_3142"/>
          <p:cNvSpPr txBox="1">
            <a:spLocks noGrp="1"/>
          </p:cNvSpPr>
          <p:nvPr>
            <p:ph type="body" idx="2"/>
          </p:nvPr>
        </p:nvSpPr>
        <p:spPr>
          <a:xfrm>
            <a:off x="370485" y="4463086"/>
            <a:ext cx="5649300" cy="409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4" name="Google Shape;144;g123dc1d096c_0_3142"/>
          <p:cNvSpPr txBox="1">
            <a:spLocks noGrp="1"/>
          </p:cNvSpPr>
          <p:nvPr>
            <p:ph type="body" idx="3"/>
          </p:nvPr>
        </p:nvSpPr>
        <p:spPr>
          <a:xfrm>
            <a:off x="378808" y="1959605"/>
            <a:ext cx="6012600" cy="1180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6CAB"/>
              </a:buClr>
              <a:buSzPts val="4500"/>
              <a:buFont typeface="Arial"/>
              <a:buNone/>
              <a:defRPr sz="4500" b="1" i="0" u="none" strike="noStrike" cap="none">
                <a:solidFill>
                  <a:srgbClr val="006CAB"/>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5" name="Google Shape;145;g123dc1d096c_0_3142"/>
          <p:cNvSpPr txBox="1">
            <a:spLocks noGrp="1"/>
          </p:cNvSpPr>
          <p:nvPr>
            <p:ph type="body" idx="4"/>
          </p:nvPr>
        </p:nvSpPr>
        <p:spPr>
          <a:xfrm>
            <a:off x="370183" y="4872811"/>
            <a:ext cx="5649600" cy="409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6" name="Google Shape;146;g123dc1d096c_0_3142"/>
          <p:cNvSpPr/>
          <p:nvPr/>
        </p:nvSpPr>
        <p:spPr>
          <a:xfrm>
            <a:off x="5876925" y="-19050"/>
            <a:ext cx="6315075" cy="6886575"/>
          </a:xfrm>
          <a:custGeom>
            <a:avLst/>
            <a:gdLst/>
            <a:ahLst/>
            <a:cxnLst/>
            <a:rect l="l" t="t" r="r" b="b"/>
            <a:pathLst>
              <a:path w="6315075" h="6886575" extrusionOk="0">
                <a:moveTo>
                  <a:pt x="6305550" y="0"/>
                </a:moveTo>
                <a:lnTo>
                  <a:pt x="5067300" y="0"/>
                </a:lnTo>
                <a:lnTo>
                  <a:pt x="4857750" y="2286000"/>
                </a:lnTo>
                <a:lnTo>
                  <a:pt x="4648200" y="19050"/>
                </a:lnTo>
                <a:lnTo>
                  <a:pt x="1609725" y="9525"/>
                </a:lnTo>
                <a:lnTo>
                  <a:pt x="0" y="6877050"/>
                </a:lnTo>
                <a:lnTo>
                  <a:pt x="4181475" y="6867525"/>
                </a:lnTo>
                <a:lnTo>
                  <a:pt x="4191000" y="4048125"/>
                </a:lnTo>
                <a:lnTo>
                  <a:pt x="4400550" y="6877050"/>
                </a:lnTo>
                <a:lnTo>
                  <a:pt x="5305425" y="6877050"/>
                </a:lnTo>
                <a:lnTo>
                  <a:pt x="5524500" y="4057650"/>
                </a:lnTo>
                <a:lnTo>
                  <a:pt x="5534025" y="6867525"/>
                </a:lnTo>
                <a:lnTo>
                  <a:pt x="6315075" y="6886575"/>
                </a:lnTo>
                <a:lnTo>
                  <a:pt x="6305550" y="0"/>
                </a:lnTo>
                <a:close/>
              </a:path>
            </a:pathLst>
          </a:cu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7" name="Google Shape;147;g123dc1d096c_0_3142"/>
          <p:cNvSpPr/>
          <p:nvPr/>
        </p:nvSpPr>
        <p:spPr>
          <a:xfrm>
            <a:off x="7491412" y="-28575"/>
            <a:ext cx="1562100" cy="6886575"/>
          </a:xfrm>
          <a:custGeom>
            <a:avLst/>
            <a:gdLst/>
            <a:ahLst/>
            <a:cxnLst/>
            <a:rect l="l" t="t" r="r" b="b"/>
            <a:pathLst>
              <a:path w="1562100" h="6886575" extrusionOk="0">
                <a:moveTo>
                  <a:pt x="0" y="0"/>
                </a:moveTo>
                <a:lnTo>
                  <a:pt x="1447800" y="6886575"/>
                </a:lnTo>
                <a:lnTo>
                  <a:pt x="1562100" y="6886575"/>
                </a:lnTo>
                <a:lnTo>
                  <a:pt x="104775" y="9525"/>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8" name="Google Shape;148;g123dc1d096c_0_3142"/>
          <p:cNvSpPr/>
          <p:nvPr/>
        </p:nvSpPr>
        <p:spPr>
          <a:xfrm>
            <a:off x="9091612" y="-19050"/>
            <a:ext cx="123900" cy="6867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9" name="Google Shape;149;g123dc1d096c_0_3142"/>
          <p:cNvSpPr/>
          <p:nvPr/>
        </p:nvSpPr>
        <p:spPr>
          <a:xfrm>
            <a:off x="7605712" y="-19050"/>
            <a:ext cx="1485900" cy="6886575"/>
          </a:xfrm>
          <a:custGeom>
            <a:avLst/>
            <a:gdLst/>
            <a:ahLst/>
            <a:cxnLst/>
            <a:rect l="l" t="t" r="r" b="b"/>
            <a:pathLst>
              <a:path w="1485900" h="6886575" extrusionOk="0">
                <a:moveTo>
                  <a:pt x="0" y="0"/>
                </a:moveTo>
                <a:lnTo>
                  <a:pt x="1485900" y="19050"/>
                </a:lnTo>
                <a:lnTo>
                  <a:pt x="1485900" y="6877050"/>
                </a:lnTo>
                <a:lnTo>
                  <a:pt x="1438275" y="6886575"/>
                </a:lnTo>
                <a:lnTo>
                  <a:pt x="0" y="0"/>
                </a:lnTo>
                <a:close/>
              </a:path>
            </a:pathLst>
          </a:custGeom>
          <a:solidFill>
            <a:srgbClr val="006CAB">
              <a:alpha val="4941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50" name="Google Shape;150;g123dc1d096c_0_3142"/>
          <p:cNvPicPr preferRelativeResize="0"/>
          <p:nvPr/>
        </p:nvPicPr>
        <p:blipFill rotWithShape="1">
          <a:blip r:embed="rId3">
            <a:alphaModFix/>
          </a:blip>
          <a:srcRect/>
          <a:stretch/>
        </p:blipFill>
        <p:spPr>
          <a:xfrm>
            <a:off x="4735305" y="-162850"/>
            <a:ext cx="2168028" cy="1520241"/>
          </a:xfrm>
          <a:prstGeom prst="rect">
            <a:avLst/>
          </a:prstGeom>
          <a:noFill/>
          <a:ln>
            <a:noFill/>
          </a:ln>
        </p:spPr>
      </p:pic>
      <p:pic>
        <p:nvPicPr>
          <p:cNvPr id="151" name="Google Shape;151;g123dc1d096c_0_3142"/>
          <p:cNvPicPr preferRelativeResize="0"/>
          <p:nvPr/>
        </p:nvPicPr>
        <p:blipFill rotWithShape="1">
          <a:blip r:embed="rId4">
            <a:alphaModFix/>
          </a:blip>
          <a:srcRect/>
          <a:stretch/>
        </p:blipFill>
        <p:spPr>
          <a:xfrm>
            <a:off x="-74919" y="-169920"/>
            <a:ext cx="3744435" cy="1995784"/>
          </a:xfrm>
          <a:prstGeom prst="rect">
            <a:avLst/>
          </a:prstGeom>
          <a:noFill/>
          <a:ln>
            <a:noFill/>
          </a:ln>
        </p:spPr>
      </p:pic>
    </p:spTree>
    <p:extLst>
      <p:ext uri="{BB962C8B-B14F-4D97-AF65-F5344CB8AC3E}">
        <p14:creationId xmlns:p14="http://schemas.microsoft.com/office/powerpoint/2010/main" val="20130260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2"/>
        <p:cNvGrpSpPr/>
        <p:nvPr/>
      </p:nvGrpSpPr>
      <p:grpSpPr>
        <a:xfrm>
          <a:off x="0" y="0"/>
          <a:ext cx="0" cy="0"/>
          <a:chOff x="0" y="0"/>
          <a:chExt cx="0" cy="0"/>
        </a:xfrm>
      </p:grpSpPr>
      <p:sp>
        <p:nvSpPr>
          <p:cNvPr id="153" name="Google Shape;153;g123dc1d096c_1_1133"/>
          <p:cNvSpPr txBox="1">
            <a:spLocks noGrp="1"/>
          </p:cNvSpPr>
          <p:nvPr>
            <p:ph type="ctrTitle"/>
          </p:nvPr>
        </p:nvSpPr>
        <p:spPr>
          <a:xfrm>
            <a:off x="415611" y="992767"/>
            <a:ext cx="11360700" cy="27369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6900"/>
              <a:buChar char="●"/>
              <a:defRPr sz="6900"/>
            </a:lvl1pPr>
            <a:lvl2pPr lvl="1" algn="ctr" rtl="0">
              <a:spcBef>
                <a:spcPts val="0"/>
              </a:spcBef>
              <a:spcAft>
                <a:spcPts val="0"/>
              </a:spcAft>
              <a:buSzPts val="6900"/>
              <a:buChar char="○"/>
              <a:defRPr sz="6900"/>
            </a:lvl2pPr>
            <a:lvl3pPr lvl="2" algn="ctr" rtl="0">
              <a:spcBef>
                <a:spcPts val="0"/>
              </a:spcBef>
              <a:spcAft>
                <a:spcPts val="0"/>
              </a:spcAft>
              <a:buSzPts val="6900"/>
              <a:buChar char="■"/>
              <a:defRPr sz="6900"/>
            </a:lvl3pPr>
            <a:lvl4pPr lvl="3" algn="ctr" rtl="0">
              <a:spcBef>
                <a:spcPts val="0"/>
              </a:spcBef>
              <a:spcAft>
                <a:spcPts val="0"/>
              </a:spcAft>
              <a:buSzPts val="6900"/>
              <a:buChar char="●"/>
              <a:defRPr sz="6900"/>
            </a:lvl4pPr>
            <a:lvl5pPr lvl="4" algn="ctr" rtl="0">
              <a:spcBef>
                <a:spcPts val="0"/>
              </a:spcBef>
              <a:spcAft>
                <a:spcPts val="0"/>
              </a:spcAft>
              <a:buSzPts val="6900"/>
              <a:buChar char="○"/>
              <a:defRPr sz="6900"/>
            </a:lvl5pPr>
            <a:lvl6pPr lvl="5" algn="ctr" rtl="0">
              <a:spcBef>
                <a:spcPts val="0"/>
              </a:spcBef>
              <a:spcAft>
                <a:spcPts val="0"/>
              </a:spcAft>
              <a:buSzPts val="6900"/>
              <a:buChar char="■"/>
              <a:defRPr sz="6900"/>
            </a:lvl6pPr>
            <a:lvl7pPr lvl="6" algn="ctr" rtl="0">
              <a:spcBef>
                <a:spcPts val="0"/>
              </a:spcBef>
              <a:spcAft>
                <a:spcPts val="0"/>
              </a:spcAft>
              <a:buSzPts val="6900"/>
              <a:buChar char="●"/>
              <a:defRPr sz="6900"/>
            </a:lvl7pPr>
            <a:lvl8pPr lvl="7" algn="ctr" rtl="0">
              <a:spcBef>
                <a:spcPts val="0"/>
              </a:spcBef>
              <a:spcAft>
                <a:spcPts val="0"/>
              </a:spcAft>
              <a:buSzPts val="6900"/>
              <a:buChar char="○"/>
              <a:defRPr sz="6900"/>
            </a:lvl8pPr>
            <a:lvl9pPr lvl="8" algn="ctr" rtl="0">
              <a:spcBef>
                <a:spcPts val="0"/>
              </a:spcBef>
              <a:spcAft>
                <a:spcPts val="0"/>
              </a:spcAft>
              <a:buSzPts val="6900"/>
              <a:buChar char="■"/>
              <a:defRPr sz="6900"/>
            </a:lvl9pPr>
          </a:lstStyle>
          <a:p>
            <a:endParaRPr/>
          </a:p>
        </p:txBody>
      </p:sp>
      <p:sp>
        <p:nvSpPr>
          <p:cNvPr id="154" name="Google Shape;154;g123dc1d096c_1_1133"/>
          <p:cNvSpPr txBox="1">
            <a:spLocks noGrp="1"/>
          </p:cNvSpPr>
          <p:nvPr>
            <p:ph type="subTitle" idx="1"/>
          </p:nvPr>
        </p:nvSpPr>
        <p:spPr>
          <a:xfrm>
            <a:off x="415600" y="3778833"/>
            <a:ext cx="11360700" cy="10569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3700"/>
              <a:buNone/>
              <a:defRPr sz="3700"/>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
        <p:nvSpPr>
          <p:cNvPr id="155" name="Google Shape;155;g123dc1d096c_1_1133"/>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856157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156"/>
        <p:cNvGrpSpPr/>
        <p:nvPr/>
      </p:nvGrpSpPr>
      <p:grpSpPr>
        <a:xfrm>
          <a:off x="0" y="0"/>
          <a:ext cx="0" cy="0"/>
          <a:chOff x="0" y="0"/>
          <a:chExt cx="0" cy="0"/>
        </a:xfrm>
      </p:grpSpPr>
      <p:sp>
        <p:nvSpPr>
          <p:cNvPr id="157" name="Google Shape;157;g123dc1d096c_1_1137"/>
          <p:cNvSpPr txBox="1">
            <a:spLocks noGrp="1"/>
          </p:cNvSpPr>
          <p:nvPr>
            <p:ph type="ctrTitle"/>
          </p:nvPr>
        </p:nvSpPr>
        <p:spPr>
          <a:xfrm>
            <a:off x="415611" y="992767"/>
            <a:ext cx="11360700" cy="27369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6900"/>
              <a:buChar char="●"/>
              <a:defRPr sz="6900"/>
            </a:lvl1pPr>
            <a:lvl2pPr lvl="1" algn="ctr" rtl="0">
              <a:spcBef>
                <a:spcPts val="0"/>
              </a:spcBef>
              <a:spcAft>
                <a:spcPts val="0"/>
              </a:spcAft>
              <a:buSzPts val="6900"/>
              <a:buChar char="○"/>
              <a:defRPr sz="6900"/>
            </a:lvl2pPr>
            <a:lvl3pPr lvl="2" algn="ctr" rtl="0">
              <a:spcBef>
                <a:spcPts val="0"/>
              </a:spcBef>
              <a:spcAft>
                <a:spcPts val="0"/>
              </a:spcAft>
              <a:buSzPts val="6900"/>
              <a:buChar char="■"/>
              <a:defRPr sz="6900"/>
            </a:lvl3pPr>
            <a:lvl4pPr lvl="3" algn="ctr" rtl="0">
              <a:spcBef>
                <a:spcPts val="0"/>
              </a:spcBef>
              <a:spcAft>
                <a:spcPts val="0"/>
              </a:spcAft>
              <a:buSzPts val="6900"/>
              <a:buChar char="●"/>
              <a:defRPr sz="6900"/>
            </a:lvl4pPr>
            <a:lvl5pPr lvl="4" algn="ctr" rtl="0">
              <a:spcBef>
                <a:spcPts val="0"/>
              </a:spcBef>
              <a:spcAft>
                <a:spcPts val="0"/>
              </a:spcAft>
              <a:buSzPts val="6900"/>
              <a:buChar char="○"/>
              <a:defRPr sz="6900"/>
            </a:lvl5pPr>
            <a:lvl6pPr lvl="5" algn="ctr" rtl="0">
              <a:spcBef>
                <a:spcPts val="0"/>
              </a:spcBef>
              <a:spcAft>
                <a:spcPts val="0"/>
              </a:spcAft>
              <a:buSzPts val="6900"/>
              <a:buChar char="■"/>
              <a:defRPr sz="6900"/>
            </a:lvl6pPr>
            <a:lvl7pPr lvl="6" algn="ctr" rtl="0">
              <a:spcBef>
                <a:spcPts val="0"/>
              </a:spcBef>
              <a:spcAft>
                <a:spcPts val="0"/>
              </a:spcAft>
              <a:buSzPts val="6900"/>
              <a:buChar char="●"/>
              <a:defRPr sz="6900"/>
            </a:lvl7pPr>
            <a:lvl8pPr lvl="7" algn="ctr" rtl="0">
              <a:spcBef>
                <a:spcPts val="0"/>
              </a:spcBef>
              <a:spcAft>
                <a:spcPts val="0"/>
              </a:spcAft>
              <a:buSzPts val="6900"/>
              <a:buChar char="○"/>
              <a:defRPr sz="6900"/>
            </a:lvl8pPr>
            <a:lvl9pPr lvl="8" algn="ctr" rtl="0">
              <a:spcBef>
                <a:spcPts val="0"/>
              </a:spcBef>
              <a:spcAft>
                <a:spcPts val="0"/>
              </a:spcAft>
              <a:buSzPts val="6900"/>
              <a:buChar char="■"/>
              <a:defRPr sz="6900"/>
            </a:lvl9pPr>
          </a:lstStyle>
          <a:p>
            <a:endParaRPr/>
          </a:p>
        </p:txBody>
      </p:sp>
      <p:sp>
        <p:nvSpPr>
          <p:cNvPr id="158" name="Google Shape;158;g123dc1d096c_1_1137"/>
          <p:cNvSpPr txBox="1">
            <a:spLocks noGrp="1"/>
          </p:cNvSpPr>
          <p:nvPr>
            <p:ph type="subTitle" idx="1"/>
          </p:nvPr>
        </p:nvSpPr>
        <p:spPr>
          <a:xfrm>
            <a:off x="415600" y="3778833"/>
            <a:ext cx="11360700" cy="10569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3700"/>
              <a:buNone/>
              <a:defRPr sz="3700"/>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
        <p:nvSpPr>
          <p:cNvPr id="159" name="Google Shape;159;g123dc1d096c_1_1137"/>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960830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9F81E-4507-4251-8EF5-8A3F781D94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7A89D434-F3C3-4BC9-B9DD-F5D3A90CA8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5D08A8FB-8B83-4D9D-8064-939FB74D4E07}"/>
              </a:ext>
            </a:extLst>
          </p:cNvPr>
          <p:cNvSpPr>
            <a:spLocks noGrp="1"/>
          </p:cNvSpPr>
          <p:nvPr>
            <p:ph type="dt" sz="half" idx="10"/>
          </p:nvPr>
        </p:nvSpPr>
        <p:spPr/>
        <p:txBody>
          <a:bodyPr/>
          <a:lstStyle/>
          <a:p>
            <a:fld id="{607FBA91-AA12-448A-A24F-35104CF7CEFF}" type="datetimeFigureOut">
              <a:rPr lang="en-MY" smtClean="0"/>
              <a:t>18/7/2023</a:t>
            </a:fld>
            <a:endParaRPr lang="en-MY"/>
          </a:p>
        </p:txBody>
      </p:sp>
      <p:sp>
        <p:nvSpPr>
          <p:cNvPr id="5" name="Footer Placeholder 4">
            <a:extLst>
              <a:ext uri="{FF2B5EF4-FFF2-40B4-BE49-F238E27FC236}">
                <a16:creationId xmlns:a16="http://schemas.microsoft.com/office/drawing/2014/main" id="{6D28D87D-CE08-4CFC-99A1-BEDC14101EA5}"/>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B49C7E04-4EBD-4FA7-8195-C6379B37BEA3}"/>
              </a:ext>
            </a:extLst>
          </p:cNvPr>
          <p:cNvSpPr>
            <a:spLocks noGrp="1"/>
          </p:cNvSpPr>
          <p:nvPr>
            <p:ph type="sldNum" sz="quarter" idx="12"/>
          </p:nvPr>
        </p:nvSpPr>
        <p:spPr/>
        <p:txBody>
          <a:bodyPr/>
          <a:lstStyle/>
          <a:p>
            <a:fld id="{30F9D878-CD2E-42AA-A36B-93D080BCF5AC}" type="slidenum">
              <a:rPr lang="en-MY" smtClean="0"/>
              <a:t>‹#›</a:t>
            </a:fld>
            <a:endParaRPr lang="en-MY"/>
          </a:p>
        </p:txBody>
      </p:sp>
    </p:spTree>
    <p:extLst>
      <p:ext uri="{BB962C8B-B14F-4D97-AF65-F5344CB8AC3E}">
        <p14:creationId xmlns:p14="http://schemas.microsoft.com/office/powerpoint/2010/main" val="7411692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F9E25-213A-45C0-9DE3-413E790386F9}"/>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EC09CCB5-EFA3-4593-99C5-A9A444D331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27561EB6-C799-4B37-9E0D-773C28C5A7AB}"/>
              </a:ext>
            </a:extLst>
          </p:cNvPr>
          <p:cNvSpPr>
            <a:spLocks noGrp="1"/>
          </p:cNvSpPr>
          <p:nvPr>
            <p:ph type="dt" sz="half" idx="10"/>
          </p:nvPr>
        </p:nvSpPr>
        <p:spPr/>
        <p:txBody>
          <a:bodyPr/>
          <a:lstStyle/>
          <a:p>
            <a:fld id="{607FBA91-AA12-448A-A24F-35104CF7CEFF}" type="datetimeFigureOut">
              <a:rPr lang="en-MY" smtClean="0"/>
              <a:t>18/7/2023</a:t>
            </a:fld>
            <a:endParaRPr lang="en-MY"/>
          </a:p>
        </p:txBody>
      </p:sp>
      <p:sp>
        <p:nvSpPr>
          <p:cNvPr id="5" name="Footer Placeholder 4">
            <a:extLst>
              <a:ext uri="{FF2B5EF4-FFF2-40B4-BE49-F238E27FC236}">
                <a16:creationId xmlns:a16="http://schemas.microsoft.com/office/drawing/2014/main" id="{B9753EE6-1F1F-4C88-9309-19AFEB918821}"/>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B015638B-BC4A-44B8-B052-D4DE92B8E55E}"/>
              </a:ext>
            </a:extLst>
          </p:cNvPr>
          <p:cNvSpPr>
            <a:spLocks noGrp="1"/>
          </p:cNvSpPr>
          <p:nvPr>
            <p:ph type="sldNum" sz="quarter" idx="12"/>
          </p:nvPr>
        </p:nvSpPr>
        <p:spPr/>
        <p:txBody>
          <a:bodyPr/>
          <a:lstStyle/>
          <a:p>
            <a:fld id="{30F9D878-CD2E-42AA-A36B-93D080BCF5AC}" type="slidenum">
              <a:rPr lang="en-MY" smtClean="0"/>
              <a:t>‹#›</a:t>
            </a:fld>
            <a:endParaRPr lang="en-MY"/>
          </a:p>
        </p:txBody>
      </p:sp>
    </p:spTree>
    <p:extLst>
      <p:ext uri="{BB962C8B-B14F-4D97-AF65-F5344CB8AC3E}">
        <p14:creationId xmlns:p14="http://schemas.microsoft.com/office/powerpoint/2010/main" val="12563542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9D38E-060D-434D-BC82-A88C73F2AF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F8B68AF9-0E81-49DD-A232-686688DCFE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71836F-9D82-473A-8CDE-2F4F1F402698}"/>
              </a:ext>
            </a:extLst>
          </p:cNvPr>
          <p:cNvSpPr>
            <a:spLocks noGrp="1"/>
          </p:cNvSpPr>
          <p:nvPr>
            <p:ph type="dt" sz="half" idx="10"/>
          </p:nvPr>
        </p:nvSpPr>
        <p:spPr/>
        <p:txBody>
          <a:bodyPr/>
          <a:lstStyle/>
          <a:p>
            <a:fld id="{607FBA91-AA12-448A-A24F-35104CF7CEFF}" type="datetimeFigureOut">
              <a:rPr lang="en-MY" smtClean="0"/>
              <a:t>18/7/2023</a:t>
            </a:fld>
            <a:endParaRPr lang="en-MY"/>
          </a:p>
        </p:txBody>
      </p:sp>
      <p:sp>
        <p:nvSpPr>
          <p:cNvPr id="5" name="Footer Placeholder 4">
            <a:extLst>
              <a:ext uri="{FF2B5EF4-FFF2-40B4-BE49-F238E27FC236}">
                <a16:creationId xmlns:a16="http://schemas.microsoft.com/office/drawing/2014/main" id="{30F3FCBE-9368-4D54-AB3F-A2CF8E3A1950}"/>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1CEB4531-6F2F-4B96-BFD9-780E4D339C01}"/>
              </a:ext>
            </a:extLst>
          </p:cNvPr>
          <p:cNvSpPr>
            <a:spLocks noGrp="1"/>
          </p:cNvSpPr>
          <p:nvPr>
            <p:ph type="sldNum" sz="quarter" idx="12"/>
          </p:nvPr>
        </p:nvSpPr>
        <p:spPr/>
        <p:txBody>
          <a:bodyPr/>
          <a:lstStyle/>
          <a:p>
            <a:fld id="{30F9D878-CD2E-42AA-A36B-93D080BCF5AC}" type="slidenum">
              <a:rPr lang="en-MY" smtClean="0"/>
              <a:t>‹#›</a:t>
            </a:fld>
            <a:endParaRPr lang="en-MY"/>
          </a:p>
        </p:txBody>
      </p:sp>
    </p:spTree>
    <p:extLst>
      <p:ext uri="{BB962C8B-B14F-4D97-AF65-F5344CB8AC3E}">
        <p14:creationId xmlns:p14="http://schemas.microsoft.com/office/powerpoint/2010/main" val="3359685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8A297-3E66-4C08-86F8-668AE3C73869}"/>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517D28C1-019A-4AC9-B1F9-8EAE553972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8D043FE8-F975-412B-8F15-6ED54FB8B5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a:extLst>
              <a:ext uri="{FF2B5EF4-FFF2-40B4-BE49-F238E27FC236}">
                <a16:creationId xmlns:a16="http://schemas.microsoft.com/office/drawing/2014/main" id="{35B82D1A-6CF3-40D7-908E-B90CB9E88736}"/>
              </a:ext>
            </a:extLst>
          </p:cNvPr>
          <p:cNvSpPr>
            <a:spLocks noGrp="1"/>
          </p:cNvSpPr>
          <p:nvPr>
            <p:ph type="dt" sz="half" idx="10"/>
          </p:nvPr>
        </p:nvSpPr>
        <p:spPr/>
        <p:txBody>
          <a:bodyPr/>
          <a:lstStyle/>
          <a:p>
            <a:fld id="{607FBA91-AA12-448A-A24F-35104CF7CEFF}" type="datetimeFigureOut">
              <a:rPr lang="en-MY" smtClean="0"/>
              <a:t>18/7/2023</a:t>
            </a:fld>
            <a:endParaRPr lang="en-MY"/>
          </a:p>
        </p:txBody>
      </p:sp>
      <p:sp>
        <p:nvSpPr>
          <p:cNvPr id="6" name="Footer Placeholder 5">
            <a:extLst>
              <a:ext uri="{FF2B5EF4-FFF2-40B4-BE49-F238E27FC236}">
                <a16:creationId xmlns:a16="http://schemas.microsoft.com/office/drawing/2014/main" id="{09DB201A-B521-4754-907E-06B4FA32D50C}"/>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390150E4-233B-483E-836C-9F01B0A1228D}"/>
              </a:ext>
            </a:extLst>
          </p:cNvPr>
          <p:cNvSpPr>
            <a:spLocks noGrp="1"/>
          </p:cNvSpPr>
          <p:nvPr>
            <p:ph type="sldNum" sz="quarter" idx="12"/>
          </p:nvPr>
        </p:nvSpPr>
        <p:spPr/>
        <p:txBody>
          <a:bodyPr/>
          <a:lstStyle/>
          <a:p>
            <a:fld id="{30F9D878-CD2E-42AA-A36B-93D080BCF5AC}" type="slidenum">
              <a:rPr lang="en-MY" smtClean="0"/>
              <a:t>‹#›</a:t>
            </a:fld>
            <a:endParaRPr lang="en-MY"/>
          </a:p>
        </p:txBody>
      </p:sp>
    </p:spTree>
    <p:extLst>
      <p:ext uri="{BB962C8B-B14F-4D97-AF65-F5344CB8AC3E}">
        <p14:creationId xmlns:p14="http://schemas.microsoft.com/office/powerpoint/2010/main" val="9043904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63FA9-EDEE-4F8C-B939-29A9C5D5291B}"/>
              </a:ext>
            </a:extLst>
          </p:cNvPr>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12F4898F-4F9B-4D97-A770-F2D9093535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63E6697-3A74-4200-AD53-503F5C44BB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F14E82EE-33F4-4F97-B3A7-02916603EB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7F2D86-EACB-44A2-8587-7B48B25D99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a:extLst>
              <a:ext uri="{FF2B5EF4-FFF2-40B4-BE49-F238E27FC236}">
                <a16:creationId xmlns:a16="http://schemas.microsoft.com/office/drawing/2014/main" id="{A2E739E1-A6A5-4E19-842E-13BACBBEB974}"/>
              </a:ext>
            </a:extLst>
          </p:cNvPr>
          <p:cNvSpPr>
            <a:spLocks noGrp="1"/>
          </p:cNvSpPr>
          <p:nvPr>
            <p:ph type="dt" sz="half" idx="10"/>
          </p:nvPr>
        </p:nvSpPr>
        <p:spPr/>
        <p:txBody>
          <a:bodyPr/>
          <a:lstStyle/>
          <a:p>
            <a:fld id="{607FBA91-AA12-448A-A24F-35104CF7CEFF}" type="datetimeFigureOut">
              <a:rPr lang="en-MY" smtClean="0"/>
              <a:t>18/7/2023</a:t>
            </a:fld>
            <a:endParaRPr lang="en-MY"/>
          </a:p>
        </p:txBody>
      </p:sp>
      <p:sp>
        <p:nvSpPr>
          <p:cNvPr id="8" name="Footer Placeholder 7">
            <a:extLst>
              <a:ext uri="{FF2B5EF4-FFF2-40B4-BE49-F238E27FC236}">
                <a16:creationId xmlns:a16="http://schemas.microsoft.com/office/drawing/2014/main" id="{E96FDFE6-8C62-44C8-8016-16811035BA08}"/>
              </a:ext>
            </a:extLst>
          </p:cNvPr>
          <p:cNvSpPr>
            <a:spLocks noGrp="1"/>
          </p:cNvSpPr>
          <p:nvPr>
            <p:ph type="ftr" sz="quarter" idx="11"/>
          </p:nvPr>
        </p:nvSpPr>
        <p:spPr/>
        <p:txBody>
          <a:bodyPr/>
          <a:lstStyle/>
          <a:p>
            <a:endParaRPr lang="en-MY"/>
          </a:p>
        </p:txBody>
      </p:sp>
      <p:sp>
        <p:nvSpPr>
          <p:cNvPr id="9" name="Slide Number Placeholder 8">
            <a:extLst>
              <a:ext uri="{FF2B5EF4-FFF2-40B4-BE49-F238E27FC236}">
                <a16:creationId xmlns:a16="http://schemas.microsoft.com/office/drawing/2014/main" id="{F4760327-3F2E-476A-B11B-46C5B6F76DFC}"/>
              </a:ext>
            </a:extLst>
          </p:cNvPr>
          <p:cNvSpPr>
            <a:spLocks noGrp="1"/>
          </p:cNvSpPr>
          <p:nvPr>
            <p:ph type="sldNum" sz="quarter" idx="12"/>
          </p:nvPr>
        </p:nvSpPr>
        <p:spPr/>
        <p:txBody>
          <a:bodyPr/>
          <a:lstStyle/>
          <a:p>
            <a:fld id="{30F9D878-CD2E-42AA-A36B-93D080BCF5AC}" type="slidenum">
              <a:rPr lang="en-MY" smtClean="0"/>
              <a:t>‹#›</a:t>
            </a:fld>
            <a:endParaRPr lang="en-MY"/>
          </a:p>
        </p:txBody>
      </p:sp>
    </p:spTree>
    <p:extLst>
      <p:ext uri="{BB962C8B-B14F-4D97-AF65-F5344CB8AC3E}">
        <p14:creationId xmlns:p14="http://schemas.microsoft.com/office/powerpoint/2010/main" val="37564194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A14C3-4E4E-4A4B-AB5A-2AE7A6A9A201}"/>
              </a:ext>
            </a:extLst>
          </p:cNvPr>
          <p:cNvSpPr>
            <a:spLocks noGrp="1"/>
          </p:cNvSpPr>
          <p:nvPr>
            <p:ph type="title"/>
          </p:nvPr>
        </p:nvSpPr>
        <p:spPr/>
        <p:txBody>
          <a:bodyPr/>
          <a:lstStyle/>
          <a:p>
            <a:r>
              <a:rPr lang="en-US"/>
              <a:t>Click to edit Master title style</a:t>
            </a:r>
            <a:endParaRPr lang="en-MY"/>
          </a:p>
        </p:txBody>
      </p:sp>
      <p:sp>
        <p:nvSpPr>
          <p:cNvPr id="3" name="Date Placeholder 2">
            <a:extLst>
              <a:ext uri="{FF2B5EF4-FFF2-40B4-BE49-F238E27FC236}">
                <a16:creationId xmlns:a16="http://schemas.microsoft.com/office/drawing/2014/main" id="{63B87EEB-1C1C-487C-AEE1-AA1D6439266B}"/>
              </a:ext>
            </a:extLst>
          </p:cNvPr>
          <p:cNvSpPr>
            <a:spLocks noGrp="1"/>
          </p:cNvSpPr>
          <p:nvPr>
            <p:ph type="dt" sz="half" idx="10"/>
          </p:nvPr>
        </p:nvSpPr>
        <p:spPr/>
        <p:txBody>
          <a:bodyPr/>
          <a:lstStyle/>
          <a:p>
            <a:fld id="{607FBA91-AA12-448A-A24F-35104CF7CEFF}" type="datetimeFigureOut">
              <a:rPr lang="en-MY" smtClean="0"/>
              <a:t>18/7/2023</a:t>
            </a:fld>
            <a:endParaRPr lang="en-MY"/>
          </a:p>
        </p:txBody>
      </p:sp>
      <p:sp>
        <p:nvSpPr>
          <p:cNvPr id="4" name="Footer Placeholder 3">
            <a:extLst>
              <a:ext uri="{FF2B5EF4-FFF2-40B4-BE49-F238E27FC236}">
                <a16:creationId xmlns:a16="http://schemas.microsoft.com/office/drawing/2014/main" id="{743508BC-690D-49BA-AF76-6A7E2470435C}"/>
              </a:ext>
            </a:extLst>
          </p:cNvPr>
          <p:cNvSpPr>
            <a:spLocks noGrp="1"/>
          </p:cNvSpPr>
          <p:nvPr>
            <p:ph type="ftr" sz="quarter" idx="11"/>
          </p:nvPr>
        </p:nvSpPr>
        <p:spPr/>
        <p:txBody>
          <a:bodyPr/>
          <a:lstStyle/>
          <a:p>
            <a:endParaRPr lang="en-MY"/>
          </a:p>
        </p:txBody>
      </p:sp>
      <p:sp>
        <p:nvSpPr>
          <p:cNvPr id="5" name="Slide Number Placeholder 4">
            <a:extLst>
              <a:ext uri="{FF2B5EF4-FFF2-40B4-BE49-F238E27FC236}">
                <a16:creationId xmlns:a16="http://schemas.microsoft.com/office/drawing/2014/main" id="{DA6BC23B-793C-4C70-905A-23F664914CEB}"/>
              </a:ext>
            </a:extLst>
          </p:cNvPr>
          <p:cNvSpPr>
            <a:spLocks noGrp="1"/>
          </p:cNvSpPr>
          <p:nvPr>
            <p:ph type="sldNum" sz="quarter" idx="12"/>
          </p:nvPr>
        </p:nvSpPr>
        <p:spPr/>
        <p:txBody>
          <a:bodyPr/>
          <a:lstStyle/>
          <a:p>
            <a:fld id="{30F9D878-CD2E-42AA-A36B-93D080BCF5AC}" type="slidenum">
              <a:rPr lang="en-MY" smtClean="0"/>
              <a:t>‹#›</a:t>
            </a:fld>
            <a:endParaRPr lang="en-MY"/>
          </a:p>
        </p:txBody>
      </p:sp>
    </p:spTree>
    <p:extLst>
      <p:ext uri="{BB962C8B-B14F-4D97-AF65-F5344CB8AC3E}">
        <p14:creationId xmlns:p14="http://schemas.microsoft.com/office/powerpoint/2010/main" val="4473957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BF2C73-48B3-412A-B517-6CCEF0191171}"/>
              </a:ext>
            </a:extLst>
          </p:cNvPr>
          <p:cNvSpPr>
            <a:spLocks noGrp="1"/>
          </p:cNvSpPr>
          <p:nvPr>
            <p:ph type="dt" sz="half" idx="10"/>
          </p:nvPr>
        </p:nvSpPr>
        <p:spPr/>
        <p:txBody>
          <a:bodyPr/>
          <a:lstStyle/>
          <a:p>
            <a:fld id="{607FBA91-AA12-448A-A24F-35104CF7CEFF}" type="datetimeFigureOut">
              <a:rPr lang="en-MY" smtClean="0"/>
              <a:t>18/7/2023</a:t>
            </a:fld>
            <a:endParaRPr lang="en-MY"/>
          </a:p>
        </p:txBody>
      </p:sp>
      <p:sp>
        <p:nvSpPr>
          <p:cNvPr id="3" name="Footer Placeholder 2">
            <a:extLst>
              <a:ext uri="{FF2B5EF4-FFF2-40B4-BE49-F238E27FC236}">
                <a16:creationId xmlns:a16="http://schemas.microsoft.com/office/drawing/2014/main" id="{CAEE6CFB-07D7-40E3-8F7F-0E9D4138820A}"/>
              </a:ext>
            </a:extLst>
          </p:cNvPr>
          <p:cNvSpPr>
            <a:spLocks noGrp="1"/>
          </p:cNvSpPr>
          <p:nvPr>
            <p:ph type="ftr" sz="quarter" idx="11"/>
          </p:nvPr>
        </p:nvSpPr>
        <p:spPr/>
        <p:txBody>
          <a:bodyPr/>
          <a:lstStyle/>
          <a:p>
            <a:endParaRPr lang="en-MY"/>
          </a:p>
        </p:txBody>
      </p:sp>
      <p:sp>
        <p:nvSpPr>
          <p:cNvPr id="4" name="Slide Number Placeholder 3">
            <a:extLst>
              <a:ext uri="{FF2B5EF4-FFF2-40B4-BE49-F238E27FC236}">
                <a16:creationId xmlns:a16="http://schemas.microsoft.com/office/drawing/2014/main" id="{7E2EB4D1-6DAC-4B18-A2A1-2A5040B13CC0}"/>
              </a:ext>
            </a:extLst>
          </p:cNvPr>
          <p:cNvSpPr>
            <a:spLocks noGrp="1"/>
          </p:cNvSpPr>
          <p:nvPr>
            <p:ph type="sldNum" sz="quarter" idx="12"/>
          </p:nvPr>
        </p:nvSpPr>
        <p:spPr/>
        <p:txBody>
          <a:bodyPr/>
          <a:lstStyle/>
          <a:p>
            <a:fld id="{30F9D878-CD2E-42AA-A36B-93D080BCF5AC}" type="slidenum">
              <a:rPr lang="en-MY" smtClean="0"/>
              <a:t>‹#›</a:t>
            </a:fld>
            <a:endParaRPr lang="en-MY"/>
          </a:p>
        </p:txBody>
      </p:sp>
    </p:spTree>
    <p:extLst>
      <p:ext uri="{BB962C8B-B14F-4D97-AF65-F5344CB8AC3E}">
        <p14:creationId xmlns:p14="http://schemas.microsoft.com/office/powerpoint/2010/main" val="36595505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D884-3085-41CE-B516-626BF23DE8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AB2C9CAF-1601-4ECE-942E-856DCECD4B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A953168B-1878-4A07-A4D5-449A43F007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94454C-7900-427A-8955-963A9ED3E43D}"/>
              </a:ext>
            </a:extLst>
          </p:cNvPr>
          <p:cNvSpPr>
            <a:spLocks noGrp="1"/>
          </p:cNvSpPr>
          <p:nvPr>
            <p:ph type="dt" sz="half" idx="10"/>
          </p:nvPr>
        </p:nvSpPr>
        <p:spPr/>
        <p:txBody>
          <a:bodyPr/>
          <a:lstStyle/>
          <a:p>
            <a:fld id="{607FBA91-AA12-448A-A24F-35104CF7CEFF}" type="datetimeFigureOut">
              <a:rPr lang="en-MY" smtClean="0"/>
              <a:t>18/7/2023</a:t>
            </a:fld>
            <a:endParaRPr lang="en-MY"/>
          </a:p>
        </p:txBody>
      </p:sp>
      <p:sp>
        <p:nvSpPr>
          <p:cNvPr id="6" name="Footer Placeholder 5">
            <a:extLst>
              <a:ext uri="{FF2B5EF4-FFF2-40B4-BE49-F238E27FC236}">
                <a16:creationId xmlns:a16="http://schemas.microsoft.com/office/drawing/2014/main" id="{164AD628-9A43-47AE-8277-94F98EBD8215}"/>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7C9C4FE8-D025-4461-A661-D821F7461A5D}"/>
              </a:ext>
            </a:extLst>
          </p:cNvPr>
          <p:cNvSpPr>
            <a:spLocks noGrp="1"/>
          </p:cNvSpPr>
          <p:nvPr>
            <p:ph type="sldNum" sz="quarter" idx="12"/>
          </p:nvPr>
        </p:nvSpPr>
        <p:spPr/>
        <p:txBody>
          <a:bodyPr/>
          <a:lstStyle/>
          <a:p>
            <a:fld id="{30F9D878-CD2E-42AA-A36B-93D080BCF5AC}" type="slidenum">
              <a:rPr lang="en-MY" smtClean="0"/>
              <a:t>‹#›</a:t>
            </a:fld>
            <a:endParaRPr lang="en-MY"/>
          </a:p>
        </p:txBody>
      </p:sp>
    </p:spTree>
    <p:extLst>
      <p:ext uri="{BB962C8B-B14F-4D97-AF65-F5344CB8AC3E}">
        <p14:creationId xmlns:p14="http://schemas.microsoft.com/office/powerpoint/2010/main" val="27097543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BBAFE-C49C-4CF9-9110-252A4DBD30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665FCE81-0BB4-40D9-9B97-0D07C2A81E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a:extLst>
              <a:ext uri="{FF2B5EF4-FFF2-40B4-BE49-F238E27FC236}">
                <a16:creationId xmlns:a16="http://schemas.microsoft.com/office/drawing/2014/main" id="{F7DEBF73-7111-4FE9-8401-0BF12D1108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CD1F00-FA52-446E-BF84-23E96F3A3858}"/>
              </a:ext>
            </a:extLst>
          </p:cNvPr>
          <p:cNvSpPr>
            <a:spLocks noGrp="1"/>
          </p:cNvSpPr>
          <p:nvPr>
            <p:ph type="dt" sz="half" idx="10"/>
          </p:nvPr>
        </p:nvSpPr>
        <p:spPr/>
        <p:txBody>
          <a:bodyPr/>
          <a:lstStyle/>
          <a:p>
            <a:fld id="{607FBA91-AA12-448A-A24F-35104CF7CEFF}" type="datetimeFigureOut">
              <a:rPr lang="en-MY" smtClean="0"/>
              <a:t>18/7/2023</a:t>
            </a:fld>
            <a:endParaRPr lang="en-MY"/>
          </a:p>
        </p:txBody>
      </p:sp>
      <p:sp>
        <p:nvSpPr>
          <p:cNvPr id="6" name="Footer Placeholder 5">
            <a:extLst>
              <a:ext uri="{FF2B5EF4-FFF2-40B4-BE49-F238E27FC236}">
                <a16:creationId xmlns:a16="http://schemas.microsoft.com/office/drawing/2014/main" id="{4FD54D74-293E-45D6-9A36-9253EB544531}"/>
              </a:ext>
            </a:extLst>
          </p:cNvPr>
          <p:cNvSpPr>
            <a:spLocks noGrp="1"/>
          </p:cNvSpPr>
          <p:nvPr>
            <p:ph type="ftr" sz="quarter" idx="11"/>
          </p:nvPr>
        </p:nvSpPr>
        <p:spPr/>
        <p:txBody>
          <a:bodyPr/>
          <a:lstStyle/>
          <a:p>
            <a:endParaRPr lang="en-MY"/>
          </a:p>
        </p:txBody>
      </p:sp>
      <p:sp>
        <p:nvSpPr>
          <p:cNvPr id="7" name="Slide Number Placeholder 6">
            <a:extLst>
              <a:ext uri="{FF2B5EF4-FFF2-40B4-BE49-F238E27FC236}">
                <a16:creationId xmlns:a16="http://schemas.microsoft.com/office/drawing/2014/main" id="{F5525406-9C0A-4026-92F4-776472F69B8E}"/>
              </a:ext>
            </a:extLst>
          </p:cNvPr>
          <p:cNvSpPr>
            <a:spLocks noGrp="1"/>
          </p:cNvSpPr>
          <p:nvPr>
            <p:ph type="sldNum" sz="quarter" idx="12"/>
          </p:nvPr>
        </p:nvSpPr>
        <p:spPr/>
        <p:txBody>
          <a:bodyPr/>
          <a:lstStyle/>
          <a:p>
            <a:fld id="{30F9D878-CD2E-42AA-A36B-93D080BCF5AC}" type="slidenum">
              <a:rPr lang="en-MY" smtClean="0"/>
              <a:t>‹#›</a:t>
            </a:fld>
            <a:endParaRPr lang="en-MY"/>
          </a:p>
        </p:txBody>
      </p:sp>
    </p:spTree>
    <p:extLst>
      <p:ext uri="{BB962C8B-B14F-4D97-AF65-F5344CB8AC3E}">
        <p14:creationId xmlns:p14="http://schemas.microsoft.com/office/powerpoint/2010/main" val="33625778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06502-FB69-42BF-8CC2-1DA34A8D61E2}"/>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5A746B5D-F5A5-4D31-930A-C0C3484C02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8C4C3BF9-F93D-48D1-8FA7-5C7585E800E1}"/>
              </a:ext>
            </a:extLst>
          </p:cNvPr>
          <p:cNvSpPr>
            <a:spLocks noGrp="1"/>
          </p:cNvSpPr>
          <p:nvPr>
            <p:ph type="dt" sz="half" idx="10"/>
          </p:nvPr>
        </p:nvSpPr>
        <p:spPr/>
        <p:txBody>
          <a:bodyPr/>
          <a:lstStyle/>
          <a:p>
            <a:fld id="{607FBA91-AA12-448A-A24F-35104CF7CEFF}" type="datetimeFigureOut">
              <a:rPr lang="en-MY" smtClean="0"/>
              <a:t>18/7/2023</a:t>
            </a:fld>
            <a:endParaRPr lang="en-MY"/>
          </a:p>
        </p:txBody>
      </p:sp>
      <p:sp>
        <p:nvSpPr>
          <p:cNvPr id="5" name="Footer Placeholder 4">
            <a:extLst>
              <a:ext uri="{FF2B5EF4-FFF2-40B4-BE49-F238E27FC236}">
                <a16:creationId xmlns:a16="http://schemas.microsoft.com/office/drawing/2014/main" id="{F3C35E09-0F2C-4483-92AC-8F82350848F2}"/>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67241791-FDFE-4474-B482-092888C7C6CD}"/>
              </a:ext>
            </a:extLst>
          </p:cNvPr>
          <p:cNvSpPr>
            <a:spLocks noGrp="1"/>
          </p:cNvSpPr>
          <p:nvPr>
            <p:ph type="sldNum" sz="quarter" idx="12"/>
          </p:nvPr>
        </p:nvSpPr>
        <p:spPr/>
        <p:txBody>
          <a:bodyPr/>
          <a:lstStyle/>
          <a:p>
            <a:fld id="{30F9D878-CD2E-42AA-A36B-93D080BCF5AC}" type="slidenum">
              <a:rPr lang="en-MY" smtClean="0"/>
              <a:t>‹#›</a:t>
            </a:fld>
            <a:endParaRPr lang="en-MY"/>
          </a:p>
        </p:txBody>
      </p:sp>
    </p:spTree>
    <p:extLst>
      <p:ext uri="{BB962C8B-B14F-4D97-AF65-F5344CB8AC3E}">
        <p14:creationId xmlns:p14="http://schemas.microsoft.com/office/powerpoint/2010/main" val="23380320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4FDB4F-CD8A-4A36-8070-79AE42CE4F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0B8E72A7-49BD-43D9-817E-50CDE37CF5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1A273591-AF98-4045-8824-4A03AF50EEE4}"/>
              </a:ext>
            </a:extLst>
          </p:cNvPr>
          <p:cNvSpPr>
            <a:spLocks noGrp="1"/>
          </p:cNvSpPr>
          <p:nvPr>
            <p:ph type="dt" sz="half" idx="10"/>
          </p:nvPr>
        </p:nvSpPr>
        <p:spPr/>
        <p:txBody>
          <a:bodyPr/>
          <a:lstStyle/>
          <a:p>
            <a:fld id="{607FBA91-AA12-448A-A24F-35104CF7CEFF}" type="datetimeFigureOut">
              <a:rPr lang="en-MY" smtClean="0"/>
              <a:t>18/7/2023</a:t>
            </a:fld>
            <a:endParaRPr lang="en-MY"/>
          </a:p>
        </p:txBody>
      </p:sp>
      <p:sp>
        <p:nvSpPr>
          <p:cNvPr id="5" name="Footer Placeholder 4">
            <a:extLst>
              <a:ext uri="{FF2B5EF4-FFF2-40B4-BE49-F238E27FC236}">
                <a16:creationId xmlns:a16="http://schemas.microsoft.com/office/drawing/2014/main" id="{975AFDD8-FC44-4D8B-A9FB-C9C6924AD7F4}"/>
              </a:ext>
            </a:extLst>
          </p:cNvPr>
          <p:cNvSpPr>
            <a:spLocks noGrp="1"/>
          </p:cNvSpPr>
          <p:nvPr>
            <p:ph type="ftr" sz="quarter" idx="11"/>
          </p:nvPr>
        </p:nvSpPr>
        <p:spPr/>
        <p:txBody>
          <a:bodyPr/>
          <a:lstStyle/>
          <a:p>
            <a:endParaRPr lang="en-MY"/>
          </a:p>
        </p:txBody>
      </p:sp>
      <p:sp>
        <p:nvSpPr>
          <p:cNvPr id="6" name="Slide Number Placeholder 5">
            <a:extLst>
              <a:ext uri="{FF2B5EF4-FFF2-40B4-BE49-F238E27FC236}">
                <a16:creationId xmlns:a16="http://schemas.microsoft.com/office/drawing/2014/main" id="{68A9975C-24D5-44D3-897A-652BC45EA7CA}"/>
              </a:ext>
            </a:extLst>
          </p:cNvPr>
          <p:cNvSpPr>
            <a:spLocks noGrp="1"/>
          </p:cNvSpPr>
          <p:nvPr>
            <p:ph type="sldNum" sz="quarter" idx="12"/>
          </p:nvPr>
        </p:nvSpPr>
        <p:spPr/>
        <p:txBody>
          <a:bodyPr/>
          <a:lstStyle/>
          <a:p>
            <a:fld id="{30F9D878-CD2E-42AA-A36B-93D080BCF5AC}" type="slidenum">
              <a:rPr lang="en-MY" smtClean="0"/>
              <a:t>‹#›</a:t>
            </a:fld>
            <a:endParaRPr lang="en-MY"/>
          </a:p>
        </p:txBody>
      </p:sp>
    </p:spTree>
    <p:extLst>
      <p:ext uri="{BB962C8B-B14F-4D97-AF65-F5344CB8AC3E}">
        <p14:creationId xmlns:p14="http://schemas.microsoft.com/office/powerpoint/2010/main" val="3606799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C76210-5411-45CA-9D8F-F7E969B041F9}" type="datetimeFigureOut">
              <a:rPr lang="en-IN" smtClean="0"/>
              <a:t>18-07-2023</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518417-06FC-45FF-9A66-A65B2619E6D9}" type="slidenum">
              <a:rPr lang="en-IN" smtClean="0"/>
              <a:t>‹#›</a:t>
            </a:fld>
            <a:endParaRPr lang="en-IN"/>
          </a:p>
        </p:txBody>
      </p:sp>
    </p:spTree>
    <p:extLst>
      <p:ext uri="{BB962C8B-B14F-4D97-AF65-F5344CB8AC3E}">
        <p14:creationId xmlns:p14="http://schemas.microsoft.com/office/powerpoint/2010/main" val="25028107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99949918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transition spd="slow">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F3CBA2-1579-4BED-B74A-7A1EA662C3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id="{F4FA089F-1F09-4407-A1F2-9654BEED74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id="{CB2083E8-60DB-4131-B977-9BF76C7D1E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7FBA91-AA12-448A-A24F-35104CF7CEFF}" type="datetimeFigureOut">
              <a:rPr lang="en-MY" smtClean="0"/>
              <a:t>18/7/2023</a:t>
            </a:fld>
            <a:endParaRPr lang="en-MY"/>
          </a:p>
        </p:txBody>
      </p:sp>
      <p:sp>
        <p:nvSpPr>
          <p:cNvPr id="5" name="Footer Placeholder 4">
            <a:extLst>
              <a:ext uri="{FF2B5EF4-FFF2-40B4-BE49-F238E27FC236}">
                <a16:creationId xmlns:a16="http://schemas.microsoft.com/office/drawing/2014/main" id="{B2727D8D-E48C-4C45-BFFE-77055B23BD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a:extLst>
              <a:ext uri="{FF2B5EF4-FFF2-40B4-BE49-F238E27FC236}">
                <a16:creationId xmlns:a16="http://schemas.microsoft.com/office/drawing/2014/main" id="{A35CB842-270D-4541-B002-6A0C693C75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F9D878-CD2E-42AA-A36B-93D080BCF5AC}" type="slidenum">
              <a:rPr lang="en-MY" smtClean="0"/>
              <a:t>‹#›</a:t>
            </a:fld>
            <a:endParaRPr lang="en-MY"/>
          </a:p>
        </p:txBody>
      </p:sp>
    </p:spTree>
    <p:extLst>
      <p:ext uri="{BB962C8B-B14F-4D97-AF65-F5344CB8AC3E}">
        <p14:creationId xmlns:p14="http://schemas.microsoft.com/office/powerpoint/2010/main" val="418440674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xml"/><Relationship Id="rId1" Type="http://schemas.openxmlformats.org/officeDocument/2006/relationships/slideLayout" Target="../slideLayouts/slideLayout35.xml"/><Relationship Id="rId5" Type="http://schemas.openxmlformats.org/officeDocument/2006/relationships/image" Target="../media/image20.jpg"/><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image" Target="../media/image31.png"/><Relationship Id="rId1" Type="http://schemas.openxmlformats.org/officeDocument/2006/relationships/slideLayout" Target="../slideLayouts/slideLayout37.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s>
</file>

<file path=ppt/slides/_rels/slide6.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18" Type="http://schemas.openxmlformats.org/officeDocument/2006/relationships/image" Target="../media/image6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image" Target="../media/image44.png"/><Relationship Id="rId16" Type="http://schemas.openxmlformats.org/officeDocument/2006/relationships/image" Target="../media/image58.png"/><Relationship Id="rId1" Type="http://schemas.openxmlformats.org/officeDocument/2006/relationships/slideLayout" Target="../slideLayouts/slideLayout37.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71.jpeg"/><Relationship Id="rId13" Type="http://schemas.openxmlformats.org/officeDocument/2006/relationships/image" Target="../media/image76.png"/><Relationship Id="rId3" Type="http://schemas.openxmlformats.org/officeDocument/2006/relationships/image" Target="../media/image66.png"/><Relationship Id="rId7" Type="http://schemas.openxmlformats.org/officeDocument/2006/relationships/image" Target="../media/image70.jpeg"/><Relationship Id="rId12" Type="http://schemas.openxmlformats.org/officeDocument/2006/relationships/image" Target="../media/image75.png"/><Relationship Id="rId2" Type="http://schemas.openxmlformats.org/officeDocument/2006/relationships/image" Target="../media/image65.png"/><Relationship Id="rId16" Type="http://schemas.openxmlformats.org/officeDocument/2006/relationships/image" Target="../media/image79.png"/><Relationship Id="rId1" Type="http://schemas.openxmlformats.org/officeDocument/2006/relationships/slideLayout" Target="../slideLayouts/slideLayout7.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8.png"/><Relationship Id="rId10" Type="http://schemas.openxmlformats.org/officeDocument/2006/relationships/image" Target="../media/image73.jpeg"/><Relationship Id="rId4" Type="http://schemas.openxmlformats.org/officeDocument/2006/relationships/image" Target="../media/image67.png"/><Relationship Id="rId9" Type="http://schemas.openxmlformats.org/officeDocument/2006/relationships/image" Target="../media/image72.jpeg"/><Relationship Id="rId14" Type="http://schemas.openxmlformats.org/officeDocument/2006/relationships/image" Target="../media/image77.png"/></Relationships>
</file>

<file path=ppt/slides/_rels/slide1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doi.org/10.1080/23753234.2022.2031236"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s://doi.org/10.1080/23753234.2022.2031236"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doi.org/10.15252/embr.201643379"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doi.org/10.15252/embr.201643379"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doi.org/10.1080/23753234.2022.2031236"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medium.com/science-communication-media/there-is-no-general-public-starting-with-audience-for-stronger-science-communication-plans-6603a81da8d6" TargetMode="External"/><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s://www.tckpublishing.com/how-to-write-popular-nonfiction/"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75"/>
        <p:cNvGrpSpPr/>
        <p:nvPr/>
      </p:nvGrpSpPr>
      <p:grpSpPr>
        <a:xfrm>
          <a:off x="0" y="0"/>
          <a:ext cx="0" cy="0"/>
          <a:chOff x="0" y="0"/>
          <a:chExt cx="0" cy="0"/>
        </a:xfrm>
      </p:grpSpPr>
      <p:pic>
        <p:nvPicPr>
          <p:cNvPr id="276" name="Google Shape;276;g123dc1d096c_1_0"/>
          <p:cNvPicPr preferRelativeResize="0"/>
          <p:nvPr/>
        </p:nvPicPr>
        <p:blipFill rotWithShape="1">
          <a:blip r:embed="rId3">
            <a:alphaModFix/>
          </a:blip>
          <a:srcRect/>
          <a:stretch/>
        </p:blipFill>
        <p:spPr>
          <a:xfrm>
            <a:off x="0" y="0"/>
            <a:ext cx="12192000" cy="6857987"/>
          </a:xfrm>
          <a:prstGeom prst="rect">
            <a:avLst/>
          </a:prstGeom>
          <a:noFill/>
          <a:ln>
            <a:noFill/>
          </a:ln>
        </p:spPr>
      </p:pic>
      <p:sp>
        <p:nvSpPr>
          <p:cNvPr id="277" name="Google Shape;277;g123dc1d096c_1_0"/>
          <p:cNvSpPr txBox="1"/>
          <p:nvPr/>
        </p:nvSpPr>
        <p:spPr>
          <a:xfrm>
            <a:off x="2676930" y="499023"/>
            <a:ext cx="8108700" cy="1926300"/>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76000"/>
              </a:lnSpc>
              <a:spcBef>
                <a:spcPts val="1600"/>
              </a:spcBef>
              <a:spcAft>
                <a:spcPts val="1600"/>
              </a:spcAft>
              <a:buClr>
                <a:srgbClr val="000000"/>
              </a:buClr>
              <a:buSzTx/>
              <a:buFont typeface="Arial"/>
              <a:buNone/>
              <a:tabLst/>
              <a:defRPr/>
            </a:pPr>
            <a:r>
              <a:rPr kumimoji="0" lang="en-US" sz="4400" b="1" i="0" u="none" strike="noStrike" kern="0" cap="none" spc="0" normalizeH="0" baseline="0" noProof="0" dirty="0">
                <a:ln>
                  <a:noFill/>
                </a:ln>
                <a:solidFill>
                  <a:srgbClr val="FFFFFF"/>
                </a:solidFill>
                <a:effectLst/>
                <a:uLnTx/>
                <a:uFillTx/>
                <a:latin typeface="Roboto Condensed"/>
                <a:ea typeface="Roboto Condensed"/>
                <a:cs typeface="Roboto Condensed"/>
                <a:sym typeface="Roboto Condensed"/>
              </a:rPr>
              <a:t>Science Communication</a:t>
            </a:r>
          </a:p>
          <a:p>
            <a:pPr marL="0" marR="0" lvl="0" indent="0" algn="ctr" defTabSz="914400" rtl="0" eaLnBrk="1" fontAlgn="auto" latinLnBrk="0" hangingPunct="1">
              <a:lnSpc>
                <a:spcPct val="76000"/>
              </a:lnSpc>
              <a:spcBef>
                <a:spcPts val="1600"/>
              </a:spcBef>
              <a:spcAft>
                <a:spcPts val="1600"/>
              </a:spcAft>
              <a:buClr>
                <a:srgbClr val="000000"/>
              </a:buClr>
              <a:buSzTx/>
              <a:buFont typeface="Arial"/>
              <a:buNone/>
              <a:tabLst/>
              <a:defRPr/>
            </a:pPr>
            <a:endParaRPr lang="en-US" sz="4400" b="1" kern="0" dirty="0">
              <a:solidFill>
                <a:srgbClr val="FFFFFF"/>
              </a:solidFill>
              <a:latin typeface="Roboto Condensed"/>
              <a:ea typeface="Roboto Condensed"/>
              <a:cs typeface="Roboto Condensed"/>
              <a:sym typeface="Roboto Condensed"/>
            </a:endParaRPr>
          </a:p>
          <a:p>
            <a:pPr marL="0" marR="0" lvl="0" indent="0" algn="ctr" defTabSz="914400" rtl="0" eaLnBrk="1" fontAlgn="auto" latinLnBrk="0" hangingPunct="1">
              <a:spcBef>
                <a:spcPts val="1600"/>
              </a:spcBef>
              <a:spcAft>
                <a:spcPts val="1600"/>
              </a:spcAft>
              <a:buClr>
                <a:srgbClr val="000000"/>
              </a:buClr>
              <a:buSzTx/>
              <a:buFont typeface="Arial"/>
              <a:buNone/>
              <a:tabLst/>
              <a:defRPr/>
            </a:pPr>
            <a:endParaRPr lang="en-US" sz="2400" b="1" kern="0" dirty="0">
              <a:solidFill>
                <a:srgbClr val="FFFFFF"/>
              </a:solidFill>
              <a:latin typeface="Roboto Condensed"/>
              <a:ea typeface="Roboto Condensed"/>
              <a:cs typeface="Roboto Condensed"/>
              <a:sym typeface="Roboto Condensed"/>
            </a:endParaRPr>
          </a:p>
          <a:p>
            <a:pPr marL="0" marR="0" lvl="0" indent="0" algn="ctr" defTabSz="914400" rtl="0" eaLnBrk="1" fontAlgn="auto" latinLnBrk="0" hangingPunct="1">
              <a:spcBef>
                <a:spcPts val="1600"/>
              </a:spcBef>
              <a:spcAft>
                <a:spcPts val="1600"/>
              </a:spcAft>
              <a:buClr>
                <a:srgbClr val="000000"/>
              </a:buClr>
              <a:buSzTx/>
              <a:buFont typeface="Arial"/>
              <a:buNone/>
              <a:tabLst/>
              <a:defRPr/>
            </a:pPr>
            <a:r>
              <a:rPr lang="en-US" sz="2400" b="1" kern="0" dirty="0">
                <a:solidFill>
                  <a:srgbClr val="FFFFFF"/>
                </a:solidFill>
                <a:latin typeface="Roboto Condensed"/>
                <a:ea typeface="Roboto Condensed"/>
                <a:cs typeface="Roboto Condensed"/>
                <a:sym typeface="Roboto Condensed"/>
              </a:rPr>
              <a:t>Assoc Prof Dr Vinod Balasubramaniam                                    </a:t>
            </a:r>
            <a:r>
              <a:rPr kumimoji="0" lang="en-US" sz="2400" b="1" i="0" u="none" strike="noStrike" kern="0" cap="none" spc="0" normalizeH="0" baseline="0" noProof="0" dirty="0">
                <a:ln>
                  <a:noFill/>
                </a:ln>
                <a:solidFill>
                  <a:srgbClr val="FFFFFF"/>
                </a:solidFill>
                <a:effectLst/>
                <a:uLnTx/>
                <a:uFillTx/>
                <a:latin typeface="Roboto Condensed"/>
                <a:ea typeface="Roboto Condensed"/>
                <a:cs typeface="Roboto Condensed"/>
                <a:sym typeface="Roboto Condensed"/>
              </a:rPr>
              <a:t>Monash University Malaysia</a:t>
            </a:r>
          </a:p>
        </p:txBody>
      </p:sp>
      <p:pic>
        <p:nvPicPr>
          <p:cNvPr id="279" name="Google Shape;279;g123dc1d096c_1_0"/>
          <p:cNvPicPr preferRelativeResize="0"/>
          <p:nvPr/>
        </p:nvPicPr>
        <p:blipFill>
          <a:blip r:embed="rId4">
            <a:alphaModFix/>
          </a:blip>
          <a:stretch>
            <a:fillRect/>
          </a:stretch>
        </p:blipFill>
        <p:spPr>
          <a:xfrm>
            <a:off x="0" y="0"/>
            <a:ext cx="12202820" cy="1275200"/>
          </a:xfrm>
          <a:prstGeom prst="rect">
            <a:avLst/>
          </a:prstGeom>
          <a:noFill/>
          <a:ln>
            <a:noFill/>
          </a:ln>
        </p:spPr>
      </p:pic>
      <p:pic>
        <p:nvPicPr>
          <p:cNvPr id="3" name="Picture 2">
            <a:extLst>
              <a:ext uri="{FF2B5EF4-FFF2-40B4-BE49-F238E27FC236}">
                <a16:creationId xmlns:a16="http://schemas.microsoft.com/office/drawing/2014/main" id="{8B7C7FFA-D560-413C-81EC-8C6DA294CB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3891" y="1597934"/>
            <a:ext cx="1654777" cy="165477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pplied Science Communication – Investigative Biology Teaching Laborator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246" y="325926"/>
            <a:ext cx="5009415" cy="621973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cience Communication should be Made Integral Part of Bachelor Degree  around the World for a Better World - Scientific Banglade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212" y="1651937"/>
            <a:ext cx="6118401" cy="2992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435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F9C1E7-0133-479A-A63A-D2C0E9A11D84}"/>
              </a:ext>
            </a:extLst>
          </p:cNvPr>
          <p:cNvSpPr/>
          <p:nvPr/>
        </p:nvSpPr>
        <p:spPr>
          <a:xfrm>
            <a:off x="0" y="0"/>
            <a:ext cx="12191999" cy="7909858"/>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Background/Disclaimer:</a:t>
            </a:r>
          </a:p>
          <a:p>
            <a:pPr algn="ctr"/>
            <a:endParaRPr lang="en-US" sz="2400" b="0" cap="none" spc="0" dirty="0">
              <a:ln w="0"/>
              <a:solidFill>
                <a:schemeClr val="tx1"/>
              </a:solidFill>
              <a:effectLst>
                <a:outerShdw blurRad="38100" dist="19050" dir="2700000" algn="tl" rotWithShape="0">
                  <a:schemeClr val="dk1">
                    <a:alpha val="40000"/>
                  </a:schemeClr>
                </a:outerShdw>
              </a:effectLst>
            </a:endParaRPr>
          </a:p>
          <a:p>
            <a:pPr marL="800100" lvl="1" indent="-342900" algn="just">
              <a:buFont typeface="Arial" panose="020B0604020202020204" pitchFamily="34" charset="0"/>
              <a:buChar char="•"/>
            </a:pPr>
            <a:r>
              <a:rPr lang="en-US" sz="2000" b="0" cap="none" spc="0" dirty="0">
                <a:ln w="0"/>
                <a:solidFill>
                  <a:schemeClr val="tx1"/>
                </a:solidFill>
                <a:effectLst>
                  <a:outerShdw blurRad="38100" dist="19050" dir="2700000" algn="tl" rotWithShape="0">
                    <a:schemeClr val="dk1">
                      <a:alpha val="40000"/>
                    </a:schemeClr>
                  </a:outerShdw>
                </a:effectLst>
              </a:rPr>
              <a:t>PhD in Molecular Virology</a:t>
            </a:r>
          </a:p>
          <a:p>
            <a:pPr marL="342900" indent="-342900" algn="just">
              <a:buFont typeface="Arial" panose="020B0604020202020204" pitchFamily="34" charset="0"/>
              <a:buChar char="•"/>
            </a:pPr>
            <a:endParaRPr lang="en-US" sz="2000" b="0" cap="none" spc="0" dirty="0">
              <a:ln w="0"/>
              <a:solidFill>
                <a:schemeClr val="tx1"/>
              </a:solidFill>
              <a:effectLst>
                <a:outerShdw blurRad="38100" dist="19050" dir="2700000" algn="tl" rotWithShape="0">
                  <a:schemeClr val="dk1">
                    <a:alpha val="40000"/>
                  </a:schemeClr>
                </a:outerShdw>
              </a:effectLst>
            </a:endParaRPr>
          </a:p>
          <a:p>
            <a:pPr marL="742950" lvl="1" indent="-285750" algn="just">
              <a:buFont typeface="Arial" panose="020B0604020202020204" pitchFamily="34" charset="0"/>
              <a:buChar char="•"/>
            </a:pPr>
            <a:r>
              <a:rPr lang="en-US" sz="2000" dirty="0">
                <a:ln w="0"/>
                <a:effectLst>
                  <a:outerShdw blurRad="38100" dist="19050" dir="2700000" algn="tl" rotWithShape="0">
                    <a:schemeClr val="dk1">
                      <a:alpha val="40000"/>
                    </a:schemeClr>
                  </a:outerShdw>
                </a:effectLst>
              </a:rPr>
              <a:t>Trained at Monash University Malaysia and Department of Microbiology, Icahn School of Medicine, Mount Sinai New York</a:t>
            </a:r>
          </a:p>
          <a:p>
            <a:pPr marL="285750" indent="-285750" algn="just">
              <a:buFont typeface="Arial" panose="020B0604020202020204" pitchFamily="34" charset="0"/>
              <a:buChar char="•"/>
            </a:pPr>
            <a:endParaRPr lang="en-US" sz="2000" dirty="0">
              <a:ln w="0"/>
              <a:effectLst>
                <a:outerShdw blurRad="38100" dist="19050" dir="2700000" algn="tl" rotWithShape="0">
                  <a:schemeClr val="dk1">
                    <a:alpha val="40000"/>
                  </a:schemeClr>
                </a:outerShdw>
              </a:effectLst>
            </a:endParaRPr>
          </a:p>
          <a:p>
            <a:pPr marL="742950" lvl="1" indent="-285750" algn="just">
              <a:buFont typeface="Arial" panose="020B0604020202020204" pitchFamily="34" charset="0"/>
              <a:buChar char="•"/>
            </a:pPr>
            <a:r>
              <a:rPr lang="en-US" sz="2000" b="0" cap="none" spc="0" dirty="0">
                <a:ln w="0"/>
                <a:solidFill>
                  <a:schemeClr val="tx1"/>
                </a:solidFill>
                <a:effectLst>
                  <a:outerShdw blurRad="38100" dist="19050" dir="2700000" algn="tl" rotWithShape="0">
                    <a:schemeClr val="dk1">
                      <a:alpha val="40000"/>
                    </a:schemeClr>
                  </a:outerShdw>
                </a:effectLst>
              </a:rPr>
              <a:t>Work predominantly on crosstalk between RNA viruses with pandemic capabilities and </a:t>
            </a:r>
            <a:r>
              <a:rPr lang="en-US" sz="2000" dirty="0">
                <a:ln w="0"/>
                <a:effectLst>
                  <a:outerShdw blurRad="38100" dist="19050" dir="2700000" algn="tl" rotWithShape="0">
                    <a:schemeClr val="dk1">
                      <a:alpha val="40000"/>
                    </a:schemeClr>
                  </a:outerShdw>
                </a:effectLst>
              </a:rPr>
              <a:t>different hosts</a:t>
            </a:r>
          </a:p>
          <a:p>
            <a:pPr marL="285750" indent="-285750" algn="just">
              <a:buFont typeface="Arial" panose="020B0604020202020204" pitchFamily="34" charset="0"/>
              <a:buChar char="•"/>
            </a:pPr>
            <a:endParaRPr lang="en-US" sz="2000" dirty="0">
              <a:ln w="0"/>
              <a:effectLst>
                <a:outerShdw blurRad="38100" dist="19050" dir="2700000" algn="tl" rotWithShape="0">
                  <a:schemeClr val="dk1">
                    <a:alpha val="40000"/>
                  </a:schemeClr>
                </a:outerShdw>
              </a:effectLst>
            </a:endParaRPr>
          </a:p>
          <a:p>
            <a:pPr marL="742950" lvl="1" indent="-285750" algn="just">
              <a:buFont typeface="Arial" panose="020B0604020202020204" pitchFamily="34" charset="0"/>
              <a:buChar char="•"/>
            </a:pPr>
            <a:r>
              <a:rPr lang="en-US" sz="2000" dirty="0">
                <a:ln w="0"/>
                <a:effectLst>
                  <a:outerShdw blurRad="38100" dist="19050" dir="2700000" algn="tl" rotWithShape="0">
                    <a:schemeClr val="dk1">
                      <a:alpha val="40000"/>
                    </a:schemeClr>
                  </a:outerShdw>
                </a:effectLst>
              </a:rPr>
              <a:t>‘Accidental’ Science Communicator</a:t>
            </a:r>
          </a:p>
          <a:p>
            <a:pPr marL="285750" indent="-285750" algn="just">
              <a:buFont typeface="Arial" panose="020B0604020202020204" pitchFamily="34" charset="0"/>
              <a:buChar char="•"/>
            </a:pPr>
            <a:endParaRPr lang="en-US" sz="2000" dirty="0">
              <a:ln w="0"/>
              <a:effectLst>
                <a:outerShdw blurRad="38100" dist="19050" dir="2700000" algn="tl" rotWithShape="0">
                  <a:schemeClr val="dk1">
                    <a:alpha val="40000"/>
                  </a:schemeClr>
                </a:outerShdw>
              </a:effectLst>
            </a:endParaRPr>
          </a:p>
          <a:p>
            <a:pPr marL="742950" lvl="1" indent="-285750" algn="just">
              <a:buFont typeface="Arial" panose="020B0604020202020204" pitchFamily="34" charset="0"/>
              <a:buChar char="•"/>
            </a:pPr>
            <a:r>
              <a:rPr lang="en-US" sz="2000" dirty="0">
                <a:ln w="0"/>
                <a:effectLst>
                  <a:outerShdw blurRad="38100" dist="19050" dir="2700000" algn="tl" rotWithShape="0">
                    <a:schemeClr val="dk1">
                      <a:alpha val="40000"/>
                    </a:schemeClr>
                  </a:outerShdw>
                </a:effectLst>
              </a:rPr>
              <a:t>Not trained formally on Science Communication</a:t>
            </a:r>
          </a:p>
          <a:p>
            <a:pPr marL="285750" indent="-285750" algn="just">
              <a:buFont typeface="Arial" panose="020B0604020202020204" pitchFamily="34" charset="0"/>
              <a:buChar char="•"/>
            </a:pPr>
            <a:endParaRPr lang="en-US" sz="2000" dirty="0">
              <a:ln w="0"/>
              <a:effectLst>
                <a:outerShdw blurRad="38100" dist="19050" dir="2700000" algn="tl" rotWithShape="0">
                  <a:schemeClr val="dk1">
                    <a:alpha val="40000"/>
                  </a:schemeClr>
                </a:outerShdw>
              </a:effectLst>
            </a:endParaRPr>
          </a:p>
          <a:p>
            <a:pPr marL="742950" lvl="1" indent="-285750" algn="just">
              <a:buFont typeface="Arial" panose="020B0604020202020204" pitchFamily="34" charset="0"/>
              <a:buChar char="•"/>
            </a:pPr>
            <a:r>
              <a:rPr lang="en-US" sz="2000" b="0" cap="none" spc="0" dirty="0">
                <a:ln w="0"/>
                <a:solidFill>
                  <a:schemeClr val="tx1"/>
                </a:solidFill>
                <a:effectLst>
                  <a:outerShdw blurRad="38100" dist="19050" dir="2700000" algn="tl" rotWithShape="0">
                    <a:schemeClr val="dk1">
                      <a:alpha val="40000"/>
                    </a:schemeClr>
                  </a:outerShdw>
                </a:effectLst>
              </a:rPr>
              <a:t>COVID19 myths and misinformation</a:t>
            </a:r>
          </a:p>
          <a:p>
            <a:pPr marL="285750" indent="-285750" algn="just">
              <a:buFont typeface="Arial" panose="020B0604020202020204" pitchFamily="34" charset="0"/>
              <a:buChar char="•"/>
            </a:pPr>
            <a:endParaRPr lang="en-US" sz="2000" b="0" cap="none" spc="0" dirty="0">
              <a:ln w="0"/>
              <a:solidFill>
                <a:schemeClr val="tx1"/>
              </a:solidFill>
              <a:effectLst>
                <a:outerShdw blurRad="38100" dist="19050" dir="2700000" algn="tl" rotWithShape="0">
                  <a:schemeClr val="dk1">
                    <a:alpha val="40000"/>
                  </a:schemeClr>
                </a:outerShdw>
              </a:effectLst>
            </a:endParaRPr>
          </a:p>
          <a:p>
            <a:pPr marL="800100" lvl="1" indent="-342900" algn="just">
              <a:buFont typeface="Arial" panose="020B0604020202020204" pitchFamily="34" charset="0"/>
              <a:buChar char="•"/>
            </a:pPr>
            <a:r>
              <a:rPr lang="en-US" sz="2000" b="0" cap="none" spc="0" dirty="0">
                <a:ln w="0"/>
                <a:solidFill>
                  <a:schemeClr val="tx1"/>
                </a:solidFill>
                <a:effectLst>
                  <a:outerShdw blurRad="38100" dist="19050" dir="2700000" algn="tl" rotWithShape="0">
                    <a:schemeClr val="dk1">
                      <a:alpha val="40000"/>
                    </a:schemeClr>
                  </a:outerShdw>
                </a:effectLst>
              </a:rPr>
              <a:t>‘Understanding the virus’ and ‘Vaccines’</a:t>
            </a:r>
          </a:p>
          <a:p>
            <a:pPr marL="285750" indent="-285750" algn="just">
              <a:buFont typeface="Arial" panose="020B0604020202020204" pitchFamily="34" charset="0"/>
              <a:buChar char="•"/>
            </a:pPr>
            <a:endParaRPr lang="en-US" sz="2000" b="0" cap="none" spc="0" dirty="0">
              <a:ln w="0"/>
              <a:solidFill>
                <a:schemeClr val="tx1"/>
              </a:solidFill>
              <a:effectLst>
                <a:outerShdw blurRad="38100" dist="19050" dir="2700000" algn="tl" rotWithShape="0">
                  <a:schemeClr val="dk1">
                    <a:alpha val="40000"/>
                  </a:schemeClr>
                </a:outerShdw>
              </a:effectLst>
            </a:endParaRPr>
          </a:p>
          <a:p>
            <a:pPr marL="742950" lvl="1" indent="-285750" algn="just">
              <a:buFont typeface="Arial" panose="020B0604020202020204" pitchFamily="34" charset="0"/>
              <a:buChar char="•"/>
            </a:pPr>
            <a:r>
              <a:rPr lang="en-US" sz="2000" dirty="0">
                <a:ln w="0"/>
                <a:effectLst>
                  <a:outerShdw blurRad="38100" dist="19050" dir="2700000" algn="tl" rotWithShape="0">
                    <a:schemeClr val="dk1">
                      <a:alpha val="40000"/>
                    </a:schemeClr>
                  </a:outerShdw>
                </a:effectLst>
              </a:rPr>
              <a:t>Majority of the examples will be based on recent pandemic </a:t>
            </a:r>
            <a:endParaRPr lang="en-US" sz="2000" b="0" cap="none" spc="0" dirty="0">
              <a:ln w="0"/>
              <a:solidFill>
                <a:schemeClr val="tx1"/>
              </a:solidFill>
              <a:effectLst>
                <a:outerShdw blurRad="38100" dist="19050" dir="2700000" algn="tl" rotWithShape="0">
                  <a:schemeClr val="dk1">
                    <a:alpha val="40000"/>
                  </a:schemeClr>
                </a:outerShdw>
              </a:effectLst>
            </a:endParaRPr>
          </a:p>
          <a:p>
            <a:pPr marL="285750" indent="-285750" algn="ctr">
              <a:buFont typeface="Arial" panose="020B0604020202020204" pitchFamily="34" charset="0"/>
              <a:buChar char="•"/>
            </a:pPr>
            <a:endParaRPr lang="en-US" sz="1600" b="0" cap="none" spc="0" dirty="0">
              <a:ln w="0"/>
              <a:solidFill>
                <a:schemeClr val="tx1"/>
              </a:solidFill>
              <a:effectLst>
                <a:outerShdw blurRad="38100" dist="19050" dir="2700000" algn="tl" rotWithShape="0">
                  <a:schemeClr val="dk1">
                    <a:alpha val="40000"/>
                  </a:schemeClr>
                </a:outerShdw>
              </a:effectLst>
            </a:endParaRPr>
          </a:p>
          <a:p>
            <a:pPr marL="285750" indent="-285750" algn="just">
              <a:buFont typeface="Arial" panose="020B0604020202020204" pitchFamily="34" charset="0"/>
              <a:buChar char="•"/>
            </a:pPr>
            <a:endParaRPr lang="en-US" sz="1600" b="0" cap="none" spc="0" dirty="0">
              <a:ln w="0"/>
              <a:solidFill>
                <a:schemeClr val="tx1"/>
              </a:solidFill>
              <a:effectLst>
                <a:outerShdw blurRad="38100" dist="19050" dir="2700000" algn="tl" rotWithShape="0">
                  <a:schemeClr val="dk1">
                    <a:alpha val="40000"/>
                  </a:schemeClr>
                </a:outerShdw>
              </a:effectLst>
            </a:endParaRPr>
          </a:p>
          <a:p>
            <a:pPr marL="685800" indent="-685800" algn="ctr">
              <a:buFont typeface="Arial" panose="020B0604020202020204" pitchFamily="34" charset="0"/>
              <a:buChar char="•"/>
            </a:pPr>
            <a:endParaRPr lang="en-US" sz="1600" b="0" cap="none" spc="0" dirty="0">
              <a:ln w="0"/>
              <a:solidFill>
                <a:schemeClr val="tx1"/>
              </a:solidFill>
              <a:effectLst>
                <a:outerShdw blurRad="38100" dist="19050" dir="2700000" algn="tl" rotWithShape="0">
                  <a:schemeClr val="dk1">
                    <a:alpha val="40000"/>
                  </a:schemeClr>
                </a:outerShdw>
              </a:effectLst>
            </a:endParaRPr>
          </a:p>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35489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1A4BF132-9FE2-4261-9A96-DB935491DCEA}"/>
              </a:ext>
            </a:extLst>
          </p:cNvPr>
          <p:cNvSpPr/>
          <p:nvPr/>
        </p:nvSpPr>
        <p:spPr>
          <a:xfrm>
            <a:off x="4713402" y="2354344"/>
            <a:ext cx="2724345" cy="2057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0"/>
                <a:solidFill>
                  <a:schemeClr val="tx1"/>
                </a:solidFill>
                <a:effectLst>
                  <a:outerShdw blurRad="38100" dist="19050" dir="2700000" algn="tl" rotWithShape="0">
                    <a:schemeClr val="dk1">
                      <a:alpha val="40000"/>
                    </a:schemeClr>
                  </a:outerShdw>
                </a:effectLst>
              </a:rPr>
              <a:t>COVID19 ‘Infodemia’</a:t>
            </a:r>
            <a:endParaRPr lang="en-MY" sz="2400" b="1" dirty="0">
              <a:ln w="0"/>
              <a:solidFill>
                <a:schemeClr val="tx1"/>
              </a:solidFill>
              <a:effectLst>
                <a:outerShdw blurRad="38100" dist="19050" dir="2700000" algn="tl" rotWithShape="0">
                  <a:schemeClr val="dk1">
                    <a:alpha val="40000"/>
                  </a:schemeClr>
                </a:outerShdw>
              </a:effectLst>
            </a:endParaRPr>
          </a:p>
        </p:txBody>
      </p:sp>
      <p:sp>
        <p:nvSpPr>
          <p:cNvPr id="3" name="Arrow: Down 2">
            <a:extLst>
              <a:ext uri="{FF2B5EF4-FFF2-40B4-BE49-F238E27FC236}">
                <a16:creationId xmlns:a16="http://schemas.microsoft.com/office/drawing/2014/main" id="{0733DBD6-83E8-4DA6-BA45-860FBA193078}"/>
              </a:ext>
            </a:extLst>
          </p:cNvPr>
          <p:cNvSpPr/>
          <p:nvPr/>
        </p:nvSpPr>
        <p:spPr>
          <a:xfrm rot="6633542">
            <a:off x="3398458" y="2530918"/>
            <a:ext cx="707010" cy="10251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4" name="Picture 3">
            <a:extLst>
              <a:ext uri="{FF2B5EF4-FFF2-40B4-BE49-F238E27FC236}">
                <a16:creationId xmlns:a16="http://schemas.microsoft.com/office/drawing/2014/main" id="{07FA5DD5-168B-411F-91FA-3EB8F8436AC5}"/>
              </a:ext>
            </a:extLst>
          </p:cNvPr>
          <p:cNvPicPr>
            <a:picLocks noChangeAspect="1"/>
          </p:cNvPicPr>
          <p:nvPr/>
        </p:nvPicPr>
        <p:blipFill>
          <a:blip r:embed="rId2"/>
          <a:stretch>
            <a:fillRect/>
          </a:stretch>
        </p:blipFill>
        <p:spPr>
          <a:xfrm>
            <a:off x="566439" y="417365"/>
            <a:ext cx="1984606" cy="1326580"/>
          </a:xfrm>
          <a:prstGeom prst="rect">
            <a:avLst/>
          </a:prstGeom>
        </p:spPr>
      </p:pic>
      <p:pic>
        <p:nvPicPr>
          <p:cNvPr id="5" name="Picture 4">
            <a:extLst>
              <a:ext uri="{FF2B5EF4-FFF2-40B4-BE49-F238E27FC236}">
                <a16:creationId xmlns:a16="http://schemas.microsoft.com/office/drawing/2014/main" id="{97788424-80BD-48A2-966A-F24B41FB61B4}"/>
              </a:ext>
            </a:extLst>
          </p:cNvPr>
          <p:cNvPicPr>
            <a:picLocks noChangeAspect="1"/>
          </p:cNvPicPr>
          <p:nvPr/>
        </p:nvPicPr>
        <p:blipFill>
          <a:blip r:embed="rId3"/>
          <a:stretch>
            <a:fillRect/>
          </a:stretch>
        </p:blipFill>
        <p:spPr>
          <a:xfrm>
            <a:off x="760815" y="2276858"/>
            <a:ext cx="1984607" cy="1326579"/>
          </a:xfrm>
          <a:prstGeom prst="rect">
            <a:avLst/>
          </a:prstGeom>
        </p:spPr>
      </p:pic>
      <p:pic>
        <p:nvPicPr>
          <p:cNvPr id="6" name="Picture 5">
            <a:extLst>
              <a:ext uri="{FF2B5EF4-FFF2-40B4-BE49-F238E27FC236}">
                <a16:creationId xmlns:a16="http://schemas.microsoft.com/office/drawing/2014/main" id="{14E187DD-4D0E-4643-A2C1-8B5F230B084E}"/>
              </a:ext>
            </a:extLst>
          </p:cNvPr>
          <p:cNvPicPr>
            <a:picLocks noChangeAspect="1"/>
          </p:cNvPicPr>
          <p:nvPr/>
        </p:nvPicPr>
        <p:blipFill>
          <a:blip r:embed="rId4"/>
          <a:stretch>
            <a:fillRect/>
          </a:stretch>
        </p:blipFill>
        <p:spPr>
          <a:xfrm>
            <a:off x="7437747" y="220628"/>
            <a:ext cx="2724345" cy="1812928"/>
          </a:xfrm>
          <a:prstGeom prst="rect">
            <a:avLst/>
          </a:prstGeom>
        </p:spPr>
      </p:pic>
      <p:pic>
        <p:nvPicPr>
          <p:cNvPr id="7" name="Picture 6">
            <a:extLst>
              <a:ext uri="{FF2B5EF4-FFF2-40B4-BE49-F238E27FC236}">
                <a16:creationId xmlns:a16="http://schemas.microsoft.com/office/drawing/2014/main" id="{CCE6E34F-0052-4E0A-A41B-42F0FBEA5833}"/>
              </a:ext>
            </a:extLst>
          </p:cNvPr>
          <p:cNvPicPr>
            <a:picLocks noChangeAspect="1"/>
          </p:cNvPicPr>
          <p:nvPr/>
        </p:nvPicPr>
        <p:blipFill>
          <a:blip r:embed="rId5"/>
          <a:stretch>
            <a:fillRect/>
          </a:stretch>
        </p:blipFill>
        <p:spPr>
          <a:xfrm>
            <a:off x="3413239" y="199593"/>
            <a:ext cx="2600325" cy="1762125"/>
          </a:xfrm>
          <a:prstGeom prst="rect">
            <a:avLst/>
          </a:prstGeom>
        </p:spPr>
      </p:pic>
      <p:sp>
        <p:nvSpPr>
          <p:cNvPr id="8" name="Arrow: Down 7">
            <a:extLst>
              <a:ext uri="{FF2B5EF4-FFF2-40B4-BE49-F238E27FC236}">
                <a16:creationId xmlns:a16="http://schemas.microsoft.com/office/drawing/2014/main" id="{2F1FE98A-CE25-4EB6-B105-7F9F4A55BC46}"/>
              </a:ext>
            </a:extLst>
          </p:cNvPr>
          <p:cNvSpPr/>
          <p:nvPr/>
        </p:nvSpPr>
        <p:spPr>
          <a:xfrm rot="14530761">
            <a:off x="8059919" y="2530917"/>
            <a:ext cx="707010" cy="10251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9" name="Picture 8">
            <a:extLst>
              <a:ext uri="{FF2B5EF4-FFF2-40B4-BE49-F238E27FC236}">
                <a16:creationId xmlns:a16="http://schemas.microsoft.com/office/drawing/2014/main" id="{C8124D4D-099B-4011-8F52-F43FFF31A160}"/>
              </a:ext>
            </a:extLst>
          </p:cNvPr>
          <p:cNvPicPr>
            <a:picLocks noChangeAspect="1"/>
          </p:cNvPicPr>
          <p:nvPr/>
        </p:nvPicPr>
        <p:blipFill>
          <a:blip r:embed="rId6"/>
          <a:stretch>
            <a:fillRect/>
          </a:stretch>
        </p:blipFill>
        <p:spPr>
          <a:xfrm>
            <a:off x="9170055" y="2233674"/>
            <a:ext cx="2647081" cy="1482365"/>
          </a:xfrm>
          <a:prstGeom prst="rect">
            <a:avLst/>
          </a:prstGeom>
        </p:spPr>
      </p:pic>
      <p:pic>
        <p:nvPicPr>
          <p:cNvPr id="10" name="Picture 9">
            <a:extLst>
              <a:ext uri="{FF2B5EF4-FFF2-40B4-BE49-F238E27FC236}">
                <a16:creationId xmlns:a16="http://schemas.microsoft.com/office/drawing/2014/main" id="{8ACC6398-7111-48CF-99D2-553C0513CE83}"/>
              </a:ext>
            </a:extLst>
          </p:cNvPr>
          <p:cNvPicPr>
            <a:picLocks noChangeAspect="1"/>
          </p:cNvPicPr>
          <p:nvPr/>
        </p:nvPicPr>
        <p:blipFill>
          <a:blip r:embed="rId7"/>
          <a:stretch>
            <a:fillRect/>
          </a:stretch>
        </p:blipFill>
        <p:spPr>
          <a:xfrm>
            <a:off x="7654563" y="3916157"/>
            <a:ext cx="1734537" cy="2593090"/>
          </a:xfrm>
          <a:prstGeom prst="rect">
            <a:avLst/>
          </a:prstGeom>
        </p:spPr>
      </p:pic>
      <p:pic>
        <p:nvPicPr>
          <p:cNvPr id="11" name="Picture 10">
            <a:extLst>
              <a:ext uri="{FF2B5EF4-FFF2-40B4-BE49-F238E27FC236}">
                <a16:creationId xmlns:a16="http://schemas.microsoft.com/office/drawing/2014/main" id="{861F1BC1-A3D0-404C-B332-DC18641F3185}"/>
              </a:ext>
            </a:extLst>
          </p:cNvPr>
          <p:cNvPicPr>
            <a:picLocks noChangeAspect="1"/>
          </p:cNvPicPr>
          <p:nvPr/>
        </p:nvPicPr>
        <p:blipFill>
          <a:blip r:embed="rId8"/>
          <a:stretch>
            <a:fillRect/>
          </a:stretch>
        </p:blipFill>
        <p:spPr>
          <a:xfrm>
            <a:off x="349621" y="4251058"/>
            <a:ext cx="3139122" cy="1401394"/>
          </a:xfrm>
          <a:prstGeom prst="rect">
            <a:avLst/>
          </a:prstGeom>
        </p:spPr>
      </p:pic>
      <p:pic>
        <p:nvPicPr>
          <p:cNvPr id="12" name="Picture 11">
            <a:extLst>
              <a:ext uri="{FF2B5EF4-FFF2-40B4-BE49-F238E27FC236}">
                <a16:creationId xmlns:a16="http://schemas.microsoft.com/office/drawing/2014/main" id="{A25A2BAB-C77B-429D-BCE2-C4C832E063ED}"/>
              </a:ext>
            </a:extLst>
          </p:cNvPr>
          <p:cNvPicPr>
            <a:picLocks noChangeAspect="1"/>
          </p:cNvPicPr>
          <p:nvPr/>
        </p:nvPicPr>
        <p:blipFill>
          <a:blip r:embed="rId9"/>
          <a:stretch>
            <a:fillRect/>
          </a:stretch>
        </p:blipFill>
        <p:spPr>
          <a:xfrm>
            <a:off x="4088580" y="4732532"/>
            <a:ext cx="2305050" cy="1981200"/>
          </a:xfrm>
          <a:prstGeom prst="rect">
            <a:avLst/>
          </a:prstGeom>
        </p:spPr>
      </p:pic>
    </p:spTree>
    <p:extLst>
      <p:ext uri="{BB962C8B-B14F-4D97-AF65-F5344CB8AC3E}">
        <p14:creationId xmlns:p14="http://schemas.microsoft.com/office/powerpoint/2010/main" val="2318913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3A368C8-43B7-4764-B65F-64733C4B28E6}"/>
              </a:ext>
            </a:extLst>
          </p:cNvPr>
          <p:cNvCxnSpPr>
            <a:cxnSpLocks/>
          </p:cNvCxnSpPr>
          <p:nvPr/>
        </p:nvCxnSpPr>
        <p:spPr>
          <a:xfrm flipH="1">
            <a:off x="6162676" y="1196407"/>
            <a:ext cx="35462" cy="5547293"/>
          </a:xfrm>
          <a:prstGeom prst="line">
            <a:avLst/>
          </a:prstGeom>
          <a:ln w="57150">
            <a:prstDash val="lg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A7D33B2-B3EC-419A-AE99-7688B1D22928}"/>
              </a:ext>
            </a:extLst>
          </p:cNvPr>
          <p:cNvSpPr txBox="1"/>
          <p:nvPr/>
        </p:nvSpPr>
        <p:spPr>
          <a:xfrm>
            <a:off x="247581" y="4784177"/>
            <a:ext cx="5895976" cy="181588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Following that, extensive interviews invite/approach by some of the biggest media portals in the world both national and international based on our work and expertise.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National Media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t>
            </a: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BERNAMA TV English, BERNAMA TV Tamil, China Press, Astro Awani, The Star, New Straits Times, The Edge, Free Malaysia Today, BFM89.9 radio, Business Today</a:t>
            </a:r>
            <a:endParaRPr kumimoji="0" lang="en-MY" sz="16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8DCEAFEE-F0EC-4857-B4F7-39C0A806CCE3}"/>
              </a:ext>
            </a:extLst>
          </p:cNvPr>
          <p:cNvSpPr txBox="1"/>
          <p:nvPr/>
        </p:nvSpPr>
        <p:spPr>
          <a:xfrm>
            <a:off x="133283" y="1162535"/>
            <a:ext cx="6010274" cy="258532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rPr>
              <a:t>COVID-19 cases Globally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sym typeface="Wingdings" panose="05000000000000000000" pitchFamily="2" charset="2"/>
              </a:rPr>
              <a:t> ~700</a:t>
            </a: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 million COVID-19 cases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sym typeface="Wingdings" panose="05000000000000000000" pitchFamily="2" charset="2"/>
              </a:rPr>
              <a:t></a:t>
            </a: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 ~ 7 million COVID-19-related deaths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Plethora of misinformation (infodemic) regarding the pandemic in the earlier stages.</a:t>
            </a:r>
          </a:p>
          <a:p>
            <a:pPr marL="285750" lvl="0" indent="-285750">
              <a:buFont typeface="Arial" panose="020B0604020202020204" pitchFamily="34" charset="0"/>
              <a:buChar char="•"/>
            </a:pPr>
            <a:r>
              <a:rPr lang="en-MY" sz="1600" dirty="0">
                <a:solidFill>
                  <a:srgbClr val="202124"/>
                </a:solidFill>
                <a:latin typeface="Google Sans"/>
              </a:rPr>
              <a:t>Disseminate </a:t>
            </a: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facts to the public instead of plethora misinformation currently being circulated in social media.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First approached by </a:t>
            </a:r>
            <a:r>
              <a:rPr kumimoji="0" lang="en-MY" sz="1600" b="0" i="0" u="none" strike="noStrike" kern="1200" cap="none" spc="0" normalizeH="0" baseline="0" noProof="0" dirty="0">
                <a:ln>
                  <a:noFill/>
                </a:ln>
                <a:solidFill>
                  <a:srgbClr val="000000"/>
                </a:solidFill>
                <a:effectLst/>
                <a:uLnTx/>
                <a:uFillTx/>
                <a:latin typeface="Calibri" panose="020F0502020204030204"/>
                <a:ea typeface="+mn-ea"/>
                <a:cs typeface="+mn-cs"/>
              </a:rPr>
              <a:t>Malaysian Biotechnology Information Centre – Expert Reactions on COVID-19 for Science Media Centre (SMC) Malaysia.</a:t>
            </a: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22" name="Picture 21">
            <a:extLst>
              <a:ext uri="{FF2B5EF4-FFF2-40B4-BE49-F238E27FC236}">
                <a16:creationId xmlns:a16="http://schemas.microsoft.com/office/drawing/2014/main" id="{B93DB66C-00D6-4AE2-91B8-76BA9EDEF153}"/>
              </a:ext>
            </a:extLst>
          </p:cNvPr>
          <p:cNvPicPr>
            <a:picLocks noChangeAspect="1"/>
          </p:cNvPicPr>
          <p:nvPr/>
        </p:nvPicPr>
        <p:blipFill rotWithShape="1">
          <a:blip r:embed="rId2"/>
          <a:srcRect l="13125" t="26609" r="75313" b="57226"/>
          <a:stretch/>
        </p:blipFill>
        <p:spPr>
          <a:xfrm>
            <a:off x="2324262" y="3782786"/>
            <a:ext cx="896419" cy="779196"/>
          </a:xfrm>
          <a:prstGeom prst="rect">
            <a:avLst/>
          </a:prstGeom>
        </p:spPr>
      </p:pic>
      <p:pic>
        <p:nvPicPr>
          <p:cNvPr id="23" name="Picture 22">
            <a:extLst>
              <a:ext uri="{FF2B5EF4-FFF2-40B4-BE49-F238E27FC236}">
                <a16:creationId xmlns:a16="http://schemas.microsoft.com/office/drawing/2014/main" id="{21BC6E95-4CE3-40B0-B3D5-E7618C77223E}"/>
              </a:ext>
            </a:extLst>
          </p:cNvPr>
          <p:cNvPicPr>
            <a:picLocks noChangeAspect="1"/>
          </p:cNvPicPr>
          <p:nvPr/>
        </p:nvPicPr>
        <p:blipFill rotWithShape="1">
          <a:blip r:embed="rId3"/>
          <a:srcRect l="13438" t="38606" r="62969" b="29990"/>
          <a:stretch/>
        </p:blipFill>
        <p:spPr>
          <a:xfrm>
            <a:off x="1147019" y="3782786"/>
            <a:ext cx="1041227" cy="779196"/>
          </a:xfrm>
          <a:prstGeom prst="rect">
            <a:avLst/>
          </a:prstGeom>
        </p:spPr>
      </p:pic>
      <p:grpSp>
        <p:nvGrpSpPr>
          <p:cNvPr id="35" name="Group 34">
            <a:extLst>
              <a:ext uri="{FF2B5EF4-FFF2-40B4-BE49-F238E27FC236}">
                <a16:creationId xmlns:a16="http://schemas.microsoft.com/office/drawing/2014/main" id="{24A6FE02-0022-4709-93B7-32F68612CC3C}"/>
              </a:ext>
            </a:extLst>
          </p:cNvPr>
          <p:cNvGrpSpPr/>
          <p:nvPr/>
        </p:nvGrpSpPr>
        <p:grpSpPr>
          <a:xfrm>
            <a:off x="6596279" y="2890272"/>
            <a:ext cx="5348140" cy="3906428"/>
            <a:chOff x="743118" y="112788"/>
            <a:chExt cx="10743862" cy="6613795"/>
          </a:xfrm>
        </p:grpSpPr>
        <p:pic>
          <p:nvPicPr>
            <p:cNvPr id="36" name="Picture 35">
              <a:extLst>
                <a:ext uri="{FF2B5EF4-FFF2-40B4-BE49-F238E27FC236}">
                  <a16:creationId xmlns:a16="http://schemas.microsoft.com/office/drawing/2014/main" id="{C68A2592-4076-4713-8F46-F6DDE2CA9727}"/>
                </a:ext>
              </a:extLst>
            </p:cNvPr>
            <p:cNvPicPr>
              <a:picLocks noChangeAspect="1"/>
            </p:cNvPicPr>
            <p:nvPr/>
          </p:nvPicPr>
          <p:blipFill rotWithShape="1">
            <a:blip r:embed="rId4"/>
            <a:srcRect l="2105" t="17503" r="35818" b="16117"/>
            <a:stretch/>
          </p:blipFill>
          <p:spPr>
            <a:xfrm>
              <a:off x="743118" y="367475"/>
              <a:ext cx="5601135" cy="3367470"/>
            </a:xfrm>
            <a:prstGeom prst="rect">
              <a:avLst/>
            </a:prstGeom>
          </p:spPr>
        </p:pic>
        <p:grpSp>
          <p:nvGrpSpPr>
            <p:cNvPr id="37" name="Group 36">
              <a:extLst>
                <a:ext uri="{FF2B5EF4-FFF2-40B4-BE49-F238E27FC236}">
                  <a16:creationId xmlns:a16="http://schemas.microsoft.com/office/drawing/2014/main" id="{FE25C00F-BF89-46C6-B9E0-B9CA613350F2}"/>
                </a:ext>
              </a:extLst>
            </p:cNvPr>
            <p:cNvGrpSpPr/>
            <p:nvPr/>
          </p:nvGrpSpPr>
          <p:grpSpPr>
            <a:xfrm>
              <a:off x="866297" y="3899728"/>
              <a:ext cx="5354776" cy="2400297"/>
              <a:chOff x="2533650" y="857250"/>
              <a:chExt cx="6210300" cy="2571749"/>
            </a:xfrm>
          </p:grpSpPr>
          <p:pic>
            <p:nvPicPr>
              <p:cNvPr id="42" name="Picture 41">
                <a:extLst>
                  <a:ext uri="{FF2B5EF4-FFF2-40B4-BE49-F238E27FC236}">
                    <a16:creationId xmlns:a16="http://schemas.microsoft.com/office/drawing/2014/main" id="{6E2481DE-A342-4FF0-95C9-7081EC5E82D6}"/>
                  </a:ext>
                </a:extLst>
              </p:cNvPr>
              <p:cNvPicPr>
                <a:picLocks noChangeAspect="1"/>
              </p:cNvPicPr>
              <p:nvPr/>
            </p:nvPicPr>
            <p:blipFill rotWithShape="1">
              <a:blip r:embed="rId5"/>
              <a:srcRect l="20781" t="12444" r="28282" b="80906"/>
              <a:stretch/>
            </p:blipFill>
            <p:spPr>
              <a:xfrm>
                <a:off x="2533650" y="857250"/>
                <a:ext cx="6210300" cy="457200"/>
              </a:xfrm>
              <a:prstGeom prst="rect">
                <a:avLst/>
              </a:prstGeom>
            </p:spPr>
          </p:pic>
          <p:pic>
            <p:nvPicPr>
              <p:cNvPr id="43" name="Picture 42">
                <a:extLst>
                  <a:ext uri="{FF2B5EF4-FFF2-40B4-BE49-F238E27FC236}">
                    <a16:creationId xmlns:a16="http://schemas.microsoft.com/office/drawing/2014/main" id="{A3613623-4120-4CDA-96C7-D67B8E1B8628}"/>
                  </a:ext>
                </a:extLst>
              </p:cNvPr>
              <p:cNvPicPr>
                <a:picLocks noChangeAspect="1"/>
              </p:cNvPicPr>
              <p:nvPr/>
            </p:nvPicPr>
            <p:blipFill rotWithShape="1">
              <a:blip r:embed="rId5"/>
              <a:srcRect l="20781" t="47633" r="28282" b="21612"/>
              <a:stretch/>
            </p:blipFill>
            <p:spPr>
              <a:xfrm>
                <a:off x="2533650" y="1314449"/>
                <a:ext cx="6210300" cy="2114550"/>
              </a:xfrm>
              <a:prstGeom prst="rect">
                <a:avLst/>
              </a:prstGeom>
            </p:spPr>
          </p:pic>
        </p:grpSp>
        <p:grpSp>
          <p:nvGrpSpPr>
            <p:cNvPr id="38" name="Group 37">
              <a:extLst>
                <a:ext uri="{FF2B5EF4-FFF2-40B4-BE49-F238E27FC236}">
                  <a16:creationId xmlns:a16="http://schemas.microsoft.com/office/drawing/2014/main" id="{74A64FCC-4AE1-4C98-9170-9E254DD9E117}"/>
                </a:ext>
              </a:extLst>
            </p:cNvPr>
            <p:cNvGrpSpPr/>
            <p:nvPr/>
          </p:nvGrpSpPr>
          <p:grpSpPr>
            <a:xfrm>
              <a:off x="6677359" y="112788"/>
              <a:ext cx="4771523" cy="1798036"/>
              <a:chOff x="1604209" y="1265322"/>
              <a:chExt cx="6885072" cy="2429541"/>
            </a:xfrm>
          </p:grpSpPr>
          <p:pic>
            <p:nvPicPr>
              <p:cNvPr id="40" name="Picture 39">
                <a:extLst>
                  <a:ext uri="{FF2B5EF4-FFF2-40B4-BE49-F238E27FC236}">
                    <a16:creationId xmlns:a16="http://schemas.microsoft.com/office/drawing/2014/main" id="{383156C1-3DA6-4424-85C3-42FDABAEFC9C}"/>
                  </a:ext>
                </a:extLst>
              </p:cNvPr>
              <p:cNvPicPr>
                <a:picLocks noChangeAspect="1"/>
              </p:cNvPicPr>
              <p:nvPr/>
            </p:nvPicPr>
            <p:blipFill rotWithShape="1">
              <a:blip r:embed="rId6"/>
              <a:srcRect l="13157" t="18435" r="30371" b="69615"/>
              <a:stretch/>
            </p:blipFill>
            <p:spPr>
              <a:xfrm>
                <a:off x="1604210" y="1265322"/>
                <a:ext cx="6885071" cy="819150"/>
              </a:xfrm>
              <a:prstGeom prst="rect">
                <a:avLst/>
              </a:prstGeom>
            </p:spPr>
          </p:pic>
          <p:pic>
            <p:nvPicPr>
              <p:cNvPr id="41" name="Picture 40">
                <a:extLst>
                  <a:ext uri="{FF2B5EF4-FFF2-40B4-BE49-F238E27FC236}">
                    <a16:creationId xmlns:a16="http://schemas.microsoft.com/office/drawing/2014/main" id="{FE630E4F-B658-4891-8A18-E3A307226B56}"/>
                  </a:ext>
                </a:extLst>
              </p:cNvPr>
              <p:cNvPicPr>
                <a:picLocks noChangeAspect="1"/>
              </p:cNvPicPr>
              <p:nvPr/>
            </p:nvPicPr>
            <p:blipFill rotWithShape="1">
              <a:blip r:embed="rId6"/>
              <a:srcRect l="13157" t="54153" r="30371" b="21814"/>
              <a:stretch/>
            </p:blipFill>
            <p:spPr>
              <a:xfrm>
                <a:off x="1604209" y="2047540"/>
                <a:ext cx="6885071" cy="1647323"/>
              </a:xfrm>
              <a:prstGeom prst="rect">
                <a:avLst/>
              </a:prstGeom>
            </p:spPr>
          </p:pic>
        </p:grpSp>
        <p:pic>
          <p:nvPicPr>
            <p:cNvPr id="39" name="Picture 38">
              <a:extLst>
                <a:ext uri="{FF2B5EF4-FFF2-40B4-BE49-F238E27FC236}">
                  <a16:creationId xmlns:a16="http://schemas.microsoft.com/office/drawing/2014/main" id="{5E4A58EB-4453-4CCF-81A3-3D8090626E80}"/>
                </a:ext>
              </a:extLst>
            </p:cNvPr>
            <p:cNvPicPr>
              <a:picLocks noChangeAspect="1"/>
            </p:cNvPicPr>
            <p:nvPr/>
          </p:nvPicPr>
          <p:blipFill rotWithShape="1">
            <a:blip r:embed="rId7"/>
            <a:srcRect l="22632" t="13414" r="32253" b="6879"/>
            <a:stretch/>
          </p:blipFill>
          <p:spPr>
            <a:xfrm>
              <a:off x="6715459" y="1987024"/>
              <a:ext cx="4771521" cy="4739559"/>
            </a:xfrm>
            <a:prstGeom prst="rect">
              <a:avLst/>
            </a:prstGeom>
          </p:spPr>
        </p:pic>
      </p:grpSp>
      <p:grpSp>
        <p:nvGrpSpPr>
          <p:cNvPr id="44" name="Group 43">
            <a:extLst>
              <a:ext uri="{FF2B5EF4-FFF2-40B4-BE49-F238E27FC236}">
                <a16:creationId xmlns:a16="http://schemas.microsoft.com/office/drawing/2014/main" id="{A049E1A7-A858-4740-BEBC-F067DB2CD5CA}"/>
              </a:ext>
            </a:extLst>
          </p:cNvPr>
          <p:cNvGrpSpPr/>
          <p:nvPr/>
        </p:nvGrpSpPr>
        <p:grpSpPr>
          <a:xfrm>
            <a:off x="6315570" y="16371"/>
            <a:ext cx="3398328" cy="2832118"/>
            <a:chOff x="933450" y="218823"/>
            <a:chExt cx="10547177" cy="6420354"/>
          </a:xfrm>
        </p:grpSpPr>
        <p:pic>
          <p:nvPicPr>
            <p:cNvPr id="45" name="Picture 44">
              <a:extLst>
                <a:ext uri="{FF2B5EF4-FFF2-40B4-BE49-F238E27FC236}">
                  <a16:creationId xmlns:a16="http://schemas.microsoft.com/office/drawing/2014/main" id="{EC54CB67-1346-4B60-801A-42E6CD2A4E76}"/>
                </a:ext>
              </a:extLst>
            </p:cNvPr>
            <p:cNvPicPr>
              <a:picLocks noChangeAspect="1"/>
            </p:cNvPicPr>
            <p:nvPr/>
          </p:nvPicPr>
          <p:blipFill rotWithShape="1">
            <a:blip r:embed="rId8"/>
            <a:srcRect l="12237" t="13414" r="40279" b="48954"/>
            <a:stretch/>
          </p:blipFill>
          <p:spPr>
            <a:xfrm>
              <a:off x="6430195" y="1952387"/>
              <a:ext cx="5034800" cy="2243409"/>
            </a:xfrm>
            <a:prstGeom prst="rect">
              <a:avLst/>
            </a:prstGeom>
          </p:spPr>
        </p:pic>
        <p:grpSp>
          <p:nvGrpSpPr>
            <p:cNvPr id="46" name="Group 45">
              <a:extLst>
                <a:ext uri="{FF2B5EF4-FFF2-40B4-BE49-F238E27FC236}">
                  <a16:creationId xmlns:a16="http://schemas.microsoft.com/office/drawing/2014/main" id="{C678147B-F89C-4A76-8287-351F1D2733AD}"/>
                </a:ext>
              </a:extLst>
            </p:cNvPr>
            <p:cNvGrpSpPr/>
            <p:nvPr/>
          </p:nvGrpSpPr>
          <p:grpSpPr>
            <a:xfrm>
              <a:off x="933450" y="218823"/>
              <a:ext cx="5126630" cy="6420354"/>
              <a:chOff x="398196" y="414856"/>
              <a:chExt cx="5126630" cy="6420354"/>
            </a:xfrm>
          </p:grpSpPr>
          <p:pic>
            <p:nvPicPr>
              <p:cNvPr id="53" name="Picture 52">
                <a:extLst>
                  <a:ext uri="{FF2B5EF4-FFF2-40B4-BE49-F238E27FC236}">
                    <a16:creationId xmlns:a16="http://schemas.microsoft.com/office/drawing/2014/main" id="{FFE3464C-5F39-446D-8217-057355C39D8E}"/>
                  </a:ext>
                </a:extLst>
              </p:cNvPr>
              <p:cNvPicPr>
                <a:picLocks noChangeAspect="1"/>
              </p:cNvPicPr>
              <p:nvPr/>
            </p:nvPicPr>
            <p:blipFill rotWithShape="1">
              <a:blip r:embed="rId9"/>
              <a:srcRect l="11250" t="12759" r="29531" b="75291"/>
              <a:stretch/>
            </p:blipFill>
            <p:spPr>
              <a:xfrm>
                <a:off x="398196" y="414856"/>
                <a:ext cx="5003601" cy="606230"/>
              </a:xfrm>
              <a:prstGeom prst="rect">
                <a:avLst/>
              </a:prstGeom>
            </p:spPr>
          </p:pic>
          <p:pic>
            <p:nvPicPr>
              <p:cNvPr id="54" name="Picture 53">
                <a:extLst>
                  <a:ext uri="{FF2B5EF4-FFF2-40B4-BE49-F238E27FC236}">
                    <a16:creationId xmlns:a16="http://schemas.microsoft.com/office/drawing/2014/main" id="{9D375E95-CB39-41BA-9C86-FFE47BACBA02}"/>
                  </a:ext>
                </a:extLst>
              </p:cNvPr>
              <p:cNvPicPr>
                <a:picLocks noChangeAspect="1"/>
              </p:cNvPicPr>
              <p:nvPr/>
            </p:nvPicPr>
            <p:blipFill rotWithShape="1">
              <a:blip r:embed="rId9"/>
              <a:srcRect l="11250" t="58615" r="29531" b="5811"/>
              <a:stretch/>
            </p:blipFill>
            <p:spPr>
              <a:xfrm>
                <a:off x="398197" y="1021086"/>
                <a:ext cx="4983696" cy="1797413"/>
              </a:xfrm>
              <a:prstGeom prst="rect">
                <a:avLst/>
              </a:prstGeom>
            </p:spPr>
          </p:pic>
          <p:pic>
            <p:nvPicPr>
              <p:cNvPr id="55" name="Picture 54">
                <a:extLst>
                  <a:ext uri="{FF2B5EF4-FFF2-40B4-BE49-F238E27FC236}">
                    <a16:creationId xmlns:a16="http://schemas.microsoft.com/office/drawing/2014/main" id="{071809EC-6288-4E34-88C2-C57D79CE63E4}"/>
                  </a:ext>
                </a:extLst>
              </p:cNvPr>
              <p:cNvPicPr>
                <a:picLocks noChangeAspect="1"/>
              </p:cNvPicPr>
              <p:nvPr/>
            </p:nvPicPr>
            <p:blipFill rotWithShape="1">
              <a:blip r:embed="rId10"/>
              <a:srcRect l="12187" t="14983" r="27969" b="5534"/>
              <a:stretch/>
            </p:blipFill>
            <p:spPr>
              <a:xfrm>
                <a:off x="455347" y="2829874"/>
                <a:ext cx="5069479" cy="4005336"/>
              </a:xfrm>
              <a:prstGeom prst="rect">
                <a:avLst/>
              </a:prstGeom>
            </p:spPr>
          </p:pic>
        </p:grpSp>
        <p:grpSp>
          <p:nvGrpSpPr>
            <p:cNvPr id="47" name="Group 46">
              <a:extLst>
                <a:ext uri="{FF2B5EF4-FFF2-40B4-BE49-F238E27FC236}">
                  <a16:creationId xmlns:a16="http://schemas.microsoft.com/office/drawing/2014/main" id="{A9AA70EA-51C2-4C4A-8439-C5089FC3E5A7}"/>
                </a:ext>
              </a:extLst>
            </p:cNvPr>
            <p:cNvGrpSpPr/>
            <p:nvPr/>
          </p:nvGrpSpPr>
          <p:grpSpPr>
            <a:xfrm>
              <a:off x="6411145" y="4369277"/>
              <a:ext cx="5069482" cy="2007389"/>
              <a:chOff x="5381892" y="200379"/>
              <a:chExt cx="5069482" cy="2007389"/>
            </a:xfrm>
          </p:grpSpPr>
          <p:pic>
            <p:nvPicPr>
              <p:cNvPr id="51" name="Picture 50">
                <a:extLst>
                  <a:ext uri="{FF2B5EF4-FFF2-40B4-BE49-F238E27FC236}">
                    <a16:creationId xmlns:a16="http://schemas.microsoft.com/office/drawing/2014/main" id="{453069E2-735C-445E-9004-39F1AFB25BC9}"/>
                  </a:ext>
                </a:extLst>
              </p:cNvPr>
              <p:cNvPicPr>
                <a:picLocks noChangeAspect="1"/>
              </p:cNvPicPr>
              <p:nvPr/>
            </p:nvPicPr>
            <p:blipFill rotWithShape="1">
              <a:blip r:embed="rId11"/>
              <a:srcRect l="7631" t="15816" r="36184" b="64794"/>
              <a:stretch/>
            </p:blipFill>
            <p:spPr>
              <a:xfrm>
                <a:off x="5381893" y="200379"/>
                <a:ext cx="5069481" cy="983629"/>
              </a:xfrm>
              <a:prstGeom prst="rect">
                <a:avLst/>
              </a:prstGeom>
            </p:spPr>
          </p:pic>
          <p:pic>
            <p:nvPicPr>
              <p:cNvPr id="52" name="Picture 51">
                <a:extLst>
                  <a:ext uri="{FF2B5EF4-FFF2-40B4-BE49-F238E27FC236}">
                    <a16:creationId xmlns:a16="http://schemas.microsoft.com/office/drawing/2014/main" id="{6609E725-F139-43F6-AF61-404775091F26}"/>
                  </a:ext>
                </a:extLst>
              </p:cNvPr>
              <p:cNvPicPr>
                <a:picLocks noChangeAspect="1"/>
              </p:cNvPicPr>
              <p:nvPr/>
            </p:nvPicPr>
            <p:blipFill rotWithShape="1">
              <a:blip r:embed="rId11"/>
              <a:srcRect l="7631" t="56178" r="36184" b="24432"/>
              <a:stretch/>
            </p:blipFill>
            <p:spPr>
              <a:xfrm>
                <a:off x="5381892" y="1224139"/>
                <a:ext cx="5069481" cy="983629"/>
              </a:xfrm>
              <a:prstGeom prst="rect">
                <a:avLst/>
              </a:prstGeom>
            </p:spPr>
          </p:pic>
        </p:grpSp>
        <p:grpSp>
          <p:nvGrpSpPr>
            <p:cNvPr id="48" name="Group 47">
              <a:extLst>
                <a:ext uri="{FF2B5EF4-FFF2-40B4-BE49-F238E27FC236}">
                  <a16:creationId xmlns:a16="http://schemas.microsoft.com/office/drawing/2014/main" id="{9BAFA499-622D-41DD-8A2C-744B009198FF}"/>
                </a:ext>
              </a:extLst>
            </p:cNvPr>
            <p:cNvGrpSpPr/>
            <p:nvPr/>
          </p:nvGrpSpPr>
          <p:grpSpPr>
            <a:xfrm>
              <a:off x="6498780" y="481334"/>
              <a:ext cx="4847405" cy="1238843"/>
              <a:chOff x="9201150" y="685800"/>
              <a:chExt cx="4838700" cy="1162050"/>
            </a:xfrm>
          </p:grpSpPr>
          <p:pic>
            <p:nvPicPr>
              <p:cNvPr id="49" name="Picture 48">
                <a:extLst>
                  <a:ext uri="{FF2B5EF4-FFF2-40B4-BE49-F238E27FC236}">
                    <a16:creationId xmlns:a16="http://schemas.microsoft.com/office/drawing/2014/main" id="{80830F8F-38FF-43AA-BF75-5008D2866A2C}"/>
                  </a:ext>
                </a:extLst>
              </p:cNvPr>
              <p:cNvPicPr>
                <a:picLocks noChangeAspect="1"/>
              </p:cNvPicPr>
              <p:nvPr/>
            </p:nvPicPr>
            <p:blipFill rotWithShape="1">
              <a:blip r:embed="rId12"/>
              <a:srcRect l="17343" t="16928" r="42969" b="78069"/>
              <a:stretch/>
            </p:blipFill>
            <p:spPr>
              <a:xfrm>
                <a:off x="9201150" y="685800"/>
                <a:ext cx="4838700" cy="342900"/>
              </a:xfrm>
              <a:prstGeom prst="rect">
                <a:avLst/>
              </a:prstGeom>
            </p:spPr>
          </p:pic>
          <p:pic>
            <p:nvPicPr>
              <p:cNvPr id="50" name="Picture 49">
                <a:extLst>
                  <a:ext uri="{FF2B5EF4-FFF2-40B4-BE49-F238E27FC236}">
                    <a16:creationId xmlns:a16="http://schemas.microsoft.com/office/drawing/2014/main" id="{B1C75E92-CCA8-449D-9B71-F0B3B0ECE451}"/>
                  </a:ext>
                </a:extLst>
              </p:cNvPr>
              <p:cNvPicPr>
                <a:picLocks noChangeAspect="1"/>
              </p:cNvPicPr>
              <p:nvPr/>
            </p:nvPicPr>
            <p:blipFill rotWithShape="1">
              <a:blip r:embed="rId12"/>
              <a:srcRect l="17343" t="54725" r="42969" b="33325"/>
              <a:stretch/>
            </p:blipFill>
            <p:spPr>
              <a:xfrm>
                <a:off x="9201150" y="1028700"/>
                <a:ext cx="4838700" cy="819150"/>
              </a:xfrm>
              <a:prstGeom prst="rect">
                <a:avLst/>
              </a:prstGeom>
            </p:spPr>
          </p:pic>
        </p:grpSp>
      </p:grpSp>
      <p:pic>
        <p:nvPicPr>
          <p:cNvPr id="58" name="Picture 57">
            <a:extLst>
              <a:ext uri="{FF2B5EF4-FFF2-40B4-BE49-F238E27FC236}">
                <a16:creationId xmlns:a16="http://schemas.microsoft.com/office/drawing/2014/main" id="{B66F2162-C9DA-4560-A1A4-C52A5341C857}"/>
              </a:ext>
            </a:extLst>
          </p:cNvPr>
          <p:cNvPicPr>
            <a:picLocks noChangeAspect="1"/>
          </p:cNvPicPr>
          <p:nvPr/>
        </p:nvPicPr>
        <p:blipFill rotWithShape="1">
          <a:blip r:embed="rId13"/>
          <a:srcRect l="18158" t="21931" r="18816" b="18318"/>
          <a:stretch/>
        </p:blipFill>
        <p:spPr>
          <a:xfrm>
            <a:off x="9689812" y="283788"/>
            <a:ext cx="2483138" cy="2195715"/>
          </a:xfrm>
          <a:prstGeom prst="rect">
            <a:avLst/>
          </a:prstGeom>
        </p:spPr>
      </p:pic>
      <p:sp>
        <p:nvSpPr>
          <p:cNvPr id="57" name="Rectangle 56">
            <a:extLst>
              <a:ext uri="{FF2B5EF4-FFF2-40B4-BE49-F238E27FC236}">
                <a16:creationId xmlns:a16="http://schemas.microsoft.com/office/drawing/2014/main" id="{B7EBFEF8-FF07-4514-B6F4-E44344408F59}"/>
              </a:ext>
            </a:extLst>
          </p:cNvPr>
          <p:cNvSpPr/>
          <p:nvPr/>
        </p:nvSpPr>
        <p:spPr>
          <a:xfrm>
            <a:off x="1667633" y="55791"/>
            <a:ext cx="2568332"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National</a:t>
            </a:r>
          </a:p>
        </p:txBody>
      </p:sp>
      <p:pic>
        <p:nvPicPr>
          <p:cNvPr id="2" name="Picture 1">
            <a:extLst>
              <a:ext uri="{FF2B5EF4-FFF2-40B4-BE49-F238E27FC236}">
                <a16:creationId xmlns:a16="http://schemas.microsoft.com/office/drawing/2014/main" id="{D67A9FC7-2807-466B-A579-80AAB024EFE7}"/>
              </a:ext>
            </a:extLst>
          </p:cNvPr>
          <p:cNvPicPr>
            <a:picLocks noChangeAspect="1"/>
          </p:cNvPicPr>
          <p:nvPr/>
        </p:nvPicPr>
        <p:blipFill>
          <a:blip r:embed="rId14"/>
          <a:stretch>
            <a:fillRect/>
          </a:stretch>
        </p:blipFill>
        <p:spPr>
          <a:xfrm>
            <a:off x="3466779" y="3838361"/>
            <a:ext cx="668045" cy="668045"/>
          </a:xfrm>
          <a:prstGeom prst="rect">
            <a:avLst/>
          </a:prstGeom>
        </p:spPr>
      </p:pic>
    </p:spTree>
    <p:extLst>
      <p:ext uri="{BB962C8B-B14F-4D97-AF65-F5344CB8AC3E}">
        <p14:creationId xmlns:p14="http://schemas.microsoft.com/office/powerpoint/2010/main" val="3901259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3A368C8-43B7-4764-B65F-64733C4B28E6}"/>
              </a:ext>
            </a:extLst>
          </p:cNvPr>
          <p:cNvCxnSpPr>
            <a:cxnSpLocks/>
          </p:cNvCxnSpPr>
          <p:nvPr/>
        </p:nvCxnSpPr>
        <p:spPr>
          <a:xfrm flipH="1">
            <a:off x="6162676" y="1196407"/>
            <a:ext cx="35462" cy="5547293"/>
          </a:xfrm>
          <a:prstGeom prst="line">
            <a:avLst/>
          </a:prstGeom>
          <a:ln w="57150">
            <a:prstDash val="lgDash"/>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AC1FCE04-DA74-476B-8325-9F7EE6B3893A}"/>
              </a:ext>
            </a:extLst>
          </p:cNvPr>
          <p:cNvGrpSpPr/>
          <p:nvPr/>
        </p:nvGrpSpPr>
        <p:grpSpPr>
          <a:xfrm>
            <a:off x="9553914" y="1016412"/>
            <a:ext cx="2602624" cy="1912046"/>
            <a:chOff x="4023332" y="2761575"/>
            <a:chExt cx="7841035" cy="3731300"/>
          </a:xfrm>
        </p:grpSpPr>
        <p:pic>
          <p:nvPicPr>
            <p:cNvPr id="59" name="Picture 58">
              <a:extLst>
                <a:ext uri="{FF2B5EF4-FFF2-40B4-BE49-F238E27FC236}">
                  <a16:creationId xmlns:a16="http://schemas.microsoft.com/office/drawing/2014/main" id="{6CB81008-66CD-421C-AB4D-495391418D54}"/>
                </a:ext>
              </a:extLst>
            </p:cNvPr>
            <p:cNvPicPr>
              <a:picLocks noChangeAspect="1"/>
            </p:cNvPicPr>
            <p:nvPr/>
          </p:nvPicPr>
          <p:blipFill rotWithShape="1">
            <a:blip r:embed="rId2"/>
            <a:srcRect l="12344" t="18988" r="12656" b="17531"/>
            <a:stretch/>
          </p:blipFill>
          <p:spPr>
            <a:xfrm>
              <a:off x="4023332" y="2761575"/>
              <a:ext cx="7841035" cy="3731300"/>
            </a:xfrm>
            <a:prstGeom prst="rect">
              <a:avLst/>
            </a:prstGeom>
          </p:spPr>
        </p:pic>
        <p:pic>
          <p:nvPicPr>
            <p:cNvPr id="60" name="Picture 59">
              <a:extLst>
                <a:ext uri="{FF2B5EF4-FFF2-40B4-BE49-F238E27FC236}">
                  <a16:creationId xmlns:a16="http://schemas.microsoft.com/office/drawing/2014/main" id="{B03C7497-97DF-4354-A3C5-4A5C960A2837}"/>
                </a:ext>
              </a:extLst>
            </p:cNvPr>
            <p:cNvPicPr>
              <a:picLocks noChangeAspect="1"/>
            </p:cNvPicPr>
            <p:nvPr/>
          </p:nvPicPr>
          <p:blipFill rotWithShape="1">
            <a:blip r:embed="rId3"/>
            <a:srcRect l="27969" t="33603" r="27500" b="41384"/>
            <a:stretch/>
          </p:blipFill>
          <p:spPr>
            <a:xfrm>
              <a:off x="4023332" y="2761575"/>
              <a:ext cx="3444268" cy="1087664"/>
            </a:xfrm>
            <a:prstGeom prst="rect">
              <a:avLst/>
            </a:prstGeom>
          </p:spPr>
        </p:pic>
      </p:grpSp>
      <p:grpSp>
        <p:nvGrpSpPr>
          <p:cNvPr id="2" name="Group 1">
            <a:extLst>
              <a:ext uri="{FF2B5EF4-FFF2-40B4-BE49-F238E27FC236}">
                <a16:creationId xmlns:a16="http://schemas.microsoft.com/office/drawing/2014/main" id="{97252374-4105-4D57-95C7-308137E01F17}"/>
              </a:ext>
            </a:extLst>
          </p:cNvPr>
          <p:cNvGrpSpPr/>
          <p:nvPr/>
        </p:nvGrpSpPr>
        <p:grpSpPr>
          <a:xfrm>
            <a:off x="7911988" y="3010165"/>
            <a:ext cx="4244550" cy="1511784"/>
            <a:chOff x="514350" y="1690687"/>
            <a:chExt cx="11268312" cy="4906702"/>
          </a:xfrm>
        </p:grpSpPr>
        <p:pic>
          <p:nvPicPr>
            <p:cNvPr id="61" name="Picture 60">
              <a:extLst>
                <a:ext uri="{FF2B5EF4-FFF2-40B4-BE49-F238E27FC236}">
                  <a16:creationId xmlns:a16="http://schemas.microsoft.com/office/drawing/2014/main" id="{9A2CD885-AE3E-4226-BCEC-371B7AA3BFD3}"/>
                </a:ext>
              </a:extLst>
            </p:cNvPr>
            <p:cNvPicPr>
              <a:picLocks noChangeAspect="1"/>
            </p:cNvPicPr>
            <p:nvPr/>
          </p:nvPicPr>
          <p:blipFill rotWithShape="1">
            <a:blip r:embed="rId4"/>
            <a:srcRect l="15469" t="14544" r="35312" b="5278"/>
            <a:stretch/>
          </p:blipFill>
          <p:spPr>
            <a:xfrm>
              <a:off x="514350" y="1690688"/>
              <a:ext cx="4572000" cy="4187373"/>
            </a:xfrm>
            <a:prstGeom prst="rect">
              <a:avLst/>
            </a:prstGeom>
          </p:spPr>
        </p:pic>
        <p:pic>
          <p:nvPicPr>
            <p:cNvPr id="62" name="Picture 61">
              <a:extLst>
                <a:ext uri="{FF2B5EF4-FFF2-40B4-BE49-F238E27FC236}">
                  <a16:creationId xmlns:a16="http://schemas.microsoft.com/office/drawing/2014/main" id="{E7E1F4B7-6AA4-43FA-96F9-8DF72D6453C7}"/>
                </a:ext>
              </a:extLst>
            </p:cNvPr>
            <p:cNvPicPr>
              <a:picLocks noChangeAspect="1"/>
            </p:cNvPicPr>
            <p:nvPr/>
          </p:nvPicPr>
          <p:blipFill rotWithShape="1">
            <a:blip r:embed="rId5"/>
            <a:srcRect l="15625" t="14519" r="35157" b="5302"/>
            <a:stretch/>
          </p:blipFill>
          <p:spPr>
            <a:xfrm>
              <a:off x="1771650" y="2267854"/>
              <a:ext cx="4572000" cy="4187373"/>
            </a:xfrm>
            <a:prstGeom prst="rect">
              <a:avLst/>
            </a:prstGeom>
          </p:spPr>
        </p:pic>
        <p:pic>
          <p:nvPicPr>
            <p:cNvPr id="63" name="Picture 62">
              <a:extLst>
                <a:ext uri="{FF2B5EF4-FFF2-40B4-BE49-F238E27FC236}">
                  <a16:creationId xmlns:a16="http://schemas.microsoft.com/office/drawing/2014/main" id="{05813971-A83C-4327-8848-C4B2510E3C13}"/>
                </a:ext>
              </a:extLst>
            </p:cNvPr>
            <p:cNvPicPr>
              <a:picLocks noChangeAspect="1"/>
            </p:cNvPicPr>
            <p:nvPr/>
          </p:nvPicPr>
          <p:blipFill rotWithShape="1">
            <a:blip r:embed="rId6"/>
            <a:srcRect l="15000" t="14126" r="34062" b="5696"/>
            <a:stretch/>
          </p:blipFill>
          <p:spPr>
            <a:xfrm>
              <a:off x="5401689" y="1690687"/>
              <a:ext cx="4731658" cy="4187373"/>
            </a:xfrm>
            <a:prstGeom prst="rect">
              <a:avLst/>
            </a:prstGeom>
          </p:spPr>
        </p:pic>
        <p:pic>
          <p:nvPicPr>
            <p:cNvPr id="64" name="Picture 63">
              <a:extLst>
                <a:ext uri="{FF2B5EF4-FFF2-40B4-BE49-F238E27FC236}">
                  <a16:creationId xmlns:a16="http://schemas.microsoft.com/office/drawing/2014/main" id="{C7491471-91FA-4CB2-BE23-9C2A4A086B4E}"/>
                </a:ext>
              </a:extLst>
            </p:cNvPr>
            <p:cNvPicPr>
              <a:picLocks noChangeAspect="1"/>
            </p:cNvPicPr>
            <p:nvPr/>
          </p:nvPicPr>
          <p:blipFill rotWithShape="1">
            <a:blip r:embed="rId7"/>
            <a:srcRect l="16250" t="13315" r="35469" b="8591"/>
            <a:stretch/>
          </p:blipFill>
          <p:spPr>
            <a:xfrm>
              <a:off x="7021715" y="2267854"/>
              <a:ext cx="4760947" cy="4329535"/>
            </a:xfrm>
            <a:prstGeom prst="rect">
              <a:avLst/>
            </a:prstGeom>
          </p:spPr>
        </p:pic>
      </p:grpSp>
      <p:grpSp>
        <p:nvGrpSpPr>
          <p:cNvPr id="3" name="Group 2">
            <a:extLst>
              <a:ext uri="{FF2B5EF4-FFF2-40B4-BE49-F238E27FC236}">
                <a16:creationId xmlns:a16="http://schemas.microsoft.com/office/drawing/2014/main" id="{1DC925C5-7029-4F7F-A496-8C76D5DB7324}"/>
              </a:ext>
            </a:extLst>
          </p:cNvPr>
          <p:cNvGrpSpPr/>
          <p:nvPr/>
        </p:nvGrpSpPr>
        <p:grpSpPr>
          <a:xfrm>
            <a:off x="6614501" y="4478148"/>
            <a:ext cx="5223245" cy="2316889"/>
            <a:chOff x="262890" y="2192020"/>
            <a:chExt cx="11632037" cy="4198780"/>
          </a:xfrm>
        </p:grpSpPr>
        <p:pic>
          <p:nvPicPr>
            <p:cNvPr id="65" name="Picture 64">
              <a:extLst>
                <a:ext uri="{FF2B5EF4-FFF2-40B4-BE49-F238E27FC236}">
                  <a16:creationId xmlns:a16="http://schemas.microsoft.com/office/drawing/2014/main" id="{67A011DF-6071-4A10-98B5-E5D46D274325}"/>
                </a:ext>
              </a:extLst>
            </p:cNvPr>
            <p:cNvPicPr>
              <a:picLocks noChangeAspect="1"/>
            </p:cNvPicPr>
            <p:nvPr/>
          </p:nvPicPr>
          <p:blipFill rotWithShape="1">
            <a:blip r:embed="rId8"/>
            <a:srcRect l="7000" t="26609" r="36563" b="9911"/>
            <a:stretch/>
          </p:blipFill>
          <p:spPr>
            <a:xfrm>
              <a:off x="262890" y="2192020"/>
              <a:ext cx="4930320" cy="3117850"/>
            </a:xfrm>
            <a:prstGeom prst="rect">
              <a:avLst/>
            </a:prstGeom>
          </p:spPr>
        </p:pic>
        <p:pic>
          <p:nvPicPr>
            <p:cNvPr id="66" name="Picture 65">
              <a:extLst>
                <a:ext uri="{FF2B5EF4-FFF2-40B4-BE49-F238E27FC236}">
                  <a16:creationId xmlns:a16="http://schemas.microsoft.com/office/drawing/2014/main" id="{5A811509-F50A-4A79-833C-1FBD2274CDEA}"/>
                </a:ext>
              </a:extLst>
            </p:cNvPr>
            <p:cNvPicPr>
              <a:picLocks noChangeAspect="1"/>
            </p:cNvPicPr>
            <p:nvPr/>
          </p:nvPicPr>
          <p:blipFill rotWithShape="1">
            <a:blip r:embed="rId9"/>
            <a:srcRect t="14650" r="3438" b="50000"/>
            <a:stretch/>
          </p:blipFill>
          <p:spPr>
            <a:xfrm>
              <a:off x="5596122" y="2563553"/>
              <a:ext cx="6298805" cy="1296453"/>
            </a:xfrm>
            <a:prstGeom prst="rect">
              <a:avLst/>
            </a:prstGeom>
          </p:spPr>
        </p:pic>
        <p:pic>
          <p:nvPicPr>
            <p:cNvPr id="67" name="Picture 66">
              <a:extLst>
                <a:ext uri="{FF2B5EF4-FFF2-40B4-BE49-F238E27FC236}">
                  <a16:creationId xmlns:a16="http://schemas.microsoft.com/office/drawing/2014/main" id="{A62C078A-A8B9-46B4-A7B6-4A912B8866F3}"/>
                </a:ext>
              </a:extLst>
            </p:cNvPr>
            <p:cNvPicPr>
              <a:picLocks noChangeAspect="1"/>
            </p:cNvPicPr>
            <p:nvPr/>
          </p:nvPicPr>
          <p:blipFill rotWithShape="1">
            <a:blip r:embed="rId10"/>
            <a:srcRect t="14617" r="4938" b="27345"/>
            <a:stretch/>
          </p:blipFill>
          <p:spPr>
            <a:xfrm>
              <a:off x="262890" y="4701708"/>
              <a:ext cx="4920878" cy="1689092"/>
            </a:xfrm>
            <a:prstGeom prst="rect">
              <a:avLst/>
            </a:prstGeom>
          </p:spPr>
        </p:pic>
        <p:pic>
          <p:nvPicPr>
            <p:cNvPr id="68" name="Picture 67">
              <a:extLst>
                <a:ext uri="{FF2B5EF4-FFF2-40B4-BE49-F238E27FC236}">
                  <a16:creationId xmlns:a16="http://schemas.microsoft.com/office/drawing/2014/main" id="{C6389062-4826-46C3-9D6B-FB3FF9803C15}"/>
                </a:ext>
              </a:extLst>
            </p:cNvPr>
            <p:cNvPicPr>
              <a:picLocks noChangeAspect="1"/>
            </p:cNvPicPr>
            <p:nvPr/>
          </p:nvPicPr>
          <p:blipFill rotWithShape="1">
            <a:blip r:embed="rId11"/>
            <a:srcRect l="21187" t="12982" r="25681" b="51679"/>
            <a:stretch/>
          </p:blipFill>
          <p:spPr>
            <a:xfrm>
              <a:off x="5948163" y="4130430"/>
              <a:ext cx="5594721" cy="2092180"/>
            </a:xfrm>
            <a:prstGeom prst="rect">
              <a:avLst/>
            </a:prstGeom>
          </p:spPr>
        </p:pic>
      </p:grpSp>
      <p:grpSp>
        <p:nvGrpSpPr>
          <p:cNvPr id="69" name="Group 68">
            <a:extLst>
              <a:ext uri="{FF2B5EF4-FFF2-40B4-BE49-F238E27FC236}">
                <a16:creationId xmlns:a16="http://schemas.microsoft.com/office/drawing/2014/main" id="{B3294D7C-F893-4D8C-86CC-F5373E440ECF}"/>
              </a:ext>
            </a:extLst>
          </p:cNvPr>
          <p:cNvGrpSpPr/>
          <p:nvPr/>
        </p:nvGrpSpPr>
        <p:grpSpPr>
          <a:xfrm>
            <a:off x="6276644" y="1016411"/>
            <a:ext cx="3241808" cy="1844533"/>
            <a:chOff x="217971" y="430153"/>
            <a:chExt cx="11641758" cy="5850041"/>
          </a:xfrm>
        </p:grpSpPr>
        <p:grpSp>
          <p:nvGrpSpPr>
            <p:cNvPr id="70" name="Group 69">
              <a:extLst>
                <a:ext uri="{FF2B5EF4-FFF2-40B4-BE49-F238E27FC236}">
                  <a16:creationId xmlns:a16="http://schemas.microsoft.com/office/drawing/2014/main" id="{F82B3CEE-0BB9-4CD9-8C58-20B8E5EDA4AC}"/>
                </a:ext>
              </a:extLst>
            </p:cNvPr>
            <p:cNvGrpSpPr/>
            <p:nvPr/>
          </p:nvGrpSpPr>
          <p:grpSpPr>
            <a:xfrm>
              <a:off x="6162947" y="4547019"/>
              <a:ext cx="5271245" cy="1733175"/>
              <a:chOff x="-6233160" y="4080625"/>
              <a:chExt cx="6370320" cy="2094548"/>
            </a:xfrm>
          </p:grpSpPr>
          <p:pic>
            <p:nvPicPr>
              <p:cNvPr id="81" name="Picture 80">
                <a:extLst>
                  <a:ext uri="{FF2B5EF4-FFF2-40B4-BE49-F238E27FC236}">
                    <a16:creationId xmlns:a16="http://schemas.microsoft.com/office/drawing/2014/main" id="{64B2C962-C4CE-4DC6-938D-D223E1603192}"/>
                  </a:ext>
                </a:extLst>
              </p:cNvPr>
              <p:cNvPicPr>
                <a:picLocks noChangeAspect="1"/>
              </p:cNvPicPr>
              <p:nvPr/>
            </p:nvPicPr>
            <p:blipFill rotWithShape="1">
              <a:blip r:embed="rId12"/>
              <a:srcRect l="14063" t="12315" r="33751" b="75360"/>
              <a:stretch/>
            </p:blipFill>
            <p:spPr>
              <a:xfrm>
                <a:off x="-6225540" y="4080625"/>
                <a:ext cx="6362700" cy="844868"/>
              </a:xfrm>
              <a:prstGeom prst="rect">
                <a:avLst/>
              </a:prstGeom>
            </p:spPr>
          </p:pic>
          <p:pic>
            <p:nvPicPr>
              <p:cNvPr id="82" name="Picture 81">
                <a:extLst>
                  <a:ext uri="{FF2B5EF4-FFF2-40B4-BE49-F238E27FC236}">
                    <a16:creationId xmlns:a16="http://schemas.microsoft.com/office/drawing/2014/main" id="{E5E0B6A0-1FD6-425E-9073-64305FD0D471}"/>
                  </a:ext>
                </a:extLst>
              </p:cNvPr>
              <p:cNvPicPr>
                <a:picLocks noChangeAspect="1"/>
              </p:cNvPicPr>
              <p:nvPr/>
            </p:nvPicPr>
            <p:blipFill rotWithShape="1">
              <a:blip r:embed="rId12"/>
              <a:srcRect l="6875" t="41440" r="40938" b="40329"/>
              <a:stretch/>
            </p:blipFill>
            <p:spPr>
              <a:xfrm>
                <a:off x="-6233160" y="4925493"/>
                <a:ext cx="6362700" cy="1249680"/>
              </a:xfrm>
              <a:prstGeom prst="rect">
                <a:avLst/>
              </a:prstGeom>
            </p:spPr>
          </p:pic>
        </p:grpSp>
        <p:grpSp>
          <p:nvGrpSpPr>
            <p:cNvPr id="71" name="Group 70">
              <a:extLst>
                <a:ext uri="{FF2B5EF4-FFF2-40B4-BE49-F238E27FC236}">
                  <a16:creationId xmlns:a16="http://schemas.microsoft.com/office/drawing/2014/main" id="{FD010A83-2F1D-4EF7-97A5-FBFB646C2FBA}"/>
                </a:ext>
              </a:extLst>
            </p:cNvPr>
            <p:cNvGrpSpPr/>
            <p:nvPr/>
          </p:nvGrpSpPr>
          <p:grpSpPr>
            <a:xfrm>
              <a:off x="6090705" y="2732858"/>
              <a:ext cx="5769024" cy="1560177"/>
              <a:chOff x="1406892" y="5102977"/>
              <a:chExt cx="6168190" cy="1668128"/>
            </a:xfrm>
          </p:grpSpPr>
          <p:pic>
            <p:nvPicPr>
              <p:cNvPr id="79" name="Picture 78">
                <a:extLst>
                  <a:ext uri="{FF2B5EF4-FFF2-40B4-BE49-F238E27FC236}">
                    <a16:creationId xmlns:a16="http://schemas.microsoft.com/office/drawing/2014/main" id="{D11F129D-2A89-4013-B182-F6A820790183}"/>
                  </a:ext>
                </a:extLst>
              </p:cNvPr>
              <p:cNvPicPr>
                <a:picLocks noChangeAspect="1"/>
              </p:cNvPicPr>
              <p:nvPr/>
            </p:nvPicPr>
            <p:blipFill rotWithShape="1">
              <a:blip r:embed="rId13"/>
              <a:srcRect l="13750" t="58434" r="35658" b="28168"/>
              <a:stretch/>
            </p:blipFill>
            <p:spPr>
              <a:xfrm>
                <a:off x="1406893" y="5852694"/>
                <a:ext cx="6168189" cy="918411"/>
              </a:xfrm>
              <a:prstGeom prst="rect">
                <a:avLst/>
              </a:prstGeom>
            </p:spPr>
          </p:pic>
          <p:pic>
            <p:nvPicPr>
              <p:cNvPr id="80" name="Picture 79">
                <a:extLst>
                  <a:ext uri="{FF2B5EF4-FFF2-40B4-BE49-F238E27FC236}">
                    <a16:creationId xmlns:a16="http://schemas.microsoft.com/office/drawing/2014/main" id="{056FB0A6-6ED1-4861-B975-43E9EEE43F72}"/>
                  </a:ext>
                </a:extLst>
              </p:cNvPr>
              <p:cNvPicPr>
                <a:picLocks noChangeAspect="1"/>
              </p:cNvPicPr>
              <p:nvPr/>
            </p:nvPicPr>
            <p:blipFill rotWithShape="1">
              <a:blip r:embed="rId13"/>
              <a:srcRect l="13750" t="13315" r="35658" b="75615"/>
              <a:stretch/>
            </p:blipFill>
            <p:spPr>
              <a:xfrm>
                <a:off x="1406892" y="5102977"/>
                <a:ext cx="6168189" cy="758825"/>
              </a:xfrm>
              <a:prstGeom prst="rect">
                <a:avLst/>
              </a:prstGeom>
            </p:spPr>
          </p:pic>
        </p:grpSp>
        <p:pic>
          <p:nvPicPr>
            <p:cNvPr id="72" name="Picture 71">
              <a:extLst>
                <a:ext uri="{FF2B5EF4-FFF2-40B4-BE49-F238E27FC236}">
                  <a16:creationId xmlns:a16="http://schemas.microsoft.com/office/drawing/2014/main" id="{54451796-D3FA-4E71-942C-FBC77592C2D5}"/>
                </a:ext>
              </a:extLst>
            </p:cNvPr>
            <p:cNvPicPr>
              <a:picLocks noChangeAspect="1"/>
            </p:cNvPicPr>
            <p:nvPr/>
          </p:nvPicPr>
          <p:blipFill rotWithShape="1">
            <a:blip r:embed="rId14"/>
            <a:srcRect l="21711" t="44985" r="22631" b="41617"/>
            <a:stretch/>
          </p:blipFill>
          <p:spPr>
            <a:xfrm>
              <a:off x="217971" y="3516789"/>
              <a:ext cx="5581301" cy="755390"/>
            </a:xfrm>
            <a:prstGeom prst="rect">
              <a:avLst/>
            </a:prstGeom>
          </p:spPr>
        </p:pic>
        <p:pic>
          <p:nvPicPr>
            <p:cNvPr id="73" name="Picture 72">
              <a:extLst>
                <a:ext uri="{FF2B5EF4-FFF2-40B4-BE49-F238E27FC236}">
                  <a16:creationId xmlns:a16="http://schemas.microsoft.com/office/drawing/2014/main" id="{9B3443C7-4B19-4DB0-A78B-F7B5D1887880}"/>
                </a:ext>
              </a:extLst>
            </p:cNvPr>
            <p:cNvPicPr>
              <a:picLocks noChangeAspect="1"/>
            </p:cNvPicPr>
            <p:nvPr/>
          </p:nvPicPr>
          <p:blipFill rotWithShape="1">
            <a:blip r:embed="rId15"/>
            <a:srcRect l="24868" t="48966" r="25527" b="34818"/>
            <a:stretch/>
          </p:blipFill>
          <p:spPr>
            <a:xfrm>
              <a:off x="372749" y="2168873"/>
              <a:ext cx="5271744" cy="968904"/>
            </a:xfrm>
            <a:prstGeom prst="rect">
              <a:avLst/>
            </a:prstGeom>
          </p:spPr>
        </p:pic>
        <p:pic>
          <p:nvPicPr>
            <p:cNvPr id="74" name="Picture 73">
              <a:extLst>
                <a:ext uri="{FF2B5EF4-FFF2-40B4-BE49-F238E27FC236}">
                  <a16:creationId xmlns:a16="http://schemas.microsoft.com/office/drawing/2014/main" id="{24F724AC-94D1-4222-957D-68325AF6122B}"/>
                </a:ext>
              </a:extLst>
            </p:cNvPr>
            <p:cNvPicPr>
              <a:picLocks noChangeAspect="1"/>
            </p:cNvPicPr>
            <p:nvPr/>
          </p:nvPicPr>
          <p:blipFill rotWithShape="1">
            <a:blip r:embed="rId16"/>
            <a:srcRect l="23158" t="56336" r="28947" b="28168"/>
            <a:stretch/>
          </p:blipFill>
          <p:spPr>
            <a:xfrm>
              <a:off x="259020" y="4865122"/>
              <a:ext cx="5089960" cy="925845"/>
            </a:xfrm>
            <a:prstGeom prst="rect">
              <a:avLst/>
            </a:prstGeom>
          </p:spPr>
        </p:pic>
        <p:pic>
          <p:nvPicPr>
            <p:cNvPr id="75" name="Picture 74">
              <a:extLst>
                <a:ext uri="{FF2B5EF4-FFF2-40B4-BE49-F238E27FC236}">
                  <a16:creationId xmlns:a16="http://schemas.microsoft.com/office/drawing/2014/main" id="{9C219047-532D-4320-9FB9-EE5819A2AF85}"/>
                </a:ext>
              </a:extLst>
            </p:cNvPr>
            <p:cNvPicPr>
              <a:picLocks noChangeAspect="1"/>
            </p:cNvPicPr>
            <p:nvPr/>
          </p:nvPicPr>
          <p:blipFill rotWithShape="1">
            <a:blip r:embed="rId17"/>
            <a:srcRect l="25875" t="57003" r="28000" b="26780"/>
            <a:stretch/>
          </p:blipFill>
          <p:spPr>
            <a:xfrm>
              <a:off x="447097" y="903498"/>
              <a:ext cx="4901883" cy="968904"/>
            </a:xfrm>
            <a:prstGeom prst="rect">
              <a:avLst/>
            </a:prstGeom>
          </p:spPr>
        </p:pic>
        <p:grpSp>
          <p:nvGrpSpPr>
            <p:cNvPr id="76" name="Group 75">
              <a:extLst>
                <a:ext uri="{FF2B5EF4-FFF2-40B4-BE49-F238E27FC236}">
                  <a16:creationId xmlns:a16="http://schemas.microsoft.com/office/drawing/2014/main" id="{C4705742-345C-471D-AD05-80BEDB689476}"/>
                </a:ext>
              </a:extLst>
            </p:cNvPr>
            <p:cNvGrpSpPr/>
            <p:nvPr/>
          </p:nvGrpSpPr>
          <p:grpSpPr>
            <a:xfrm>
              <a:off x="6179356" y="430153"/>
              <a:ext cx="5591720" cy="2050818"/>
              <a:chOff x="6293656" y="213913"/>
              <a:chExt cx="5591720" cy="2050818"/>
            </a:xfrm>
          </p:grpSpPr>
          <p:pic>
            <p:nvPicPr>
              <p:cNvPr id="77" name="Picture 76">
                <a:extLst>
                  <a:ext uri="{FF2B5EF4-FFF2-40B4-BE49-F238E27FC236}">
                    <a16:creationId xmlns:a16="http://schemas.microsoft.com/office/drawing/2014/main" id="{7998E014-B03A-4BDA-96B3-9597202A27DC}"/>
                  </a:ext>
                </a:extLst>
              </p:cNvPr>
              <p:cNvPicPr>
                <a:picLocks noChangeAspect="1"/>
              </p:cNvPicPr>
              <p:nvPr/>
            </p:nvPicPr>
            <p:blipFill rotWithShape="1">
              <a:blip r:embed="rId18"/>
              <a:srcRect l="6875" t="15316" r="39625" b="70763"/>
              <a:stretch/>
            </p:blipFill>
            <p:spPr>
              <a:xfrm>
                <a:off x="6293656" y="213913"/>
                <a:ext cx="5591720" cy="818029"/>
              </a:xfrm>
              <a:prstGeom prst="rect">
                <a:avLst/>
              </a:prstGeom>
            </p:spPr>
          </p:pic>
          <p:pic>
            <p:nvPicPr>
              <p:cNvPr id="78" name="Picture 77">
                <a:extLst>
                  <a:ext uri="{FF2B5EF4-FFF2-40B4-BE49-F238E27FC236}">
                    <a16:creationId xmlns:a16="http://schemas.microsoft.com/office/drawing/2014/main" id="{01FC0D06-4F2A-4AC7-A659-F90C81815902}"/>
                  </a:ext>
                </a:extLst>
              </p:cNvPr>
              <p:cNvPicPr>
                <a:picLocks noChangeAspect="1"/>
              </p:cNvPicPr>
              <p:nvPr/>
            </p:nvPicPr>
            <p:blipFill rotWithShape="1">
              <a:blip r:embed="rId18"/>
              <a:srcRect l="6875" t="41116" r="39625" b="37994"/>
              <a:stretch/>
            </p:blipFill>
            <p:spPr>
              <a:xfrm>
                <a:off x="6293656" y="1037217"/>
                <a:ext cx="5591720" cy="1227514"/>
              </a:xfrm>
              <a:prstGeom prst="rect">
                <a:avLst/>
              </a:prstGeom>
            </p:spPr>
          </p:pic>
        </p:grpSp>
      </p:grpSp>
      <p:sp>
        <p:nvSpPr>
          <p:cNvPr id="83" name="TextBox 82">
            <a:extLst>
              <a:ext uri="{FF2B5EF4-FFF2-40B4-BE49-F238E27FC236}">
                <a16:creationId xmlns:a16="http://schemas.microsoft.com/office/drawing/2014/main" id="{5CCE3531-ABF6-4C1A-BA0A-104260298826}"/>
              </a:ext>
            </a:extLst>
          </p:cNvPr>
          <p:cNvSpPr txBox="1"/>
          <p:nvPr/>
        </p:nvSpPr>
        <p:spPr>
          <a:xfrm>
            <a:off x="256414" y="856357"/>
            <a:ext cx="5895976" cy="600164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International Media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t>
            </a: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From the US, UK, Australia, Hong Kong, Singapore, Vietnam, Indonesia, New Zealand, Netherlands, Brunei and many more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One of the biggest impact is to be featured in </a:t>
            </a:r>
            <a:r>
              <a:rPr kumimoji="0" lang="en-US" sz="1600" b="1" i="1" u="none" strike="noStrike" kern="1200" cap="none" spc="0" normalizeH="0" baseline="0" noProof="0" dirty="0">
                <a:ln>
                  <a:noFill/>
                </a:ln>
                <a:solidFill>
                  <a:srgbClr val="000000"/>
                </a:solidFill>
                <a:effectLst/>
                <a:uLnTx/>
                <a:uFillTx/>
                <a:latin typeface="Calibri" panose="020F0502020204030204"/>
                <a:ea typeface="+mn-ea"/>
                <a:cs typeface="+mn-cs"/>
              </a:rPr>
              <a:t>Newsweek</a:t>
            </a: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 (one of the oldest New York based magazine with more than 100 million users per month)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Approached also by biggest medical health sites/news portal such as </a:t>
            </a:r>
            <a:r>
              <a:rPr kumimoji="0" lang="en-US" sz="1600" b="1" i="1" u="none" strike="noStrike" kern="1200" cap="none" spc="0" normalizeH="0" baseline="0" noProof="0" dirty="0">
                <a:ln>
                  <a:noFill/>
                </a:ln>
                <a:solidFill>
                  <a:srgbClr val="000000"/>
                </a:solidFill>
                <a:effectLst/>
                <a:uLnTx/>
                <a:uFillTx/>
                <a:latin typeface="Calibri" panose="020F0502020204030204"/>
                <a:ea typeface="+mn-ea"/>
                <a:cs typeface="+mn-cs"/>
              </a:rPr>
              <a:t>Medical News Today (US), Full Facts (UK), ABC News (Aus), CNA (Singapore), SCMP (Hong Kong) and continue collaboration with Scimex, the breaking science news portal for Australia &amp; New Zealand, an initiative of the Australian Science Media Centre., in EXPERT REACTION</a:t>
            </a:r>
            <a:endParaRPr kumimoji="0" lang="en-MY"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MY"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The focus of the interviews are mainly on various aspects of the pandemic:</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MY"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The </a:t>
            </a:r>
            <a:r>
              <a:rPr kumimoji="0" lang="en-MY" sz="16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emerging variants</a:t>
            </a:r>
            <a:r>
              <a:rPr kumimoji="0" lang="en-MY"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MY"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Holistic management of the pandemic,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MY"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Preparation for future pandemics,</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MY"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Importance of vaccination in fighting the pandemic. </a:t>
            </a:r>
          </a:p>
          <a:p>
            <a:pPr marL="268288" marR="0" lvl="1" indent="-2682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Impact </a:t>
            </a:r>
          </a:p>
          <a:p>
            <a:pPr marL="268288" marR="0" lvl="1" indent="-268288"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sym typeface="Wingdings" panose="05000000000000000000" pitchFamily="2" charset="2"/>
              </a:rPr>
              <a:t>	to provide better understanding on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pertinent matters which includes the transmission of the disease, social distancing, vaccine advocacy and education of misinformation in Malaysia.</a:t>
            </a:r>
          </a:p>
          <a:p>
            <a:pPr marL="285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Increasing our visibility to worldwide scientific community, and public</a:t>
            </a:r>
            <a:endParaRPr kumimoji="0" lang="en-MY"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C22AA0E4-2186-4D00-A7CE-FC29AB609AA7}"/>
              </a:ext>
            </a:extLst>
          </p:cNvPr>
          <p:cNvSpPr/>
          <p:nvPr/>
        </p:nvSpPr>
        <p:spPr>
          <a:xfrm>
            <a:off x="4237955" y="7663"/>
            <a:ext cx="3828870"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International</a:t>
            </a:r>
          </a:p>
        </p:txBody>
      </p:sp>
    </p:spTree>
    <p:extLst>
      <p:ext uri="{BB962C8B-B14F-4D97-AF65-F5344CB8AC3E}">
        <p14:creationId xmlns:p14="http://schemas.microsoft.com/office/powerpoint/2010/main" val="1295081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D5287B-2751-401C-87C7-7B48B8885282}"/>
              </a:ext>
            </a:extLst>
          </p:cNvPr>
          <p:cNvSpPr/>
          <p:nvPr/>
        </p:nvSpPr>
        <p:spPr>
          <a:xfrm>
            <a:off x="2310831" y="158492"/>
            <a:ext cx="7570342"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ea typeface="+mn-ea"/>
                <a:cs typeface="+mn-cs"/>
              </a:rPr>
              <a:t>Measuring</a:t>
            </a:r>
            <a:r>
              <a:rPr kumimoji="0" lang="en-US" sz="54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 Impact/Reach?</a:t>
            </a:r>
          </a:p>
        </p:txBody>
      </p:sp>
      <p:sp>
        <p:nvSpPr>
          <p:cNvPr id="5" name="TextBox 4">
            <a:extLst>
              <a:ext uri="{FF2B5EF4-FFF2-40B4-BE49-F238E27FC236}">
                <a16:creationId xmlns:a16="http://schemas.microsoft.com/office/drawing/2014/main" id="{3AC9AA52-A4A1-4704-91A6-EFE6343399A0}"/>
              </a:ext>
            </a:extLst>
          </p:cNvPr>
          <p:cNvSpPr txBox="1"/>
          <p:nvPr/>
        </p:nvSpPr>
        <p:spPr>
          <a:xfrm>
            <a:off x="1547566" y="1081822"/>
            <a:ext cx="9530499" cy="5324535"/>
          </a:xfrm>
          <a:prstGeom prst="rect">
            <a:avLst/>
          </a:prstGeom>
          <a:noFill/>
        </p:spPr>
        <p:txBody>
          <a:bodyPr wrap="square" rtlCol="0">
            <a:spAutoFit/>
          </a:bodyPr>
          <a:lstStyle/>
          <a:p>
            <a:pPr marL="342900" indent="-342900" algn="just">
              <a:buFont typeface="Arial" panose="020B0604020202020204" pitchFamily="34" charset="0"/>
              <a:buChar char="•"/>
            </a:pPr>
            <a:r>
              <a:rPr lang="en-US" sz="2000" dirty="0"/>
              <a:t>Mentioned/quoted more than 1000 times in worldwide media (2020-2023)</a:t>
            </a:r>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r>
              <a:rPr lang="en-US" sz="2000" dirty="0"/>
              <a:t>Quoted/interviewed in majority of Tier 1 media in the world including Medical News Today, Full Facts (UK), Cosmos, Australian Science Media Centre, MSN News, Yahoo News, ABC News, Daily Mail (UK), Australian Doctor Group, BFM,  The Star, NST and Bloomberg.</a:t>
            </a:r>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r>
              <a:rPr lang="en-US" sz="2000" dirty="0"/>
              <a:t>Main ‘go-tos’ for tier 1 media titles</a:t>
            </a:r>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r>
              <a:rPr lang="en-US" sz="2000" dirty="0"/>
              <a:t>Listed infectious diseases expert in Australian Science Media Centre. </a:t>
            </a:r>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r>
              <a:rPr lang="en-US" sz="2000" dirty="0"/>
              <a:t>Top performing article published in Monash Lens. The news had 87.9 million reach.</a:t>
            </a:r>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r>
              <a:rPr lang="en-US" sz="2000" dirty="0"/>
              <a:t>Combined media value of more than RM3.5 million.</a:t>
            </a:r>
          </a:p>
          <a:p>
            <a:pPr marL="342900" indent="-342900" algn="just">
              <a:buFont typeface="Arial" panose="020B0604020202020204" pitchFamily="34" charset="0"/>
              <a:buChar char="•"/>
            </a:pPr>
            <a:endParaRPr lang="en-US" sz="2000" dirty="0"/>
          </a:p>
          <a:p>
            <a:pPr marL="342900" indent="-342900" algn="just">
              <a:buFont typeface="Arial" panose="020B0604020202020204" pitchFamily="34" charset="0"/>
              <a:buChar char="•"/>
            </a:pPr>
            <a:r>
              <a:rPr lang="en-US" sz="2000" dirty="0"/>
              <a:t>Invited for the launch of 'Sputnik V' vaccine for COVID19 as part of the roundtable discussion panel.</a:t>
            </a:r>
            <a:endParaRPr lang="en-MY" sz="2000" dirty="0"/>
          </a:p>
        </p:txBody>
      </p:sp>
    </p:spTree>
    <p:extLst>
      <p:ext uri="{BB962C8B-B14F-4D97-AF65-F5344CB8AC3E}">
        <p14:creationId xmlns:p14="http://schemas.microsoft.com/office/powerpoint/2010/main" val="2154964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714512" y="2192494"/>
            <a:ext cx="5006567" cy="3139321"/>
          </a:xfrm>
          <a:prstGeom prst="rect">
            <a:avLst/>
          </a:prstGeom>
          <a:noFill/>
        </p:spPr>
        <p:txBody>
          <a:bodyPr wrap="square" rtlCol="0">
            <a:spAutoFit/>
          </a:bodyPr>
          <a:lstStyle/>
          <a:p>
            <a:pPr algn="ctr"/>
            <a:endParaRPr lang="en-GB" dirty="0">
              <a:latin typeface="Bahnschrift Condensed" panose="020B0502040204020203" pitchFamily="34" charset="0"/>
            </a:endParaRPr>
          </a:p>
          <a:p>
            <a:pPr algn="ctr"/>
            <a:r>
              <a:rPr lang="en-GB" b="1" dirty="0">
                <a:latin typeface="+mj-lt"/>
              </a:rPr>
              <a:t>Science Communication is broadly defined as “the practice of i</a:t>
            </a:r>
            <a:r>
              <a:rPr lang="en-GB" b="1" dirty="0">
                <a:highlight>
                  <a:srgbClr val="FFFF00"/>
                </a:highlight>
                <a:latin typeface="+mj-lt"/>
              </a:rPr>
              <a:t>nforming, educating, sharing, wonderment, and raising awareness </a:t>
            </a:r>
            <a:r>
              <a:rPr lang="en-GB" b="1" dirty="0">
                <a:latin typeface="+mj-lt"/>
              </a:rPr>
              <a:t>of science related topics </a:t>
            </a:r>
            <a:r>
              <a:rPr lang="en-GB" b="1" dirty="0">
                <a:highlight>
                  <a:srgbClr val="FFFF00"/>
                </a:highlight>
                <a:latin typeface="+mj-lt"/>
              </a:rPr>
              <a:t>covering science outreach (typically conducted by professional scientists to non-expert audiences) </a:t>
            </a:r>
            <a:r>
              <a:rPr lang="en-GB" b="1" dirty="0">
                <a:latin typeface="+mj-lt"/>
              </a:rPr>
              <a:t>and </a:t>
            </a:r>
            <a:r>
              <a:rPr lang="en-GB" b="1" dirty="0">
                <a:highlight>
                  <a:srgbClr val="FFFF00"/>
                </a:highlight>
                <a:latin typeface="+mj-lt"/>
              </a:rPr>
              <a:t>science” in-reach” (expert to expert communication from similar or different scientific backgrounds)” </a:t>
            </a:r>
          </a:p>
          <a:p>
            <a:pPr algn="ctr"/>
            <a:endParaRPr lang="en-GB" dirty="0">
              <a:latin typeface="Bahnschrift Condensed" panose="020B0502040204020203" pitchFamily="34" charset="0"/>
            </a:endParaRPr>
          </a:p>
          <a:p>
            <a:pPr algn="ctr"/>
            <a:endParaRPr lang="en-IN" dirty="0">
              <a:latin typeface="Bahnschrift Condensed" panose="020B0502040204020203" pitchFamily="34" charset="0"/>
            </a:endParaRPr>
          </a:p>
        </p:txBody>
      </p:sp>
      <p:sp>
        <p:nvSpPr>
          <p:cNvPr id="4" name="TextBox 3"/>
          <p:cNvSpPr txBox="1"/>
          <p:nvPr/>
        </p:nvSpPr>
        <p:spPr>
          <a:xfrm>
            <a:off x="437584" y="644231"/>
            <a:ext cx="5658416" cy="1384995"/>
          </a:xfrm>
          <a:prstGeom prst="rect">
            <a:avLst/>
          </a:prstGeom>
          <a:noFill/>
          <a:ln>
            <a:noFill/>
          </a:ln>
        </p:spPr>
        <p:txBody>
          <a:bodyPr wrap="square" rtlCol="0">
            <a:spAutoFit/>
          </a:bodyPr>
          <a:lstStyle/>
          <a:p>
            <a:pPr algn="ctr"/>
            <a:r>
              <a:rPr lang="en-GB" sz="2800" b="1" dirty="0">
                <a:latin typeface="+mj-lt"/>
              </a:rPr>
              <a:t>I think I know what Science Communication Is. But what is Science Communication????</a:t>
            </a:r>
            <a:endParaRPr lang="en-IN" sz="2800" b="1" dirty="0">
              <a:latin typeface="+mj-lt"/>
            </a:endParaRPr>
          </a:p>
        </p:txBody>
      </p:sp>
      <p:pic>
        <p:nvPicPr>
          <p:cNvPr id="2050" name="Picture 2" descr="Communicating science and inspiring audiences of different ages | Hindaw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031" y="2192494"/>
            <a:ext cx="6247702" cy="285934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C5347BD-8BAE-469E-BFB5-797A3ACDE08A}"/>
              </a:ext>
            </a:extLst>
          </p:cNvPr>
          <p:cNvSpPr/>
          <p:nvPr/>
        </p:nvSpPr>
        <p:spPr>
          <a:xfrm>
            <a:off x="5438751" y="6581001"/>
            <a:ext cx="7259154" cy="276999"/>
          </a:xfrm>
          <a:prstGeom prst="rect">
            <a:avLst/>
          </a:prstGeom>
        </p:spPr>
        <p:txBody>
          <a:bodyPr wrap="square">
            <a:spAutoFit/>
          </a:bodyPr>
          <a:lstStyle/>
          <a:p>
            <a:r>
              <a:rPr lang="en-MY" sz="1200" b="1" dirty="0"/>
              <a:t>Adapted from Science Communication in Practice: A Malaysia Perspective with Global Relevance, ASM</a:t>
            </a:r>
          </a:p>
        </p:txBody>
      </p:sp>
    </p:spTree>
    <p:extLst>
      <p:ext uri="{BB962C8B-B14F-4D97-AF65-F5344CB8AC3E}">
        <p14:creationId xmlns:p14="http://schemas.microsoft.com/office/powerpoint/2010/main" val="2563115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1E38D8-66F2-3716-D918-47AEE3F350E5}"/>
              </a:ext>
            </a:extLst>
          </p:cNvPr>
          <p:cNvSpPr txBox="1"/>
          <p:nvPr/>
        </p:nvSpPr>
        <p:spPr>
          <a:xfrm>
            <a:off x="514267" y="1238113"/>
            <a:ext cx="6096000" cy="4708981"/>
          </a:xfrm>
          <a:prstGeom prst="rect">
            <a:avLst/>
          </a:prstGeom>
          <a:noFill/>
        </p:spPr>
        <p:txBody>
          <a:bodyPr wrap="square">
            <a:spAutoFit/>
          </a:bodyPr>
          <a:lstStyle/>
          <a:p>
            <a:pPr marL="285750" indent="-285750">
              <a:buFont typeface="Arial" panose="020B0604020202020204" pitchFamily="34" charset="0"/>
              <a:buChar char="•"/>
            </a:pPr>
            <a:r>
              <a:rPr lang="en-GB" sz="2000" b="0" i="0" dirty="0">
                <a:solidFill>
                  <a:srgbClr val="000000"/>
                </a:solidFill>
                <a:effectLst/>
              </a:rPr>
              <a:t>The </a:t>
            </a:r>
            <a:r>
              <a:rPr lang="en-GB" sz="2000" b="1" i="0" dirty="0">
                <a:solidFill>
                  <a:srgbClr val="000000"/>
                </a:solidFill>
                <a:effectLst/>
                <a:highlight>
                  <a:srgbClr val="FFFF00"/>
                </a:highlight>
              </a:rPr>
              <a:t>1633 trial of Galileo </a:t>
            </a:r>
            <a:r>
              <a:rPr lang="en-GB" sz="2000" b="0" i="0" dirty="0">
                <a:solidFill>
                  <a:srgbClr val="000000"/>
                </a:solidFill>
                <a:effectLst/>
              </a:rPr>
              <a:t>is a cautionary tale in science communication. </a:t>
            </a:r>
          </a:p>
          <a:p>
            <a:pPr marL="285750" indent="-285750">
              <a:buFont typeface="Arial" panose="020B0604020202020204" pitchFamily="34" charset="0"/>
              <a:buChar char="•"/>
            </a:pPr>
            <a:endParaRPr lang="en-GB" sz="2000" b="0" i="0" dirty="0">
              <a:solidFill>
                <a:srgbClr val="000000"/>
              </a:solidFill>
              <a:effectLst/>
            </a:endParaRPr>
          </a:p>
          <a:p>
            <a:pPr marL="285750" indent="-285750">
              <a:buFont typeface="Arial" panose="020B0604020202020204" pitchFamily="34" charset="0"/>
              <a:buChar char="•"/>
            </a:pPr>
            <a:r>
              <a:rPr lang="en-GB" sz="2000" dirty="0">
                <a:solidFill>
                  <a:srgbClr val="000000"/>
                </a:solidFill>
              </a:rPr>
              <a:t>B</a:t>
            </a:r>
            <a:r>
              <a:rPr lang="en-GB" sz="2000" b="0" i="0" dirty="0">
                <a:solidFill>
                  <a:srgbClr val="000000"/>
                </a:solidFill>
                <a:effectLst/>
              </a:rPr>
              <a:t>egan in 1609 when </a:t>
            </a:r>
            <a:r>
              <a:rPr lang="en-GB" sz="2000" b="1" i="0" dirty="0">
                <a:solidFill>
                  <a:srgbClr val="000000"/>
                </a:solidFill>
                <a:effectLst/>
                <a:highlight>
                  <a:srgbClr val="FFFF00"/>
                </a:highlight>
              </a:rPr>
              <a:t>Galileo’s studies led him to support heliocentrism</a:t>
            </a:r>
            <a:r>
              <a:rPr lang="en-GB" sz="2000" b="0" i="0" dirty="0">
                <a:solidFill>
                  <a:srgbClr val="000000"/>
                </a:solidFill>
                <a:effectLst/>
              </a:rPr>
              <a:t> – a model of the universe with the sun at its center – </a:t>
            </a:r>
            <a:r>
              <a:rPr lang="en-GB" sz="2000" b="1" i="0" dirty="0">
                <a:solidFill>
                  <a:srgbClr val="000000"/>
                </a:solidFill>
                <a:effectLst/>
                <a:highlight>
                  <a:srgbClr val="FFFF00"/>
                </a:highlight>
              </a:rPr>
              <a:t>over geocentrism</a:t>
            </a:r>
            <a:r>
              <a:rPr lang="en-GB" sz="2000" b="0" i="0" dirty="0">
                <a:solidFill>
                  <a:srgbClr val="000000"/>
                </a:solidFill>
                <a:effectLst/>
              </a:rPr>
              <a:t>!</a:t>
            </a:r>
          </a:p>
          <a:p>
            <a:pPr marL="285750" indent="-285750">
              <a:buFont typeface="Arial" panose="020B0604020202020204" pitchFamily="34" charset="0"/>
              <a:buChar char="•"/>
            </a:pPr>
            <a:endParaRPr lang="en-GB" sz="2000" b="0" i="0" dirty="0">
              <a:solidFill>
                <a:srgbClr val="000000"/>
              </a:solidFill>
              <a:effectLst/>
            </a:endParaRPr>
          </a:p>
          <a:p>
            <a:pPr marL="285750" indent="-285750">
              <a:buFont typeface="Arial" panose="020B0604020202020204" pitchFamily="34" charset="0"/>
              <a:buChar char="•"/>
            </a:pPr>
            <a:r>
              <a:rPr lang="en-GB" sz="2000" dirty="0">
                <a:solidFill>
                  <a:srgbClr val="000000"/>
                </a:solidFill>
              </a:rPr>
              <a:t>P</a:t>
            </a:r>
            <a:r>
              <a:rPr lang="en-GB" sz="2000" b="0" i="0" dirty="0">
                <a:solidFill>
                  <a:srgbClr val="000000"/>
                </a:solidFill>
                <a:effectLst/>
              </a:rPr>
              <a:t>ublished these findings as a </a:t>
            </a:r>
            <a:r>
              <a:rPr lang="en-GB" sz="2000" b="1" i="0" dirty="0">
                <a:solidFill>
                  <a:srgbClr val="000000"/>
                </a:solidFill>
                <a:effectLst/>
                <a:highlight>
                  <a:srgbClr val="FFFF00"/>
                </a:highlight>
              </a:rPr>
              <a:t>series of dialogues between two philosophers and a layman</a:t>
            </a:r>
            <a:r>
              <a:rPr lang="en-GB" sz="2000" b="0" i="0" dirty="0">
                <a:solidFill>
                  <a:srgbClr val="000000"/>
                </a:solidFill>
                <a:effectLst/>
              </a:rPr>
              <a:t>; an attempt to promulgate this knowledge to the lay public and not just academics</a:t>
            </a:r>
          </a:p>
          <a:p>
            <a:pPr marL="285750" indent="-285750">
              <a:buFont typeface="Arial" panose="020B0604020202020204" pitchFamily="34" charset="0"/>
              <a:buChar char="•"/>
            </a:pPr>
            <a:endParaRPr lang="en-GB" sz="2000" b="0" i="0" dirty="0">
              <a:solidFill>
                <a:srgbClr val="000000"/>
              </a:solidFill>
              <a:effectLst/>
            </a:endParaRPr>
          </a:p>
          <a:p>
            <a:pPr marL="285750" indent="-285750">
              <a:buFont typeface="Arial" panose="020B0604020202020204" pitchFamily="34" charset="0"/>
              <a:buChar char="•"/>
            </a:pPr>
            <a:r>
              <a:rPr lang="en-GB" sz="2000" b="0" i="0" dirty="0">
                <a:solidFill>
                  <a:srgbClr val="000000"/>
                </a:solidFill>
                <a:effectLst/>
              </a:rPr>
              <a:t>Twenty four years after his first experiments, he was </a:t>
            </a:r>
            <a:r>
              <a:rPr lang="en-GB" sz="2000" b="1" i="0" dirty="0">
                <a:solidFill>
                  <a:srgbClr val="000000"/>
                </a:solidFill>
                <a:effectLst/>
                <a:highlight>
                  <a:srgbClr val="FFFF00"/>
                </a:highlight>
              </a:rPr>
              <a:t>tried by the church, found guilty </a:t>
            </a:r>
            <a:r>
              <a:rPr lang="en-GB" sz="2000" b="0" i="0" dirty="0">
                <a:solidFill>
                  <a:srgbClr val="000000"/>
                </a:solidFill>
                <a:effectLst/>
              </a:rPr>
              <a:t>of heresy and sentenced to formal imprisonment</a:t>
            </a:r>
            <a:endParaRPr lang="en-IN" sz="2000" dirty="0"/>
          </a:p>
        </p:txBody>
      </p:sp>
      <p:sp>
        <p:nvSpPr>
          <p:cNvPr id="4" name="TextBox 3">
            <a:extLst>
              <a:ext uri="{FF2B5EF4-FFF2-40B4-BE49-F238E27FC236}">
                <a16:creationId xmlns:a16="http://schemas.microsoft.com/office/drawing/2014/main" id="{32F47ED3-7804-EAF6-5505-14358B20FD76}"/>
              </a:ext>
            </a:extLst>
          </p:cNvPr>
          <p:cNvSpPr txBox="1"/>
          <p:nvPr/>
        </p:nvSpPr>
        <p:spPr>
          <a:xfrm>
            <a:off x="723900" y="280978"/>
            <a:ext cx="5867400" cy="461665"/>
          </a:xfrm>
          <a:prstGeom prst="rect">
            <a:avLst/>
          </a:prstGeom>
          <a:noFill/>
        </p:spPr>
        <p:txBody>
          <a:bodyPr wrap="square" rtlCol="0">
            <a:spAutoFit/>
          </a:bodyPr>
          <a:lstStyle/>
          <a:p>
            <a:r>
              <a:rPr lang="en-GB" sz="2400" b="1" dirty="0"/>
              <a:t>Initiation the era of Science Communication</a:t>
            </a:r>
            <a:endParaRPr lang="en-IN" sz="2400" b="1" dirty="0"/>
          </a:p>
        </p:txBody>
      </p:sp>
      <p:sp>
        <p:nvSpPr>
          <p:cNvPr id="6" name="TextBox 5">
            <a:extLst>
              <a:ext uri="{FF2B5EF4-FFF2-40B4-BE49-F238E27FC236}">
                <a16:creationId xmlns:a16="http://schemas.microsoft.com/office/drawing/2014/main" id="{724071AB-2240-F9D5-201A-1FE3976BA150}"/>
              </a:ext>
            </a:extLst>
          </p:cNvPr>
          <p:cNvSpPr txBox="1"/>
          <p:nvPr/>
        </p:nvSpPr>
        <p:spPr>
          <a:xfrm>
            <a:off x="6475228" y="6565188"/>
            <a:ext cx="10604648" cy="276999"/>
          </a:xfrm>
          <a:prstGeom prst="rect">
            <a:avLst/>
          </a:prstGeom>
          <a:noFill/>
        </p:spPr>
        <p:txBody>
          <a:bodyPr wrap="square">
            <a:spAutoFit/>
          </a:bodyPr>
          <a:lstStyle/>
          <a:p>
            <a:r>
              <a:rPr lang="en-IN" sz="1200" b="1" dirty="0"/>
              <a:t>Source: https://www.lindau-nobel.org/blog-the-challenges-of-science-communication/</a:t>
            </a:r>
          </a:p>
        </p:txBody>
      </p:sp>
      <p:pic>
        <p:nvPicPr>
          <p:cNvPr id="2" name="Picture 1">
            <a:extLst>
              <a:ext uri="{FF2B5EF4-FFF2-40B4-BE49-F238E27FC236}">
                <a16:creationId xmlns:a16="http://schemas.microsoft.com/office/drawing/2014/main" id="{E7FAEC4A-DA49-4E10-9481-AD32E2E9557B}"/>
              </a:ext>
            </a:extLst>
          </p:cNvPr>
          <p:cNvPicPr>
            <a:picLocks noChangeAspect="1"/>
          </p:cNvPicPr>
          <p:nvPr/>
        </p:nvPicPr>
        <p:blipFill>
          <a:blip r:embed="rId2"/>
          <a:stretch>
            <a:fillRect/>
          </a:stretch>
        </p:blipFill>
        <p:spPr>
          <a:xfrm>
            <a:off x="7412012" y="280978"/>
            <a:ext cx="4451957" cy="2825888"/>
          </a:xfrm>
          <a:prstGeom prst="rect">
            <a:avLst/>
          </a:prstGeom>
        </p:spPr>
      </p:pic>
      <p:sp>
        <p:nvSpPr>
          <p:cNvPr id="5" name="Rectangle 4">
            <a:extLst>
              <a:ext uri="{FF2B5EF4-FFF2-40B4-BE49-F238E27FC236}">
                <a16:creationId xmlns:a16="http://schemas.microsoft.com/office/drawing/2014/main" id="{67FB1C70-8007-444A-98C0-ACFEDC29B51D}"/>
              </a:ext>
            </a:extLst>
          </p:cNvPr>
          <p:cNvSpPr/>
          <p:nvPr/>
        </p:nvSpPr>
        <p:spPr>
          <a:xfrm>
            <a:off x="8847234" y="3223272"/>
            <a:ext cx="2011979" cy="369332"/>
          </a:xfrm>
          <a:prstGeom prst="rect">
            <a:avLst/>
          </a:prstGeom>
        </p:spPr>
        <p:txBody>
          <a:bodyPr wrap="square">
            <a:spAutoFit/>
          </a:bodyPr>
          <a:lstStyle/>
          <a:p>
            <a:r>
              <a:rPr lang="en-MY" b="1" i="1" dirty="0">
                <a:solidFill>
                  <a:srgbClr val="FF0000"/>
                </a:solidFill>
              </a:rPr>
              <a:t>‘Trial of Galileo’ </a:t>
            </a:r>
          </a:p>
        </p:txBody>
      </p:sp>
      <p:sp>
        <p:nvSpPr>
          <p:cNvPr id="7" name="Rectangle 6">
            <a:extLst>
              <a:ext uri="{FF2B5EF4-FFF2-40B4-BE49-F238E27FC236}">
                <a16:creationId xmlns:a16="http://schemas.microsoft.com/office/drawing/2014/main" id="{5F3861E0-4D61-41DE-ABB9-893D8B1A3D05}"/>
              </a:ext>
            </a:extLst>
          </p:cNvPr>
          <p:cNvSpPr/>
          <p:nvPr/>
        </p:nvSpPr>
        <p:spPr>
          <a:xfrm>
            <a:off x="8287134" y="4490885"/>
            <a:ext cx="2427268"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Why???</a:t>
            </a:r>
          </a:p>
        </p:txBody>
      </p:sp>
    </p:spTree>
    <p:extLst>
      <p:ext uri="{BB962C8B-B14F-4D97-AF65-F5344CB8AC3E}">
        <p14:creationId xmlns:p14="http://schemas.microsoft.com/office/powerpoint/2010/main" val="500763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8076" y="927091"/>
            <a:ext cx="11858712" cy="646331"/>
          </a:xfrm>
          <a:prstGeom prst="rect">
            <a:avLst/>
          </a:prstGeom>
          <a:noFill/>
        </p:spPr>
        <p:txBody>
          <a:bodyPr wrap="square" rtlCol="0">
            <a:spAutoFit/>
          </a:bodyPr>
          <a:lstStyle/>
          <a:p>
            <a:pPr marL="285750" indent="-285750">
              <a:buFont typeface="Arial" panose="020B0604020202020204" pitchFamily="34" charset="0"/>
              <a:buChar char="•"/>
            </a:pPr>
            <a:r>
              <a:rPr lang="en-GB" dirty="0"/>
              <a:t>We are living in times of deep uncertainties and are </a:t>
            </a:r>
            <a:r>
              <a:rPr lang="en-GB" b="1" dirty="0">
                <a:highlight>
                  <a:srgbClr val="FFFF00"/>
                </a:highlight>
              </a:rPr>
              <a:t>facing an unprecedented convergence of threats and multiple crises (public health, economic, political, environment)</a:t>
            </a:r>
            <a:r>
              <a:rPr lang="en-GB" dirty="0">
                <a:highlight>
                  <a:srgbClr val="FFFF00"/>
                </a:highlight>
              </a:rPr>
              <a:t> </a:t>
            </a:r>
            <a:r>
              <a:rPr lang="en-GB" dirty="0"/>
              <a:t>due to the coronavirus outbreak. </a:t>
            </a:r>
            <a:endParaRPr lang="en-IN" dirty="0"/>
          </a:p>
        </p:txBody>
      </p:sp>
      <p:sp>
        <p:nvSpPr>
          <p:cNvPr id="6" name="TextBox 5"/>
          <p:cNvSpPr txBox="1"/>
          <p:nvPr/>
        </p:nvSpPr>
        <p:spPr>
          <a:xfrm>
            <a:off x="128076" y="1726534"/>
            <a:ext cx="11686697" cy="1477328"/>
          </a:xfrm>
          <a:prstGeom prst="rect">
            <a:avLst/>
          </a:prstGeom>
          <a:noFill/>
        </p:spPr>
        <p:txBody>
          <a:bodyPr wrap="square" rtlCol="0">
            <a:spAutoFit/>
          </a:bodyPr>
          <a:lstStyle/>
          <a:p>
            <a:pPr marL="285750" indent="-285750" algn="just">
              <a:buFont typeface="Arial" panose="020B0604020202020204" pitchFamily="34" charset="0"/>
              <a:buChar char="•"/>
            </a:pPr>
            <a:r>
              <a:rPr lang="en-GB" dirty="0"/>
              <a:t>The pandemic has triggered a </a:t>
            </a:r>
            <a:r>
              <a:rPr lang="en-GB" b="1" dirty="0">
                <a:highlight>
                  <a:srgbClr val="FFFF00"/>
                </a:highlight>
              </a:rPr>
              <a:t>massive infodemic </a:t>
            </a:r>
            <a:r>
              <a:rPr lang="en-GB" dirty="0"/>
              <a:t>and </a:t>
            </a:r>
            <a:r>
              <a:rPr lang="en-GB" b="1" dirty="0">
                <a:highlight>
                  <a:srgbClr val="FFFF00"/>
                </a:highlight>
              </a:rPr>
              <a:t>accelerated the dissemination of misinformation, fake news, half-truths, conspiracy theories, rumours, hoaxes and lies. </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Different kinds of information disorders have been around for decades, while the </a:t>
            </a:r>
            <a:r>
              <a:rPr lang="en-GB" b="1" dirty="0">
                <a:highlight>
                  <a:srgbClr val="FFFF00"/>
                </a:highlight>
              </a:rPr>
              <a:t>COVID19 public health emergency has certainly acted as a catalyst for the proliferation of disinformation in a digital communication infrastructure</a:t>
            </a:r>
            <a:r>
              <a:rPr lang="en-GB" dirty="0"/>
              <a:t>. </a:t>
            </a:r>
            <a:endParaRPr lang="en-IN" dirty="0"/>
          </a:p>
        </p:txBody>
      </p:sp>
      <p:sp>
        <p:nvSpPr>
          <p:cNvPr id="7" name="Rectangle 6"/>
          <p:cNvSpPr/>
          <p:nvPr/>
        </p:nvSpPr>
        <p:spPr>
          <a:xfrm>
            <a:off x="0" y="4215978"/>
            <a:ext cx="6387185" cy="646331"/>
          </a:xfrm>
          <a:prstGeom prst="rect">
            <a:avLst/>
          </a:prstGeom>
        </p:spPr>
        <p:txBody>
          <a:bodyPr wrap="square">
            <a:spAutoFit/>
          </a:bodyPr>
          <a:lstStyle/>
          <a:p>
            <a:pPr marL="285750" indent="-285750">
              <a:buFont typeface="Arial" panose="020B0604020202020204" pitchFamily="34" charset="0"/>
              <a:buChar char="•"/>
            </a:pPr>
            <a:r>
              <a:rPr lang="en-GB" dirty="0"/>
              <a:t>To counteract mis/disinformation</a:t>
            </a:r>
            <a:r>
              <a:rPr lang="en-GB" b="1" dirty="0">
                <a:highlight>
                  <a:srgbClr val="FFFF00"/>
                </a:highlight>
              </a:rPr>
              <a:t>, science journalism based on an evidence-based paradigm</a:t>
            </a:r>
            <a:r>
              <a:rPr lang="en-GB" dirty="0">
                <a:highlight>
                  <a:srgbClr val="FFFF00"/>
                </a:highlight>
              </a:rPr>
              <a:t> </a:t>
            </a:r>
            <a:r>
              <a:rPr lang="en-GB" dirty="0"/>
              <a:t>could be a model </a:t>
            </a:r>
            <a:endParaRPr lang="en-IN" dirty="0"/>
          </a:p>
        </p:txBody>
      </p:sp>
      <p:sp>
        <p:nvSpPr>
          <p:cNvPr id="8" name="Rectangle 7"/>
          <p:cNvSpPr/>
          <p:nvPr/>
        </p:nvSpPr>
        <p:spPr>
          <a:xfrm>
            <a:off x="5623530" y="6581001"/>
            <a:ext cx="10514091" cy="276999"/>
          </a:xfrm>
          <a:prstGeom prst="rect">
            <a:avLst/>
          </a:prstGeom>
        </p:spPr>
        <p:txBody>
          <a:bodyPr wrap="square">
            <a:spAutoFit/>
          </a:bodyPr>
          <a:lstStyle/>
          <a:p>
            <a:r>
              <a:rPr lang="en-GB" sz="1200" b="1" i="1" dirty="0"/>
              <a:t>Source: ERUM – Enhancing Research Understanding through Media (2019-1-AT01-KA203-051482)</a:t>
            </a:r>
            <a:endParaRPr lang="en-IN" sz="1200" b="1" i="1" dirty="0"/>
          </a:p>
        </p:txBody>
      </p:sp>
      <p:sp>
        <p:nvSpPr>
          <p:cNvPr id="9" name="Rectangle 8"/>
          <p:cNvSpPr/>
          <p:nvPr/>
        </p:nvSpPr>
        <p:spPr>
          <a:xfrm>
            <a:off x="0" y="5139308"/>
            <a:ext cx="5843519" cy="1200329"/>
          </a:xfrm>
          <a:prstGeom prst="rect">
            <a:avLst/>
          </a:prstGeom>
        </p:spPr>
        <p:txBody>
          <a:bodyPr wrap="square">
            <a:spAutoFit/>
          </a:bodyPr>
          <a:lstStyle/>
          <a:p>
            <a:pPr marL="285750" indent="-285750">
              <a:buFont typeface="Arial" panose="020B0604020202020204" pitchFamily="34" charset="0"/>
              <a:buChar char="•"/>
            </a:pPr>
            <a:r>
              <a:rPr lang="en-GB" dirty="0"/>
              <a:t>Providing </a:t>
            </a:r>
            <a:r>
              <a:rPr lang="en-GB" b="1" dirty="0">
                <a:highlight>
                  <a:srgbClr val="FFFF00"/>
                </a:highlight>
              </a:rPr>
              <a:t>evidence rather than opinions </a:t>
            </a:r>
            <a:r>
              <a:rPr lang="en-GB" dirty="0"/>
              <a:t>and reporting facts and research transparently may improve the quality and credibility of journalism, reconnect it with the public, and build trust in news media</a:t>
            </a:r>
            <a:endParaRPr lang="en-IN" dirty="0"/>
          </a:p>
        </p:txBody>
      </p:sp>
      <p:sp>
        <p:nvSpPr>
          <p:cNvPr id="10" name="TextBox 9"/>
          <p:cNvSpPr txBox="1"/>
          <p:nvPr/>
        </p:nvSpPr>
        <p:spPr>
          <a:xfrm>
            <a:off x="317930" y="3825579"/>
            <a:ext cx="9610533" cy="369332"/>
          </a:xfrm>
          <a:prstGeom prst="rect">
            <a:avLst/>
          </a:prstGeom>
          <a:noFill/>
        </p:spPr>
        <p:txBody>
          <a:bodyPr wrap="square" rtlCol="0">
            <a:spAutoFit/>
          </a:bodyPr>
          <a:lstStyle/>
          <a:p>
            <a:r>
              <a:rPr lang="en-GB" b="1" dirty="0"/>
              <a:t>How science communication can solve modern day miscommunication issues of science </a:t>
            </a:r>
            <a:endParaRPr lang="en-IN" b="1" dirty="0"/>
          </a:p>
        </p:txBody>
      </p:sp>
      <p:sp>
        <p:nvSpPr>
          <p:cNvPr id="11" name="TextBox 10"/>
          <p:cNvSpPr txBox="1"/>
          <p:nvPr/>
        </p:nvSpPr>
        <p:spPr>
          <a:xfrm>
            <a:off x="460307" y="303042"/>
            <a:ext cx="6043129" cy="369332"/>
          </a:xfrm>
          <a:prstGeom prst="rect">
            <a:avLst/>
          </a:prstGeom>
          <a:noFill/>
        </p:spPr>
        <p:txBody>
          <a:bodyPr wrap="square" rtlCol="0">
            <a:spAutoFit/>
          </a:bodyPr>
          <a:lstStyle/>
          <a:p>
            <a:r>
              <a:rPr lang="en-GB" b="1" dirty="0"/>
              <a:t>Understanding need of science communication </a:t>
            </a:r>
            <a:endParaRPr lang="en-IN" b="1" dirty="0"/>
          </a:p>
        </p:txBody>
      </p:sp>
      <p:pic>
        <p:nvPicPr>
          <p:cNvPr id="2" name="Picture 1">
            <a:extLst>
              <a:ext uri="{FF2B5EF4-FFF2-40B4-BE49-F238E27FC236}">
                <a16:creationId xmlns:a16="http://schemas.microsoft.com/office/drawing/2014/main" id="{83CE0112-2CE4-4BA0-8405-FAB88232FFF8}"/>
              </a:ext>
            </a:extLst>
          </p:cNvPr>
          <p:cNvPicPr>
            <a:picLocks noChangeAspect="1"/>
          </p:cNvPicPr>
          <p:nvPr/>
        </p:nvPicPr>
        <p:blipFill>
          <a:blip r:embed="rId2"/>
          <a:stretch>
            <a:fillRect/>
          </a:stretch>
        </p:blipFill>
        <p:spPr>
          <a:xfrm>
            <a:off x="7400261" y="4436275"/>
            <a:ext cx="3682333" cy="2068890"/>
          </a:xfrm>
          <a:prstGeom prst="rect">
            <a:avLst/>
          </a:prstGeom>
        </p:spPr>
      </p:pic>
    </p:spTree>
    <p:extLst>
      <p:ext uri="{BB962C8B-B14F-4D97-AF65-F5344CB8AC3E}">
        <p14:creationId xmlns:p14="http://schemas.microsoft.com/office/powerpoint/2010/main" val="2782992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87649A-9BA2-4D3B-A918-09080C504C55}"/>
              </a:ext>
            </a:extLst>
          </p:cNvPr>
          <p:cNvPicPr>
            <a:picLocks noChangeAspect="1"/>
          </p:cNvPicPr>
          <p:nvPr/>
        </p:nvPicPr>
        <p:blipFill>
          <a:blip r:embed="rId2"/>
          <a:stretch>
            <a:fillRect/>
          </a:stretch>
        </p:blipFill>
        <p:spPr>
          <a:xfrm>
            <a:off x="2485538" y="159229"/>
            <a:ext cx="7970831" cy="6437380"/>
          </a:xfrm>
          <a:prstGeom prst="rect">
            <a:avLst/>
          </a:prstGeom>
        </p:spPr>
      </p:pic>
      <p:sp>
        <p:nvSpPr>
          <p:cNvPr id="3" name="Rectangle 2">
            <a:extLst>
              <a:ext uri="{FF2B5EF4-FFF2-40B4-BE49-F238E27FC236}">
                <a16:creationId xmlns:a16="http://schemas.microsoft.com/office/drawing/2014/main" id="{22C3928A-FE95-4E6E-95EF-4C6BF0F8D781}"/>
              </a:ext>
            </a:extLst>
          </p:cNvPr>
          <p:cNvSpPr/>
          <p:nvPr/>
        </p:nvSpPr>
        <p:spPr>
          <a:xfrm>
            <a:off x="5874359" y="6596609"/>
            <a:ext cx="11015330" cy="276999"/>
          </a:xfrm>
          <a:prstGeom prst="rect">
            <a:avLst/>
          </a:prstGeom>
        </p:spPr>
        <p:txBody>
          <a:bodyPr wrap="square">
            <a:spAutoFit/>
          </a:bodyPr>
          <a:lstStyle/>
          <a:p>
            <a:r>
              <a:rPr lang="en-MY" sz="1200" b="1" dirty="0"/>
              <a:t>https://questproject.eu/social-media-improving-science-communication-by-the-tools-of-science/</a:t>
            </a:r>
          </a:p>
        </p:txBody>
      </p:sp>
    </p:spTree>
    <p:extLst>
      <p:ext uri="{BB962C8B-B14F-4D97-AF65-F5344CB8AC3E}">
        <p14:creationId xmlns:p14="http://schemas.microsoft.com/office/powerpoint/2010/main" val="2110292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FFB21FB-5476-4821-81DA-6C2752237707}"/>
              </a:ext>
            </a:extLst>
          </p:cNvPr>
          <p:cNvSpPr/>
          <p:nvPr/>
        </p:nvSpPr>
        <p:spPr>
          <a:xfrm>
            <a:off x="4554279" y="1031359"/>
            <a:ext cx="3083442" cy="2317898"/>
          </a:xfrm>
          <a:prstGeom prst="ellipse">
            <a:avLst/>
          </a:prstGeom>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n w="0"/>
                <a:solidFill>
                  <a:schemeClr val="tx1"/>
                </a:solidFill>
              </a:rPr>
              <a:t>Source???</a:t>
            </a:r>
            <a:endParaRPr lang="en-MY" sz="3600" b="1" dirty="0">
              <a:ln w="0"/>
              <a:solidFill>
                <a:schemeClr val="tx1"/>
              </a:solidFill>
            </a:endParaRPr>
          </a:p>
        </p:txBody>
      </p:sp>
      <p:sp>
        <p:nvSpPr>
          <p:cNvPr id="3" name="Arrow: Right 2">
            <a:extLst>
              <a:ext uri="{FF2B5EF4-FFF2-40B4-BE49-F238E27FC236}">
                <a16:creationId xmlns:a16="http://schemas.microsoft.com/office/drawing/2014/main" id="{9914A8CF-22BE-45C8-9BC3-8F81AC956898}"/>
              </a:ext>
            </a:extLst>
          </p:cNvPr>
          <p:cNvSpPr/>
          <p:nvPr/>
        </p:nvSpPr>
        <p:spPr>
          <a:xfrm>
            <a:off x="7830732" y="1804910"/>
            <a:ext cx="662265" cy="5204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8" name="Picture 7">
            <a:extLst>
              <a:ext uri="{FF2B5EF4-FFF2-40B4-BE49-F238E27FC236}">
                <a16:creationId xmlns:a16="http://schemas.microsoft.com/office/drawing/2014/main" id="{F421E9D3-96DC-4784-8371-58C5CC6E9723}"/>
              </a:ext>
            </a:extLst>
          </p:cNvPr>
          <p:cNvPicPr>
            <a:picLocks noChangeAspect="1"/>
          </p:cNvPicPr>
          <p:nvPr/>
        </p:nvPicPr>
        <p:blipFill>
          <a:blip r:embed="rId2"/>
          <a:stretch>
            <a:fillRect/>
          </a:stretch>
        </p:blipFill>
        <p:spPr>
          <a:xfrm>
            <a:off x="10610706" y="322006"/>
            <a:ext cx="1265862" cy="1265862"/>
          </a:xfrm>
          <a:prstGeom prst="rect">
            <a:avLst/>
          </a:prstGeom>
        </p:spPr>
      </p:pic>
      <p:pic>
        <p:nvPicPr>
          <p:cNvPr id="9" name="Picture 8">
            <a:extLst>
              <a:ext uri="{FF2B5EF4-FFF2-40B4-BE49-F238E27FC236}">
                <a16:creationId xmlns:a16="http://schemas.microsoft.com/office/drawing/2014/main" id="{2620D46D-6586-4D48-923F-DE3F73BB07D5}"/>
              </a:ext>
            </a:extLst>
          </p:cNvPr>
          <p:cNvPicPr>
            <a:picLocks noChangeAspect="1"/>
          </p:cNvPicPr>
          <p:nvPr/>
        </p:nvPicPr>
        <p:blipFill>
          <a:blip r:embed="rId3"/>
          <a:stretch>
            <a:fillRect/>
          </a:stretch>
        </p:blipFill>
        <p:spPr>
          <a:xfrm>
            <a:off x="8492997" y="691116"/>
            <a:ext cx="1744147" cy="527641"/>
          </a:xfrm>
          <a:prstGeom prst="rect">
            <a:avLst/>
          </a:prstGeom>
        </p:spPr>
      </p:pic>
      <p:sp>
        <p:nvSpPr>
          <p:cNvPr id="11" name="Arrow: Right 10">
            <a:extLst>
              <a:ext uri="{FF2B5EF4-FFF2-40B4-BE49-F238E27FC236}">
                <a16:creationId xmlns:a16="http://schemas.microsoft.com/office/drawing/2014/main" id="{56DE1505-1CEC-4565-8518-2287E2890437}"/>
              </a:ext>
            </a:extLst>
          </p:cNvPr>
          <p:cNvSpPr/>
          <p:nvPr/>
        </p:nvSpPr>
        <p:spPr>
          <a:xfrm rot="5400000">
            <a:off x="5849928" y="3606879"/>
            <a:ext cx="662265" cy="5204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2" name="Arrow: Right 11">
            <a:extLst>
              <a:ext uri="{FF2B5EF4-FFF2-40B4-BE49-F238E27FC236}">
                <a16:creationId xmlns:a16="http://schemas.microsoft.com/office/drawing/2014/main" id="{101998E6-66F3-485F-9718-1CF548FB8959}"/>
              </a:ext>
            </a:extLst>
          </p:cNvPr>
          <p:cNvSpPr/>
          <p:nvPr/>
        </p:nvSpPr>
        <p:spPr>
          <a:xfrm rot="10800000">
            <a:off x="3699003" y="1775454"/>
            <a:ext cx="662265" cy="5204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1026" name="Picture 2">
            <a:extLst>
              <a:ext uri="{FF2B5EF4-FFF2-40B4-BE49-F238E27FC236}">
                <a16:creationId xmlns:a16="http://schemas.microsoft.com/office/drawing/2014/main" id="{C24AF8BA-1A2F-44FF-ABA3-27F00380B7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3713" y="1490335"/>
            <a:ext cx="1133475" cy="6953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cience Press Site 'EurekAlert!' Offline After Being Hacked">
            <a:extLst>
              <a:ext uri="{FF2B5EF4-FFF2-40B4-BE49-F238E27FC236}">
                <a16:creationId xmlns:a16="http://schemas.microsoft.com/office/drawing/2014/main" id="{37E3F7F5-6CE1-4CA9-B6A6-11D1A24214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06497" y="1768365"/>
            <a:ext cx="1770071" cy="65896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0CBD6E5-9AFF-4E2D-8AFD-0A70F125BB22}"/>
              </a:ext>
            </a:extLst>
          </p:cNvPr>
          <p:cNvPicPr>
            <a:picLocks noChangeAspect="1"/>
          </p:cNvPicPr>
          <p:nvPr/>
        </p:nvPicPr>
        <p:blipFill>
          <a:blip r:embed="rId6"/>
          <a:stretch>
            <a:fillRect/>
          </a:stretch>
        </p:blipFill>
        <p:spPr>
          <a:xfrm>
            <a:off x="8549992" y="2608799"/>
            <a:ext cx="1480915" cy="1480915"/>
          </a:xfrm>
          <a:prstGeom prst="rect">
            <a:avLst/>
          </a:prstGeom>
        </p:spPr>
      </p:pic>
      <p:pic>
        <p:nvPicPr>
          <p:cNvPr id="1030" name="Picture 6" descr="Volume 614 Issue 7947, 9 February 2023">
            <a:extLst>
              <a:ext uri="{FF2B5EF4-FFF2-40B4-BE49-F238E27FC236}">
                <a16:creationId xmlns:a16="http://schemas.microsoft.com/office/drawing/2014/main" id="{9294B4D1-9446-42BA-B089-8E69792AF18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62559" y="4331475"/>
            <a:ext cx="1091720" cy="144443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cience advanced at quick pace during pandemic: Science journal editor -  The Mainichi">
            <a:extLst>
              <a:ext uri="{FF2B5EF4-FFF2-40B4-BE49-F238E27FC236}">
                <a16:creationId xmlns:a16="http://schemas.microsoft.com/office/drawing/2014/main" id="{57FEC1D6-9DB7-4B05-B321-927B4CE7BE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64038" y="4345726"/>
            <a:ext cx="1091720" cy="148091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ssue: Cell">
            <a:extLst>
              <a:ext uri="{FF2B5EF4-FFF2-40B4-BE49-F238E27FC236}">
                <a16:creationId xmlns:a16="http://schemas.microsoft.com/office/drawing/2014/main" id="{8BFCAD86-5938-4215-8C9A-3377E91515C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65517" y="4345726"/>
            <a:ext cx="1091720" cy="148091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he Lancet Public Health, May 2020, Volume 5, Issue 5, Pages e235-e296">
            <a:extLst>
              <a:ext uri="{FF2B5EF4-FFF2-40B4-BE49-F238E27FC236}">
                <a16:creationId xmlns:a16="http://schemas.microsoft.com/office/drawing/2014/main" id="{6D60ABB3-80D6-4B12-B412-0D2DD365EFD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91861" y="4292563"/>
            <a:ext cx="1091720" cy="15695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C5244997-FF27-4739-9238-7C5EACF09FD5}"/>
              </a:ext>
            </a:extLst>
          </p:cNvPr>
          <p:cNvPicPr>
            <a:picLocks noChangeAspect="1"/>
          </p:cNvPicPr>
          <p:nvPr/>
        </p:nvPicPr>
        <p:blipFill>
          <a:blip r:embed="rId11"/>
          <a:stretch>
            <a:fillRect/>
          </a:stretch>
        </p:blipFill>
        <p:spPr>
          <a:xfrm>
            <a:off x="4515661" y="5884446"/>
            <a:ext cx="2508888" cy="966027"/>
          </a:xfrm>
          <a:prstGeom prst="rect">
            <a:avLst/>
          </a:prstGeom>
        </p:spPr>
      </p:pic>
      <p:pic>
        <p:nvPicPr>
          <p:cNvPr id="16" name="Picture 15">
            <a:extLst>
              <a:ext uri="{FF2B5EF4-FFF2-40B4-BE49-F238E27FC236}">
                <a16:creationId xmlns:a16="http://schemas.microsoft.com/office/drawing/2014/main" id="{E40028EF-A9D2-4A78-9C8E-252EA67278C4}"/>
              </a:ext>
            </a:extLst>
          </p:cNvPr>
          <p:cNvPicPr>
            <a:picLocks noChangeAspect="1"/>
          </p:cNvPicPr>
          <p:nvPr/>
        </p:nvPicPr>
        <p:blipFill>
          <a:blip r:embed="rId12"/>
          <a:stretch>
            <a:fillRect/>
          </a:stretch>
        </p:blipFill>
        <p:spPr>
          <a:xfrm>
            <a:off x="614584" y="322006"/>
            <a:ext cx="2847975" cy="1600200"/>
          </a:xfrm>
          <a:prstGeom prst="rect">
            <a:avLst/>
          </a:prstGeom>
        </p:spPr>
      </p:pic>
      <p:pic>
        <p:nvPicPr>
          <p:cNvPr id="17" name="Picture 16">
            <a:extLst>
              <a:ext uri="{FF2B5EF4-FFF2-40B4-BE49-F238E27FC236}">
                <a16:creationId xmlns:a16="http://schemas.microsoft.com/office/drawing/2014/main" id="{FFDEF148-D8AE-4552-83EC-A9D666A7FF48}"/>
              </a:ext>
            </a:extLst>
          </p:cNvPr>
          <p:cNvPicPr>
            <a:picLocks noChangeAspect="1"/>
          </p:cNvPicPr>
          <p:nvPr/>
        </p:nvPicPr>
        <p:blipFill>
          <a:blip r:embed="rId13"/>
          <a:stretch>
            <a:fillRect/>
          </a:stretch>
        </p:blipFill>
        <p:spPr>
          <a:xfrm>
            <a:off x="416152" y="2185660"/>
            <a:ext cx="3225856" cy="541876"/>
          </a:xfrm>
          <a:prstGeom prst="rect">
            <a:avLst/>
          </a:prstGeom>
        </p:spPr>
      </p:pic>
      <p:pic>
        <p:nvPicPr>
          <p:cNvPr id="18" name="Picture 17">
            <a:extLst>
              <a:ext uri="{FF2B5EF4-FFF2-40B4-BE49-F238E27FC236}">
                <a16:creationId xmlns:a16="http://schemas.microsoft.com/office/drawing/2014/main" id="{CC0F1889-5F42-4338-A8B4-CC8BCA92C29E}"/>
              </a:ext>
            </a:extLst>
          </p:cNvPr>
          <p:cNvPicPr>
            <a:picLocks noChangeAspect="1"/>
          </p:cNvPicPr>
          <p:nvPr/>
        </p:nvPicPr>
        <p:blipFill>
          <a:blip r:embed="rId14"/>
          <a:stretch>
            <a:fillRect/>
          </a:stretch>
        </p:blipFill>
        <p:spPr>
          <a:xfrm>
            <a:off x="339288" y="2990990"/>
            <a:ext cx="1210860" cy="1210860"/>
          </a:xfrm>
          <a:prstGeom prst="rect">
            <a:avLst/>
          </a:prstGeom>
        </p:spPr>
      </p:pic>
      <p:pic>
        <p:nvPicPr>
          <p:cNvPr id="19" name="Picture 18">
            <a:extLst>
              <a:ext uri="{FF2B5EF4-FFF2-40B4-BE49-F238E27FC236}">
                <a16:creationId xmlns:a16="http://schemas.microsoft.com/office/drawing/2014/main" id="{0979FF3B-4D8B-43DC-B8A4-70615DC357C1}"/>
              </a:ext>
            </a:extLst>
          </p:cNvPr>
          <p:cNvPicPr>
            <a:picLocks noChangeAspect="1"/>
          </p:cNvPicPr>
          <p:nvPr/>
        </p:nvPicPr>
        <p:blipFill>
          <a:blip r:embed="rId15"/>
          <a:stretch>
            <a:fillRect/>
          </a:stretch>
        </p:blipFill>
        <p:spPr>
          <a:xfrm>
            <a:off x="1918738" y="3029682"/>
            <a:ext cx="1133475" cy="1133475"/>
          </a:xfrm>
          <a:prstGeom prst="rect">
            <a:avLst/>
          </a:prstGeom>
        </p:spPr>
      </p:pic>
      <p:pic>
        <p:nvPicPr>
          <p:cNvPr id="20" name="Picture 19">
            <a:extLst>
              <a:ext uri="{FF2B5EF4-FFF2-40B4-BE49-F238E27FC236}">
                <a16:creationId xmlns:a16="http://schemas.microsoft.com/office/drawing/2014/main" id="{F6847E1E-C7DD-433E-AF51-2E27B50117FF}"/>
              </a:ext>
            </a:extLst>
          </p:cNvPr>
          <p:cNvPicPr>
            <a:picLocks noChangeAspect="1"/>
          </p:cNvPicPr>
          <p:nvPr/>
        </p:nvPicPr>
        <p:blipFill>
          <a:blip r:embed="rId16"/>
          <a:stretch>
            <a:fillRect/>
          </a:stretch>
        </p:blipFill>
        <p:spPr>
          <a:xfrm>
            <a:off x="1241268" y="4392889"/>
            <a:ext cx="952500" cy="952500"/>
          </a:xfrm>
          <a:prstGeom prst="rect">
            <a:avLst/>
          </a:prstGeom>
        </p:spPr>
      </p:pic>
    </p:spTree>
    <p:extLst>
      <p:ext uri="{BB962C8B-B14F-4D97-AF65-F5344CB8AC3E}">
        <p14:creationId xmlns:p14="http://schemas.microsoft.com/office/powerpoint/2010/main" val="2256967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E8495F4-DFCC-9255-6251-516F81071DC6}"/>
              </a:ext>
            </a:extLst>
          </p:cNvPr>
          <p:cNvSpPr txBox="1"/>
          <p:nvPr/>
        </p:nvSpPr>
        <p:spPr>
          <a:xfrm>
            <a:off x="1389985" y="470374"/>
            <a:ext cx="6096000" cy="369332"/>
          </a:xfrm>
          <a:prstGeom prst="rect">
            <a:avLst/>
          </a:prstGeom>
          <a:noFill/>
        </p:spPr>
        <p:txBody>
          <a:bodyPr wrap="square">
            <a:spAutoFit/>
          </a:bodyPr>
          <a:lstStyle/>
          <a:p>
            <a:pPr algn="l"/>
            <a:r>
              <a:rPr lang="en-IN" b="1" i="0" dirty="0">
                <a:solidFill>
                  <a:srgbClr val="333333"/>
                </a:solidFill>
                <a:effectLst/>
              </a:rPr>
              <a:t>The phenomenon of disinformation</a:t>
            </a:r>
          </a:p>
        </p:txBody>
      </p:sp>
      <p:sp>
        <p:nvSpPr>
          <p:cNvPr id="7" name="TextBox 6">
            <a:extLst>
              <a:ext uri="{FF2B5EF4-FFF2-40B4-BE49-F238E27FC236}">
                <a16:creationId xmlns:a16="http://schemas.microsoft.com/office/drawing/2014/main" id="{729D98D4-60EA-5262-08D6-C128CC3AD801}"/>
              </a:ext>
            </a:extLst>
          </p:cNvPr>
          <p:cNvSpPr txBox="1"/>
          <p:nvPr/>
        </p:nvSpPr>
        <p:spPr>
          <a:xfrm>
            <a:off x="237891" y="1116705"/>
            <a:ext cx="6096000" cy="2862322"/>
          </a:xfrm>
          <a:prstGeom prst="rect">
            <a:avLst/>
          </a:prstGeom>
          <a:noFill/>
        </p:spPr>
        <p:txBody>
          <a:bodyPr wrap="square">
            <a:spAutoFit/>
          </a:bodyPr>
          <a:lstStyle/>
          <a:p>
            <a:pPr marL="285750" indent="-285750" algn="just">
              <a:buFont typeface="Arial" panose="020B0604020202020204" pitchFamily="34" charset="0"/>
              <a:buChar char="•"/>
            </a:pPr>
            <a:r>
              <a:rPr lang="en-US" dirty="0">
                <a:solidFill>
                  <a:srgbClr val="111111"/>
                </a:solidFill>
              </a:rPr>
              <a:t>Disinformation threatens the virtue of knowledge. The </a:t>
            </a:r>
            <a:r>
              <a:rPr lang="en-US" b="1" dirty="0">
                <a:solidFill>
                  <a:srgbClr val="111111"/>
                </a:solidFill>
                <a:highlight>
                  <a:srgbClr val="FFFF00"/>
                </a:highlight>
              </a:rPr>
              <a:t>notion of truth </a:t>
            </a:r>
            <a:r>
              <a:rPr lang="en-US" dirty="0">
                <a:solidFill>
                  <a:srgbClr val="111111"/>
                </a:solidFill>
              </a:rPr>
              <a:t>becomes </a:t>
            </a:r>
            <a:r>
              <a:rPr lang="en-US" b="1" dirty="0">
                <a:solidFill>
                  <a:srgbClr val="111111"/>
                </a:solidFill>
                <a:highlight>
                  <a:srgbClr val="FFFF00"/>
                </a:highlight>
              </a:rPr>
              <a:t>corrupted</a:t>
            </a:r>
            <a:r>
              <a:rPr lang="en-US" dirty="0">
                <a:solidFill>
                  <a:srgbClr val="111111"/>
                </a:solidFill>
              </a:rPr>
              <a:t> when the public believe and </a:t>
            </a:r>
            <a:r>
              <a:rPr lang="en-US" b="1" dirty="0">
                <a:solidFill>
                  <a:srgbClr val="111111"/>
                </a:solidFill>
                <a:highlight>
                  <a:srgbClr val="FFFF00"/>
                </a:highlight>
              </a:rPr>
              <a:t>give credibility to false, inaccurate, or misleading messages. </a:t>
            </a:r>
          </a:p>
          <a:p>
            <a:pPr marL="285750" indent="-285750" algn="just">
              <a:buFont typeface="Arial" panose="020B0604020202020204" pitchFamily="34" charset="0"/>
              <a:buChar char="•"/>
            </a:pPr>
            <a:r>
              <a:rPr lang="en-US" dirty="0">
                <a:solidFill>
                  <a:srgbClr val="111111"/>
                </a:solidFill>
              </a:rPr>
              <a:t>This situation is particularly relevant in the digital age, where users of media platforms are </a:t>
            </a:r>
            <a:r>
              <a:rPr lang="en-US" b="1" dirty="0">
                <a:solidFill>
                  <a:srgbClr val="111111"/>
                </a:solidFill>
                <a:highlight>
                  <a:srgbClr val="FFFF00"/>
                </a:highlight>
              </a:rPr>
              <a:t>exposed to different sorts of persuasive statements</a:t>
            </a:r>
            <a:r>
              <a:rPr lang="en-US" dirty="0">
                <a:solidFill>
                  <a:srgbClr val="111111"/>
                </a:solidFill>
              </a:rPr>
              <a:t> with uncertain origins and a </a:t>
            </a:r>
            <a:r>
              <a:rPr lang="en-US" b="1" dirty="0">
                <a:solidFill>
                  <a:srgbClr val="111111"/>
                </a:solidFill>
                <a:highlight>
                  <a:srgbClr val="FFFF00"/>
                </a:highlight>
              </a:rPr>
              <a:t>lack of authenticity. </a:t>
            </a:r>
          </a:p>
          <a:p>
            <a:pPr marL="285750" indent="-285750" algn="just">
              <a:buFont typeface="Arial" panose="020B0604020202020204" pitchFamily="34" charset="0"/>
              <a:buChar char="•"/>
            </a:pPr>
            <a:r>
              <a:rPr lang="en-US" dirty="0">
                <a:solidFill>
                  <a:srgbClr val="111111"/>
                </a:solidFill>
              </a:rPr>
              <a:t>How does academia understand the disinformation problem, and </a:t>
            </a:r>
            <a:r>
              <a:rPr lang="en-US" b="1" dirty="0">
                <a:solidFill>
                  <a:srgbClr val="111111"/>
                </a:solidFill>
                <a:highlight>
                  <a:srgbClr val="FFFF00"/>
                </a:highlight>
              </a:rPr>
              <a:t>are we equipped to offer solutions?</a:t>
            </a:r>
            <a:r>
              <a:rPr lang="en-US" dirty="0">
                <a:solidFill>
                  <a:srgbClr val="111111"/>
                </a:solidFill>
                <a:latin typeface="Open Sans" panose="020B0606030504020204" pitchFamily="34" charset="0"/>
              </a:rPr>
              <a:t> </a:t>
            </a:r>
            <a:endParaRPr lang="en-IN" dirty="0"/>
          </a:p>
        </p:txBody>
      </p:sp>
      <p:sp>
        <p:nvSpPr>
          <p:cNvPr id="9" name="TextBox 8">
            <a:extLst>
              <a:ext uri="{FF2B5EF4-FFF2-40B4-BE49-F238E27FC236}">
                <a16:creationId xmlns:a16="http://schemas.microsoft.com/office/drawing/2014/main" id="{CDCF0EEF-FD75-9EFE-BE72-325EBFF4215A}"/>
              </a:ext>
            </a:extLst>
          </p:cNvPr>
          <p:cNvSpPr txBox="1"/>
          <p:nvPr/>
        </p:nvSpPr>
        <p:spPr>
          <a:xfrm>
            <a:off x="409574" y="4919007"/>
            <a:ext cx="6096000" cy="1477328"/>
          </a:xfrm>
          <a:prstGeom prst="rect">
            <a:avLst/>
          </a:prstGeom>
          <a:noFill/>
        </p:spPr>
        <p:txBody>
          <a:bodyPr wrap="square">
            <a:spAutoFit/>
          </a:bodyPr>
          <a:lstStyle/>
          <a:p>
            <a:pPr algn="just"/>
            <a:r>
              <a:rPr lang="en-GB" b="0" i="0" dirty="0">
                <a:solidFill>
                  <a:srgbClr val="333333"/>
                </a:solidFill>
                <a:effectLst/>
              </a:rPr>
              <a:t>By the end of 2020, more than </a:t>
            </a:r>
            <a:r>
              <a:rPr lang="en-GB" b="1" i="0" dirty="0">
                <a:solidFill>
                  <a:srgbClr val="333333"/>
                </a:solidFill>
                <a:effectLst/>
                <a:highlight>
                  <a:srgbClr val="FFFF00"/>
                </a:highlight>
              </a:rPr>
              <a:t>300 million Twitter users </a:t>
            </a:r>
            <a:r>
              <a:rPr lang="en-GB" b="0" i="0" dirty="0">
                <a:solidFill>
                  <a:srgbClr val="333333"/>
                </a:solidFill>
                <a:effectLst/>
              </a:rPr>
              <a:t>were posting some </a:t>
            </a:r>
            <a:r>
              <a:rPr lang="en-GB" b="1" i="0" dirty="0">
                <a:solidFill>
                  <a:srgbClr val="333333"/>
                </a:solidFill>
                <a:effectLst/>
                <a:highlight>
                  <a:srgbClr val="FFFF00"/>
                </a:highlight>
              </a:rPr>
              <a:t>350,000 tweets per minute or around 500 million per day. </a:t>
            </a:r>
            <a:r>
              <a:rPr lang="en-GB" b="0" i="0" dirty="0">
                <a:solidFill>
                  <a:srgbClr val="333333"/>
                </a:solidFill>
                <a:effectLst/>
              </a:rPr>
              <a:t>The number of texts, photos, and videos posted on </a:t>
            </a:r>
            <a:r>
              <a:rPr lang="en-GB" b="1" i="0" dirty="0">
                <a:solidFill>
                  <a:srgbClr val="333333"/>
                </a:solidFill>
                <a:effectLst/>
                <a:highlight>
                  <a:srgbClr val="FFFF00"/>
                </a:highlight>
              </a:rPr>
              <a:t>Facebook </a:t>
            </a:r>
            <a:r>
              <a:rPr lang="en-GB" b="0" i="0" dirty="0">
                <a:solidFill>
                  <a:srgbClr val="333333"/>
                </a:solidFill>
                <a:effectLst/>
              </a:rPr>
              <a:t>was just as colossal, thanks to its nearly </a:t>
            </a:r>
            <a:r>
              <a:rPr lang="en-GB" b="1" i="0" dirty="0">
                <a:solidFill>
                  <a:srgbClr val="333333"/>
                </a:solidFill>
                <a:effectLst/>
                <a:highlight>
                  <a:srgbClr val="FFFF00"/>
                </a:highlight>
              </a:rPr>
              <a:t>2.5 billion users </a:t>
            </a:r>
            <a:r>
              <a:rPr lang="en-GB" b="0" i="0" dirty="0">
                <a:solidFill>
                  <a:srgbClr val="333333"/>
                </a:solidFill>
                <a:effectLst/>
              </a:rPr>
              <a:t>across the globe</a:t>
            </a:r>
            <a:endParaRPr lang="en-IN" dirty="0"/>
          </a:p>
        </p:txBody>
      </p:sp>
      <p:sp>
        <p:nvSpPr>
          <p:cNvPr id="12" name="TextBox 11">
            <a:extLst>
              <a:ext uri="{FF2B5EF4-FFF2-40B4-BE49-F238E27FC236}">
                <a16:creationId xmlns:a16="http://schemas.microsoft.com/office/drawing/2014/main" id="{598D7332-F3F6-060C-E1A4-A51D1875C08E}"/>
              </a:ext>
            </a:extLst>
          </p:cNvPr>
          <p:cNvSpPr txBox="1"/>
          <p:nvPr/>
        </p:nvSpPr>
        <p:spPr>
          <a:xfrm>
            <a:off x="3457574" y="6396335"/>
            <a:ext cx="9679780" cy="461665"/>
          </a:xfrm>
          <a:prstGeom prst="rect">
            <a:avLst/>
          </a:prstGeom>
          <a:noFill/>
        </p:spPr>
        <p:txBody>
          <a:bodyPr wrap="square">
            <a:spAutoFit/>
          </a:bodyPr>
          <a:lstStyle/>
          <a:p>
            <a:r>
              <a:rPr lang="en-IN" sz="1200" b="1" i="0" dirty="0">
                <a:solidFill>
                  <a:srgbClr val="333333"/>
                </a:solidFill>
                <a:effectLst/>
                <a:latin typeface="Open Sans" panose="020B0606030504020204" pitchFamily="34" charset="0"/>
              </a:rPr>
              <a:t>Reference: Bienvenido León, Ignacio López-</a:t>
            </a:r>
            <a:r>
              <a:rPr lang="en-IN" sz="1200" b="1" i="0" dirty="0" err="1">
                <a:solidFill>
                  <a:srgbClr val="333333"/>
                </a:solidFill>
                <a:effectLst/>
                <a:latin typeface="Open Sans" panose="020B0606030504020204" pitchFamily="34" charset="0"/>
              </a:rPr>
              <a:t>Goñi</a:t>
            </a:r>
            <a:r>
              <a:rPr lang="en-IN" sz="1200" b="1" i="0" dirty="0">
                <a:solidFill>
                  <a:srgbClr val="333333"/>
                </a:solidFill>
                <a:effectLst/>
                <a:latin typeface="Open Sans" panose="020B0606030504020204" pitchFamily="34" charset="0"/>
              </a:rPr>
              <a:t> &amp; Ramón </a:t>
            </a:r>
            <a:r>
              <a:rPr lang="en-IN" sz="1200" b="1" i="0" dirty="0" err="1">
                <a:solidFill>
                  <a:srgbClr val="333333"/>
                </a:solidFill>
                <a:effectLst/>
                <a:latin typeface="Open Sans" panose="020B0606030504020204" pitchFamily="34" charset="0"/>
              </a:rPr>
              <a:t>Salaverría</a:t>
            </a:r>
            <a:r>
              <a:rPr lang="en-IN" sz="1200" b="1" i="0" dirty="0">
                <a:solidFill>
                  <a:srgbClr val="333333"/>
                </a:solidFill>
                <a:effectLst/>
                <a:latin typeface="Open Sans" panose="020B0606030504020204" pitchFamily="34" charset="0"/>
              </a:rPr>
              <a:t> (2022) The Covid-19 catastrophe: A science communication mess?, Church, Communication and Culture, 7:1, 6-22, DOI: </a:t>
            </a:r>
            <a:r>
              <a:rPr lang="en-IN" sz="1200" b="1" i="0" u="sng" dirty="0">
                <a:solidFill>
                  <a:srgbClr val="333333"/>
                </a:solidFill>
                <a:effectLst/>
                <a:latin typeface="Open Sans" panose="020B0606030504020204" pitchFamily="34" charset="0"/>
                <a:hlinkClick r:id="rId2"/>
              </a:rPr>
              <a:t>10.1080/23753234.2022.2031236</a:t>
            </a:r>
            <a:endParaRPr lang="en-IN" sz="1200" b="1" dirty="0"/>
          </a:p>
        </p:txBody>
      </p:sp>
      <p:pic>
        <p:nvPicPr>
          <p:cNvPr id="2" name="Picture 1">
            <a:extLst>
              <a:ext uri="{FF2B5EF4-FFF2-40B4-BE49-F238E27FC236}">
                <a16:creationId xmlns:a16="http://schemas.microsoft.com/office/drawing/2014/main" id="{18B139DC-6073-46B0-AD82-40806E2EC1CF}"/>
              </a:ext>
            </a:extLst>
          </p:cNvPr>
          <p:cNvPicPr>
            <a:picLocks noChangeAspect="1"/>
          </p:cNvPicPr>
          <p:nvPr/>
        </p:nvPicPr>
        <p:blipFill>
          <a:blip r:embed="rId3"/>
          <a:stretch>
            <a:fillRect/>
          </a:stretch>
        </p:blipFill>
        <p:spPr>
          <a:xfrm>
            <a:off x="6623013" y="2433959"/>
            <a:ext cx="5331096" cy="1990082"/>
          </a:xfrm>
          <a:prstGeom prst="rect">
            <a:avLst/>
          </a:prstGeom>
        </p:spPr>
      </p:pic>
      <p:sp>
        <p:nvSpPr>
          <p:cNvPr id="8" name="TextBox 7">
            <a:extLst>
              <a:ext uri="{FF2B5EF4-FFF2-40B4-BE49-F238E27FC236}">
                <a16:creationId xmlns:a16="http://schemas.microsoft.com/office/drawing/2014/main" id="{EBAF74DA-1984-4F76-8BD4-0955ED1FDFB9}"/>
              </a:ext>
            </a:extLst>
          </p:cNvPr>
          <p:cNvSpPr txBox="1"/>
          <p:nvPr/>
        </p:nvSpPr>
        <p:spPr>
          <a:xfrm>
            <a:off x="2440934" y="4457342"/>
            <a:ext cx="1689913" cy="369332"/>
          </a:xfrm>
          <a:prstGeom prst="rect">
            <a:avLst/>
          </a:prstGeom>
          <a:noFill/>
        </p:spPr>
        <p:txBody>
          <a:bodyPr wrap="square">
            <a:spAutoFit/>
          </a:bodyPr>
          <a:lstStyle/>
          <a:p>
            <a:pPr algn="l"/>
            <a:r>
              <a:rPr lang="en-IN" b="1" i="0" dirty="0">
                <a:solidFill>
                  <a:srgbClr val="333333"/>
                </a:solidFill>
                <a:effectLst/>
              </a:rPr>
              <a:t>Magnitude?</a:t>
            </a:r>
          </a:p>
        </p:txBody>
      </p:sp>
    </p:spTree>
    <p:extLst>
      <p:ext uri="{BB962C8B-B14F-4D97-AF65-F5344CB8AC3E}">
        <p14:creationId xmlns:p14="http://schemas.microsoft.com/office/powerpoint/2010/main" val="3494500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935B5D-2513-C178-2E10-4DBAF976527E}"/>
              </a:ext>
            </a:extLst>
          </p:cNvPr>
          <p:cNvSpPr txBox="1"/>
          <p:nvPr/>
        </p:nvSpPr>
        <p:spPr>
          <a:xfrm>
            <a:off x="409574" y="187971"/>
            <a:ext cx="6096000" cy="369332"/>
          </a:xfrm>
          <a:prstGeom prst="rect">
            <a:avLst/>
          </a:prstGeom>
          <a:noFill/>
        </p:spPr>
        <p:txBody>
          <a:bodyPr wrap="square">
            <a:spAutoFit/>
          </a:bodyPr>
          <a:lstStyle/>
          <a:p>
            <a:pPr algn="l"/>
            <a:r>
              <a:rPr lang="en-IN" b="1" i="0" dirty="0">
                <a:solidFill>
                  <a:srgbClr val="333333"/>
                </a:solidFill>
                <a:effectLst/>
                <a:latin typeface="PT serif" panose="020A0603040505020204" pitchFamily="18" charset="0"/>
              </a:rPr>
              <a:t>Science and disinformation</a:t>
            </a:r>
          </a:p>
        </p:txBody>
      </p:sp>
      <p:sp>
        <p:nvSpPr>
          <p:cNvPr id="5" name="TextBox 4">
            <a:extLst>
              <a:ext uri="{FF2B5EF4-FFF2-40B4-BE49-F238E27FC236}">
                <a16:creationId xmlns:a16="http://schemas.microsoft.com/office/drawing/2014/main" id="{5747838C-2749-44BD-A946-E618085C1061}"/>
              </a:ext>
            </a:extLst>
          </p:cNvPr>
          <p:cNvSpPr txBox="1"/>
          <p:nvPr/>
        </p:nvSpPr>
        <p:spPr>
          <a:xfrm>
            <a:off x="409574" y="752386"/>
            <a:ext cx="11562467" cy="646331"/>
          </a:xfrm>
          <a:prstGeom prst="rect">
            <a:avLst/>
          </a:prstGeom>
          <a:noFill/>
        </p:spPr>
        <p:txBody>
          <a:bodyPr wrap="square">
            <a:spAutoFit/>
          </a:bodyPr>
          <a:lstStyle/>
          <a:p>
            <a:r>
              <a:rPr lang="en-GB" b="0" i="0" dirty="0">
                <a:solidFill>
                  <a:srgbClr val="333333"/>
                </a:solidFill>
                <a:effectLst/>
              </a:rPr>
              <a:t>Although the spread of false or </a:t>
            </a:r>
            <a:r>
              <a:rPr lang="en-GB" b="1" i="0" dirty="0">
                <a:solidFill>
                  <a:srgbClr val="333333"/>
                </a:solidFill>
                <a:effectLst/>
                <a:highlight>
                  <a:srgbClr val="FFFF00"/>
                </a:highlight>
              </a:rPr>
              <a:t>misleading content about Covid-19 </a:t>
            </a:r>
            <a:r>
              <a:rPr lang="en-GB" b="0" i="0" dirty="0">
                <a:solidFill>
                  <a:srgbClr val="333333"/>
                </a:solidFill>
                <a:effectLst/>
              </a:rPr>
              <a:t>has reached previously </a:t>
            </a:r>
            <a:r>
              <a:rPr lang="en-GB" b="1" i="0" dirty="0">
                <a:solidFill>
                  <a:srgbClr val="333333"/>
                </a:solidFill>
                <a:effectLst/>
                <a:highlight>
                  <a:srgbClr val="FFFF00"/>
                </a:highlight>
              </a:rPr>
              <a:t>unknown levels</a:t>
            </a:r>
            <a:r>
              <a:rPr lang="en-GB" b="0" i="0" dirty="0">
                <a:solidFill>
                  <a:srgbClr val="333333"/>
                </a:solidFill>
                <a:effectLst/>
              </a:rPr>
              <a:t>, this is by no means the first time that disinformation about science-related issues has spread</a:t>
            </a:r>
            <a:endParaRPr lang="en-IN" dirty="0"/>
          </a:p>
        </p:txBody>
      </p:sp>
      <p:sp>
        <p:nvSpPr>
          <p:cNvPr id="7" name="TextBox 6">
            <a:extLst>
              <a:ext uri="{FF2B5EF4-FFF2-40B4-BE49-F238E27FC236}">
                <a16:creationId xmlns:a16="http://schemas.microsoft.com/office/drawing/2014/main" id="{AA92B3E3-ECC7-F89F-302F-677548E88C3F}"/>
              </a:ext>
            </a:extLst>
          </p:cNvPr>
          <p:cNvSpPr txBox="1"/>
          <p:nvPr/>
        </p:nvSpPr>
        <p:spPr>
          <a:xfrm>
            <a:off x="409574" y="1948934"/>
            <a:ext cx="6096000" cy="369332"/>
          </a:xfrm>
          <a:prstGeom prst="rect">
            <a:avLst/>
          </a:prstGeom>
          <a:noFill/>
        </p:spPr>
        <p:txBody>
          <a:bodyPr wrap="square">
            <a:spAutoFit/>
          </a:bodyPr>
          <a:lstStyle/>
          <a:p>
            <a:pPr algn="l"/>
            <a:r>
              <a:rPr lang="en-GB" b="1" dirty="0">
                <a:solidFill>
                  <a:srgbClr val="333333"/>
                </a:solidFill>
              </a:rPr>
              <a:t>Case</a:t>
            </a:r>
            <a:r>
              <a:rPr lang="en-GB" b="1" i="0" dirty="0">
                <a:solidFill>
                  <a:srgbClr val="333333"/>
                </a:solidFill>
                <a:effectLst/>
              </a:rPr>
              <a:t> 1: </a:t>
            </a:r>
            <a:r>
              <a:rPr lang="en-GB" b="1" i="0" dirty="0">
                <a:solidFill>
                  <a:srgbClr val="333333"/>
                </a:solidFill>
                <a:effectLst/>
                <a:highlight>
                  <a:srgbClr val="FFFF00"/>
                </a:highlight>
              </a:rPr>
              <a:t>Asbestos</a:t>
            </a:r>
          </a:p>
        </p:txBody>
      </p:sp>
      <p:sp>
        <p:nvSpPr>
          <p:cNvPr id="9" name="TextBox 8">
            <a:extLst>
              <a:ext uri="{FF2B5EF4-FFF2-40B4-BE49-F238E27FC236}">
                <a16:creationId xmlns:a16="http://schemas.microsoft.com/office/drawing/2014/main" id="{9C92CF46-30BA-5E90-D026-1D424B64CE6E}"/>
              </a:ext>
            </a:extLst>
          </p:cNvPr>
          <p:cNvSpPr txBox="1"/>
          <p:nvPr/>
        </p:nvSpPr>
        <p:spPr>
          <a:xfrm>
            <a:off x="409574" y="2372141"/>
            <a:ext cx="5411123" cy="3416320"/>
          </a:xfrm>
          <a:prstGeom prst="rect">
            <a:avLst/>
          </a:prstGeom>
          <a:noFill/>
        </p:spPr>
        <p:txBody>
          <a:bodyPr wrap="square">
            <a:spAutoFit/>
          </a:bodyPr>
          <a:lstStyle/>
          <a:p>
            <a:pPr marL="285750" indent="-285750" algn="just">
              <a:buFont typeface="Arial" panose="020B0604020202020204" pitchFamily="34" charset="0"/>
              <a:buChar char="•"/>
            </a:pPr>
            <a:r>
              <a:rPr lang="en-GB" b="0" i="0" dirty="0">
                <a:solidFill>
                  <a:srgbClr val="333333"/>
                </a:solidFill>
                <a:effectLst/>
              </a:rPr>
              <a:t>Asbestos is a </a:t>
            </a:r>
            <a:r>
              <a:rPr lang="en-GB" b="1" i="0" dirty="0">
                <a:solidFill>
                  <a:srgbClr val="333333"/>
                </a:solidFill>
                <a:effectLst/>
                <a:highlight>
                  <a:srgbClr val="FFFF00"/>
                </a:highlight>
              </a:rPr>
              <a:t>building material </a:t>
            </a:r>
            <a:r>
              <a:rPr lang="en-GB" b="0" i="0" dirty="0">
                <a:solidFill>
                  <a:srgbClr val="333333"/>
                </a:solidFill>
                <a:effectLst/>
              </a:rPr>
              <a:t>that was widely used between </a:t>
            </a:r>
            <a:r>
              <a:rPr lang="en-GB" b="1" i="0" dirty="0">
                <a:solidFill>
                  <a:srgbClr val="333333"/>
                </a:solidFill>
                <a:effectLst/>
                <a:highlight>
                  <a:srgbClr val="FFFF00"/>
                </a:highlight>
              </a:rPr>
              <a:t>1860 and 1980 </a:t>
            </a:r>
            <a:r>
              <a:rPr lang="en-GB" b="0" i="0" dirty="0">
                <a:solidFill>
                  <a:srgbClr val="333333"/>
                </a:solidFill>
                <a:effectLst/>
              </a:rPr>
              <a:t>(and is </a:t>
            </a:r>
            <a:r>
              <a:rPr lang="en-GB" b="1" i="0" dirty="0">
                <a:solidFill>
                  <a:srgbClr val="333333"/>
                </a:solidFill>
                <a:effectLst/>
                <a:highlight>
                  <a:srgbClr val="FFFF00"/>
                </a:highlight>
              </a:rPr>
              <a:t>still used </a:t>
            </a:r>
            <a:r>
              <a:rPr lang="en-GB" b="0" i="0" dirty="0">
                <a:solidFill>
                  <a:srgbClr val="333333"/>
                </a:solidFill>
                <a:effectLst/>
              </a:rPr>
              <a:t>in some countries), </a:t>
            </a:r>
            <a:r>
              <a:rPr lang="en-GB" b="1" i="0" dirty="0">
                <a:solidFill>
                  <a:srgbClr val="333333"/>
                </a:solidFill>
                <a:effectLst/>
                <a:highlight>
                  <a:srgbClr val="FFFF00"/>
                </a:highlight>
              </a:rPr>
              <a:t>despite overwhelming evidence </a:t>
            </a:r>
            <a:r>
              <a:rPr lang="en-GB" b="0" i="0" dirty="0">
                <a:solidFill>
                  <a:srgbClr val="333333"/>
                </a:solidFill>
                <a:effectLst/>
              </a:rPr>
              <a:t>that it is </a:t>
            </a:r>
            <a:r>
              <a:rPr lang="en-GB" b="1" i="0" dirty="0">
                <a:solidFill>
                  <a:srgbClr val="333333"/>
                </a:solidFill>
                <a:effectLst/>
                <a:highlight>
                  <a:srgbClr val="FFFF00"/>
                </a:highlight>
              </a:rPr>
              <a:t>carcinogenic and that it causes asbestosis (a type of pulmonary fibrosis)</a:t>
            </a:r>
          </a:p>
          <a:p>
            <a:pPr marL="285750" indent="-285750" algn="just">
              <a:buFont typeface="Arial" panose="020B0604020202020204" pitchFamily="34" charset="0"/>
              <a:buChar char="•"/>
            </a:pPr>
            <a:endParaRPr lang="en-GB" b="0" i="0" dirty="0">
              <a:solidFill>
                <a:srgbClr val="333333"/>
              </a:solidFill>
              <a:effectLst/>
            </a:endParaRPr>
          </a:p>
          <a:p>
            <a:pPr marL="285750" indent="-285750" algn="just">
              <a:buFont typeface="Arial" panose="020B0604020202020204" pitchFamily="34" charset="0"/>
              <a:buChar char="•"/>
            </a:pPr>
            <a:r>
              <a:rPr lang="en-GB" b="0" i="0" dirty="0">
                <a:solidFill>
                  <a:srgbClr val="333333"/>
                </a:solidFill>
                <a:effectLst/>
              </a:rPr>
              <a:t>As some research indicates, </a:t>
            </a:r>
            <a:r>
              <a:rPr lang="en-GB" b="1" i="0" dirty="0">
                <a:solidFill>
                  <a:srgbClr val="333333"/>
                </a:solidFill>
                <a:effectLst/>
                <a:highlight>
                  <a:srgbClr val="FFFF00"/>
                </a:highlight>
              </a:rPr>
              <a:t>asbestos producers developed powerful disinformation </a:t>
            </a:r>
            <a:r>
              <a:rPr lang="en-GB" b="0" i="0" dirty="0">
                <a:solidFill>
                  <a:srgbClr val="333333"/>
                </a:solidFill>
                <a:effectLst/>
              </a:rPr>
              <a:t>campaigns in an attempt to deny or </a:t>
            </a:r>
            <a:r>
              <a:rPr lang="en-GB" b="1" i="0" dirty="0">
                <a:solidFill>
                  <a:srgbClr val="333333"/>
                </a:solidFill>
                <a:effectLst/>
                <a:highlight>
                  <a:srgbClr val="FFFF00"/>
                </a:highlight>
              </a:rPr>
              <a:t>cast doubt on the credibility of studies showing the harmful effects of asbestos </a:t>
            </a:r>
            <a:r>
              <a:rPr lang="en-GB" b="0" i="0" dirty="0">
                <a:solidFill>
                  <a:srgbClr val="333333"/>
                </a:solidFill>
                <a:effectLst/>
              </a:rPr>
              <a:t>on human health, even though this knowledge is well-established in the scientific community</a:t>
            </a:r>
            <a:endParaRPr lang="en-IN" dirty="0"/>
          </a:p>
        </p:txBody>
      </p:sp>
      <p:sp>
        <p:nvSpPr>
          <p:cNvPr id="10" name="TextBox 9">
            <a:extLst>
              <a:ext uri="{FF2B5EF4-FFF2-40B4-BE49-F238E27FC236}">
                <a16:creationId xmlns:a16="http://schemas.microsoft.com/office/drawing/2014/main" id="{B0BDDC23-C9E8-E994-F71D-FF9155C67E6D}"/>
              </a:ext>
            </a:extLst>
          </p:cNvPr>
          <p:cNvSpPr txBox="1"/>
          <p:nvPr/>
        </p:nvSpPr>
        <p:spPr>
          <a:xfrm>
            <a:off x="6505574" y="1948934"/>
            <a:ext cx="6096000" cy="369332"/>
          </a:xfrm>
          <a:prstGeom prst="rect">
            <a:avLst/>
          </a:prstGeom>
          <a:noFill/>
        </p:spPr>
        <p:txBody>
          <a:bodyPr wrap="square">
            <a:spAutoFit/>
          </a:bodyPr>
          <a:lstStyle/>
          <a:p>
            <a:pPr algn="l"/>
            <a:r>
              <a:rPr lang="en-GB" b="1" dirty="0">
                <a:solidFill>
                  <a:srgbClr val="333333"/>
                </a:solidFill>
              </a:rPr>
              <a:t>Case</a:t>
            </a:r>
            <a:r>
              <a:rPr lang="en-GB" b="1" i="0" dirty="0">
                <a:solidFill>
                  <a:srgbClr val="333333"/>
                </a:solidFill>
                <a:effectLst/>
              </a:rPr>
              <a:t> 2: </a:t>
            </a:r>
            <a:r>
              <a:rPr lang="en-GB" b="1" i="0" dirty="0">
                <a:solidFill>
                  <a:srgbClr val="333333"/>
                </a:solidFill>
                <a:effectLst/>
                <a:highlight>
                  <a:srgbClr val="FFFF00"/>
                </a:highlight>
              </a:rPr>
              <a:t>Tobacco </a:t>
            </a:r>
          </a:p>
        </p:txBody>
      </p:sp>
      <p:sp>
        <p:nvSpPr>
          <p:cNvPr id="12" name="TextBox 11">
            <a:extLst>
              <a:ext uri="{FF2B5EF4-FFF2-40B4-BE49-F238E27FC236}">
                <a16:creationId xmlns:a16="http://schemas.microsoft.com/office/drawing/2014/main" id="{CA08614C-D412-EBBE-63F7-C096BE581549}"/>
              </a:ext>
            </a:extLst>
          </p:cNvPr>
          <p:cNvSpPr txBox="1"/>
          <p:nvPr/>
        </p:nvSpPr>
        <p:spPr>
          <a:xfrm>
            <a:off x="6354671" y="2372141"/>
            <a:ext cx="5617370" cy="3693319"/>
          </a:xfrm>
          <a:prstGeom prst="rect">
            <a:avLst/>
          </a:prstGeom>
          <a:noFill/>
        </p:spPr>
        <p:txBody>
          <a:bodyPr wrap="square">
            <a:spAutoFit/>
          </a:bodyPr>
          <a:lstStyle/>
          <a:p>
            <a:pPr marL="285750" indent="-285750" algn="just">
              <a:buFont typeface="Arial" panose="020B0604020202020204" pitchFamily="34" charset="0"/>
              <a:buChar char="•"/>
            </a:pPr>
            <a:r>
              <a:rPr lang="en-GB" b="0" i="0" dirty="0">
                <a:solidFill>
                  <a:srgbClr val="333333"/>
                </a:solidFill>
                <a:effectLst/>
              </a:rPr>
              <a:t>Another relevant case is that of tobacco. Doctors </a:t>
            </a:r>
            <a:r>
              <a:rPr lang="en-GB" b="0" i="0" dirty="0">
                <a:solidFill>
                  <a:srgbClr val="333333"/>
                </a:solidFill>
                <a:effectLst/>
                <a:highlight>
                  <a:srgbClr val="FFFF00"/>
                </a:highlight>
              </a:rPr>
              <a:t>warned</a:t>
            </a:r>
            <a:r>
              <a:rPr lang="en-GB" b="0" i="0" dirty="0">
                <a:solidFill>
                  <a:srgbClr val="333333"/>
                </a:solidFill>
                <a:effectLst/>
              </a:rPr>
              <a:t> about the </a:t>
            </a:r>
            <a:r>
              <a:rPr lang="en-GB" b="1" i="0" dirty="0">
                <a:solidFill>
                  <a:srgbClr val="333333"/>
                </a:solidFill>
                <a:effectLst/>
                <a:highlight>
                  <a:srgbClr val="FFFF00"/>
                </a:highlight>
              </a:rPr>
              <a:t>harmful effects </a:t>
            </a:r>
            <a:r>
              <a:rPr lang="en-GB" b="0" i="0" dirty="0">
                <a:solidFill>
                  <a:srgbClr val="333333"/>
                </a:solidFill>
                <a:effectLst/>
              </a:rPr>
              <a:t>of </a:t>
            </a:r>
            <a:r>
              <a:rPr lang="en-GB" b="1" dirty="0">
                <a:solidFill>
                  <a:srgbClr val="333333"/>
                </a:solidFill>
                <a:effectLst/>
                <a:highlight>
                  <a:srgbClr val="FFFF00"/>
                </a:highlight>
              </a:rPr>
              <a:t>cigarettes</a:t>
            </a:r>
            <a:r>
              <a:rPr lang="en-GB" b="0" i="0" dirty="0">
                <a:solidFill>
                  <a:srgbClr val="333333"/>
                </a:solidFill>
                <a:effectLst/>
              </a:rPr>
              <a:t> in </a:t>
            </a:r>
            <a:r>
              <a:rPr lang="en-GB" b="1" i="0" dirty="0">
                <a:solidFill>
                  <a:srgbClr val="333333"/>
                </a:solidFill>
                <a:effectLst/>
                <a:highlight>
                  <a:srgbClr val="FFFF00"/>
                </a:highlight>
              </a:rPr>
              <a:t>1964,</a:t>
            </a:r>
            <a:r>
              <a:rPr lang="en-GB" b="0" i="0" dirty="0">
                <a:solidFill>
                  <a:srgbClr val="333333"/>
                </a:solidFill>
                <a:effectLst/>
              </a:rPr>
              <a:t> but it was </a:t>
            </a:r>
            <a:r>
              <a:rPr lang="en-GB" b="1" i="0" dirty="0">
                <a:solidFill>
                  <a:srgbClr val="333333"/>
                </a:solidFill>
                <a:effectLst/>
                <a:highlight>
                  <a:srgbClr val="FFFF00"/>
                </a:highlight>
              </a:rPr>
              <a:t>not until 1999 </a:t>
            </a:r>
            <a:r>
              <a:rPr lang="en-GB" b="0" i="0" dirty="0">
                <a:solidFill>
                  <a:srgbClr val="333333"/>
                </a:solidFill>
                <a:effectLst/>
              </a:rPr>
              <a:t>that </a:t>
            </a:r>
            <a:r>
              <a:rPr lang="en-GB" b="1" i="0" dirty="0">
                <a:solidFill>
                  <a:srgbClr val="333333"/>
                </a:solidFill>
                <a:effectLst/>
                <a:highlight>
                  <a:srgbClr val="FFFF00"/>
                </a:highlight>
              </a:rPr>
              <a:t>American health authorities</a:t>
            </a:r>
            <a:r>
              <a:rPr lang="en-GB" b="0" i="0" dirty="0">
                <a:solidFill>
                  <a:srgbClr val="333333"/>
                </a:solidFill>
                <a:effectLst/>
              </a:rPr>
              <a:t> declared that smoking was a </a:t>
            </a:r>
            <a:r>
              <a:rPr lang="en-GB" b="1" i="0" dirty="0">
                <a:solidFill>
                  <a:srgbClr val="333333"/>
                </a:solidFill>
                <a:effectLst/>
                <a:highlight>
                  <a:srgbClr val="FFFF00"/>
                </a:highlight>
              </a:rPr>
              <a:t>cause of cancer. </a:t>
            </a:r>
          </a:p>
          <a:p>
            <a:pPr marL="285750" indent="-285750" algn="just">
              <a:buFont typeface="Arial" panose="020B0604020202020204" pitchFamily="34" charset="0"/>
              <a:buChar char="•"/>
            </a:pPr>
            <a:endParaRPr lang="en-GB" b="0" i="0" dirty="0">
              <a:solidFill>
                <a:srgbClr val="333333"/>
              </a:solidFill>
              <a:effectLst/>
            </a:endParaRPr>
          </a:p>
          <a:p>
            <a:pPr marL="285750" indent="-285750" algn="just">
              <a:buFont typeface="Arial" panose="020B0604020202020204" pitchFamily="34" charset="0"/>
              <a:buChar char="•"/>
            </a:pPr>
            <a:r>
              <a:rPr lang="en-GB" b="1" i="0" dirty="0">
                <a:solidFill>
                  <a:srgbClr val="333333"/>
                </a:solidFill>
                <a:effectLst/>
                <a:highlight>
                  <a:srgbClr val="FFFF00"/>
                </a:highlight>
              </a:rPr>
              <a:t>Why</a:t>
            </a:r>
            <a:r>
              <a:rPr lang="en-GB" b="0" i="0" dirty="0">
                <a:solidFill>
                  <a:srgbClr val="333333"/>
                </a:solidFill>
                <a:effectLst/>
              </a:rPr>
              <a:t> did it take so long to clearly alert the population to this danger? </a:t>
            </a:r>
          </a:p>
          <a:p>
            <a:pPr marL="285750" indent="-285750" algn="just">
              <a:buFont typeface="Arial" panose="020B0604020202020204" pitchFamily="34" charset="0"/>
              <a:buChar char="•"/>
            </a:pPr>
            <a:endParaRPr lang="en-GB" b="0" i="0" dirty="0">
              <a:solidFill>
                <a:srgbClr val="333333"/>
              </a:solidFill>
              <a:effectLst/>
            </a:endParaRPr>
          </a:p>
          <a:p>
            <a:pPr marL="285750" indent="-285750" algn="just">
              <a:buFont typeface="Arial" panose="020B0604020202020204" pitchFamily="34" charset="0"/>
              <a:buChar char="•"/>
            </a:pPr>
            <a:r>
              <a:rPr lang="en-GB" b="0" i="0" dirty="0">
                <a:solidFill>
                  <a:srgbClr val="333333"/>
                </a:solidFill>
                <a:effectLst/>
              </a:rPr>
              <a:t>The answer can be found in a </a:t>
            </a:r>
            <a:r>
              <a:rPr lang="en-GB" b="1" i="0" dirty="0">
                <a:solidFill>
                  <a:srgbClr val="333333"/>
                </a:solidFill>
                <a:effectLst/>
                <a:highlight>
                  <a:srgbClr val="FFFF00"/>
                </a:highlight>
              </a:rPr>
              <a:t>2006 ruling </a:t>
            </a:r>
            <a:r>
              <a:rPr lang="en-GB" b="0" i="0" dirty="0">
                <a:solidFill>
                  <a:srgbClr val="333333"/>
                </a:solidFill>
                <a:effectLst/>
              </a:rPr>
              <a:t>in which a U.S. federal tribunal found </a:t>
            </a:r>
            <a:r>
              <a:rPr lang="en-GB" b="1" i="0" dirty="0">
                <a:solidFill>
                  <a:srgbClr val="333333"/>
                </a:solidFill>
                <a:effectLst/>
                <a:highlight>
                  <a:srgbClr val="FFFF00"/>
                </a:highlight>
              </a:rPr>
              <a:t>tobacco manufacturers </a:t>
            </a:r>
            <a:r>
              <a:rPr lang="en-GB" b="0" i="0" dirty="0">
                <a:solidFill>
                  <a:srgbClr val="333333"/>
                </a:solidFill>
                <a:effectLst/>
              </a:rPr>
              <a:t>guilty of </a:t>
            </a:r>
            <a:r>
              <a:rPr lang="en-GB" b="1" i="0" dirty="0">
                <a:solidFill>
                  <a:srgbClr val="333333"/>
                </a:solidFill>
                <a:effectLst/>
                <a:highlight>
                  <a:srgbClr val="FFFF00"/>
                </a:highlight>
              </a:rPr>
              <a:t>‘conspiring to deny, distort, and minimize </a:t>
            </a:r>
            <a:r>
              <a:rPr lang="en-GB" b="0" i="0" dirty="0">
                <a:solidFill>
                  <a:srgbClr val="333333"/>
                </a:solidFill>
                <a:effectLst/>
              </a:rPr>
              <a:t>the </a:t>
            </a:r>
            <a:r>
              <a:rPr lang="en-GB" b="1" i="0" dirty="0">
                <a:solidFill>
                  <a:srgbClr val="333333"/>
                </a:solidFill>
                <a:effectLst/>
                <a:highlight>
                  <a:srgbClr val="FFFF00"/>
                </a:highlight>
              </a:rPr>
              <a:t>hazards</a:t>
            </a:r>
            <a:r>
              <a:rPr lang="en-GB" b="0" i="0" dirty="0">
                <a:solidFill>
                  <a:srgbClr val="333333"/>
                </a:solidFill>
                <a:effectLst/>
              </a:rPr>
              <a:t> of cigarette smoking to the public</a:t>
            </a:r>
            <a:endParaRPr lang="en-IN" dirty="0"/>
          </a:p>
        </p:txBody>
      </p:sp>
      <p:sp>
        <p:nvSpPr>
          <p:cNvPr id="14" name="TextBox 13">
            <a:extLst>
              <a:ext uri="{FF2B5EF4-FFF2-40B4-BE49-F238E27FC236}">
                <a16:creationId xmlns:a16="http://schemas.microsoft.com/office/drawing/2014/main" id="{F1EFA5FE-FAA3-17EC-39C9-1C1AC6DC2AA0}"/>
              </a:ext>
            </a:extLst>
          </p:cNvPr>
          <p:cNvSpPr txBox="1"/>
          <p:nvPr/>
        </p:nvSpPr>
        <p:spPr>
          <a:xfrm>
            <a:off x="3457574" y="6396335"/>
            <a:ext cx="9679780" cy="461665"/>
          </a:xfrm>
          <a:prstGeom prst="rect">
            <a:avLst/>
          </a:prstGeom>
          <a:noFill/>
        </p:spPr>
        <p:txBody>
          <a:bodyPr wrap="square">
            <a:spAutoFit/>
          </a:bodyPr>
          <a:lstStyle/>
          <a:p>
            <a:r>
              <a:rPr lang="en-IN" sz="1200" b="1" i="0" dirty="0">
                <a:solidFill>
                  <a:srgbClr val="333333"/>
                </a:solidFill>
                <a:effectLst/>
                <a:latin typeface="Open Sans" panose="020B0606030504020204" pitchFamily="34" charset="0"/>
              </a:rPr>
              <a:t>Reference: Bienvenido León, Ignacio López-</a:t>
            </a:r>
            <a:r>
              <a:rPr lang="en-IN" sz="1200" b="1" i="0" dirty="0" err="1">
                <a:solidFill>
                  <a:srgbClr val="333333"/>
                </a:solidFill>
                <a:effectLst/>
                <a:latin typeface="Open Sans" panose="020B0606030504020204" pitchFamily="34" charset="0"/>
              </a:rPr>
              <a:t>Goñi</a:t>
            </a:r>
            <a:r>
              <a:rPr lang="en-IN" sz="1200" b="1" i="0" dirty="0">
                <a:solidFill>
                  <a:srgbClr val="333333"/>
                </a:solidFill>
                <a:effectLst/>
                <a:latin typeface="Open Sans" panose="020B0606030504020204" pitchFamily="34" charset="0"/>
              </a:rPr>
              <a:t> &amp; Ramón </a:t>
            </a:r>
            <a:r>
              <a:rPr lang="en-IN" sz="1200" b="1" i="0" dirty="0" err="1">
                <a:solidFill>
                  <a:srgbClr val="333333"/>
                </a:solidFill>
                <a:effectLst/>
                <a:latin typeface="Open Sans" panose="020B0606030504020204" pitchFamily="34" charset="0"/>
              </a:rPr>
              <a:t>Salaverría</a:t>
            </a:r>
            <a:r>
              <a:rPr lang="en-IN" sz="1200" b="1" i="0" dirty="0">
                <a:solidFill>
                  <a:srgbClr val="333333"/>
                </a:solidFill>
                <a:effectLst/>
                <a:latin typeface="Open Sans" panose="020B0606030504020204" pitchFamily="34" charset="0"/>
              </a:rPr>
              <a:t> (2022) The Covid-19 catastrophe: A science communication mess?, Church, Communication and Culture, 7:1, 6-22, DOI: </a:t>
            </a:r>
            <a:r>
              <a:rPr lang="en-IN" sz="1200" b="1" i="0" u="sng" dirty="0">
                <a:solidFill>
                  <a:srgbClr val="333333"/>
                </a:solidFill>
                <a:effectLst/>
                <a:latin typeface="Open Sans" panose="020B0606030504020204" pitchFamily="34" charset="0"/>
                <a:hlinkClick r:id="rId2"/>
              </a:rPr>
              <a:t>10.1080/23753234.2022.2031236</a:t>
            </a:r>
            <a:endParaRPr lang="en-IN" sz="1200" b="1" dirty="0"/>
          </a:p>
        </p:txBody>
      </p:sp>
    </p:spTree>
    <p:extLst>
      <p:ext uri="{BB962C8B-B14F-4D97-AF65-F5344CB8AC3E}">
        <p14:creationId xmlns:p14="http://schemas.microsoft.com/office/powerpoint/2010/main" val="2632800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ED66C2-5299-22BF-C79E-129944ADB93D}"/>
              </a:ext>
            </a:extLst>
          </p:cNvPr>
          <p:cNvSpPr txBox="1"/>
          <p:nvPr/>
        </p:nvSpPr>
        <p:spPr>
          <a:xfrm>
            <a:off x="133350" y="172135"/>
            <a:ext cx="11920998" cy="369332"/>
          </a:xfrm>
          <a:prstGeom prst="rect">
            <a:avLst/>
          </a:prstGeom>
          <a:noFill/>
        </p:spPr>
        <p:txBody>
          <a:bodyPr wrap="square">
            <a:spAutoFit/>
          </a:bodyPr>
          <a:lstStyle/>
          <a:p>
            <a:pPr algn="l"/>
            <a:r>
              <a:rPr lang="en-GB" b="1" i="0" dirty="0">
                <a:solidFill>
                  <a:srgbClr val="1A1A1F"/>
                </a:solidFill>
                <a:effectLst/>
              </a:rPr>
              <a:t>What urges the need of the communications between scientists and public and what the current gaps ??</a:t>
            </a:r>
          </a:p>
        </p:txBody>
      </p:sp>
      <p:sp>
        <p:nvSpPr>
          <p:cNvPr id="5" name="TextBox 4">
            <a:extLst>
              <a:ext uri="{FF2B5EF4-FFF2-40B4-BE49-F238E27FC236}">
                <a16:creationId xmlns:a16="http://schemas.microsoft.com/office/drawing/2014/main" id="{ACA31F66-62AA-65EC-90F1-8CB9D7663192}"/>
              </a:ext>
            </a:extLst>
          </p:cNvPr>
          <p:cNvSpPr txBox="1"/>
          <p:nvPr/>
        </p:nvSpPr>
        <p:spPr>
          <a:xfrm>
            <a:off x="327537" y="1366855"/>
            <a:ext cx="6096000" cy="369332"/>
          </a:xfrm>
          <a:prstGeom prst="rect">
            <a:avLst/>
          </a:prstGeom>
          <a:noFill/>
        </p:spPr>
        <p:txBody>
          <a:bodyPr wrap="square">
            <a:spAutoFit/>
          </a:bodyPr>
          <a:lstStyle/>
          <a:p>
            <a:pPr marL="342900" indent="-342900" algn="l">
              <a:buFont typeface="+mj-lt"/>
              <a:buAutoNum type="arabicPeriod"/>
            </a:pPr>
            <a:r>
              <a:rPr lang="en-IN" b="1" i="0" dirty="0">
                <a:solidFill>
                  <a:srgbClr val="1A1A1F"/>
                </a:solidFill>
                <a:effectLst/>
              </a:rPr>
              <a:t>A lack of trust</a:t>
            </a:r>
          </a:p>
        </p:txBody>
      </p:sp>
      <p:sp>
        <p:nvSpPr>
          <p:cNvPr id="7" name="TextBox 6">
            <a:extLst>
              <a:ext uri="{FF2B5EF4-FFF2-40B4-BE49-F238E27FC236}">
                <a16:creationId xmlns:a16="http://schemas.microsoft.com/office/drawing/2014/main" id="{E607C59E-EA69-687E-EFB0-11FE38F1D808}"/>
              </a:ext>
            </a:extLst>
          </p:cNvPr>
          <p:cNvSpPr txBox="1"/>
          <p:nvPr/>
        </p:nvSpPr>
        <p:spPr>
          <a:xfrm>
            <a:off x="285750" y="1771469"/>
            <a:ext cx="5943600" cy="5078313"/>
          </a:xfrm>
          <a:prstGeom prst="rect">
            <a:avLst/>
          </a:prstGeom>
          <a:noFill/>
        </p:spPr>
        <p:txBody>
          <a:bodyPr wrap="square">
            <a:spAutoFit/>
          </a:bodyPr>
          <a:lstStyle/>
          <a:p>
            <a:pPr marL="285750" indent="-285750" algn="just">
              <a:buFont typeface="Arial" panose="020B0604020202020204" pitchFamily="34" charset="0"/>
              <a:buChar char="•"/>
            </a:pPr>
            <a:r>
              <a:rPr lang="en-GB" b="0" i="0" dirty="0">
                <a:solidFill>
                  <a:srgbClr val="333333"/>
                </a:solidFill>
                <a:effectLst/>
              </a:rPr>
              <a:t>Between scientists, science writers or journalists, and the public itself. </a:t>
            </a:r>
            <a:r>
              <a:rPr lang="en-GB" b="1" i="0" dirty="0">
                <a:solidFill>
                  <a:srgbClr val="333333"/>
                </a:solidFill>
                <a:effectLst/>
                <a:highlight>
                  <a:srgbClr val="FFFF00"/>
                </a:highlight>
              </a:rPr>
              <a:t>Why?</a:t>
            </a:r>
          </a:p>
          <a:p>
            <a:pPr marL="285750" indent="-285750" algn="just">
              <a:buFont typeface="Arial" panose="020B0604020202020204" pitchFamily="34" charset="0"/>
              <a:buChar char="•"/>
            </a:pPr>
            <a:endParaRPr lang="en-GB" b="0" i="0" dirty="0">
              <a:solidFill>
                <a:srgbClr val="333333"/>
              </a:solidFill>
              <a:effectLst/>
            </a:endParaRPr>
          </a:p>
          <a:p>
            <a:pPr marL="285750" indent="-285750" algn="just">
              <a:buFont typeface="Arial" panose="020B0604020202020204" pitchFamily="34" charset="0"/>
              <a:buChar char="•"/>
            </a:pPr>
            <a:r>
              <a:rPr lang="en-GB" b="0" i="0" dirty="0">
                <a:solidFill>
                  <a:srgbClr val="333333"/>
                </a:solidFill>
                <a:effectLst/>
              </a:rPr>
              <a:t>Institutions also carry some responsibility due to expending more effort </a:t>
            </a:r>
            <a:r>
              <a:rPr lang="en-GB" b="1" i="0" dirty="0">
                <a:solidFill>
                  <a:srgbClr val="333333"/>
                </a:solidFill>
                <a:effectLst/>
                <a:highlight>
                  <a:srgbClr val="FFFF00"/>
                </a:highlight>
              </a:rPr>
              <a:t>bolstering their own </a:t>
            </a:r>
            <a:r>
              <a:rPr lang="en-GB" b="0" i="0" dirty="0">
                <a:solidFill>
                  <a:srgbClr val="333333"/>
                </a:solidFill>
                <a:effectLst/>
              </a:rPr>
              <a:t>reputations, rather than </a:t>
            </a:r>
            <a:r>
              <a:rPr lang="en-GB" b="1" i="0" dirty="0">
                <a:solidFill>
                  <a:srgbClr val="333333"/>
                </a:solidFill>
                <a:effectLst/>
                <a:highlight>
                  <a:srgbClr val="FFFF00"/>
                </a:highlight>
              </a:rPr>
              <a:t>meticulously</a:t>
            </a:r>
            <a:r>
              <a:rPr lang="en-GB" b="1" i="0" dirty="0">
                <a:solidFill>
                  <a:srgbClr val="333333"/>
                </a:solidFill>
                <a:effectLst/>
              </a:rPr>
              <a:t> r</a:t>
            </a:r>
            <a:r>
              <a:rPr lang="en-GB" b="0" i="0" dirty="0">
                <a:solidFill>
                  <a:srgbClr val="333333"/>
                </a:solidFill>
                <a:effectLst/>
              </a:rPr>
              <a:t>eporting their research.</a:t>
            </a:r>
          </a:p>
          <a:p>
            <a:pPr marL="285750" indent="-285750" algn="just">
              <a:buFont typeface="Arial" panose="020B0604020202020204" pitchFamily="34" charset="0"/>
              <a:buChar char="•"/>
            </a:pPr>
            <a:endParaRPr lang="en-GB" b="0" i="0" dirty="0">
              <a:solidFill>
                <a:srgbClr val="333333"/>
              </a:solidFill>
              <a:effectLst/>
            </a:endParaRPr>
          </a:p>
          <a:p>
            <a:pPr marL="285750" indent="-285750" algn="just">
              <a:buFont typeface="Arial" panose="020B0604020202020204" pitchFamily="34" charset="0"/>
              <a:buChar char="•"/>
            </a:pPr>
            <a:r>
              <a:rPr lang="en-US" dirty="0">
                <a:solidFill>
                  <a:srgbClr val="333333"/>
                </a:solidFill>
              </a:rPr>
              <a:t>Public resistance to scientific messages may stem in part from the </a:t>
            </a:r>
            <a:r>
              <a:rPr lang="en-US" b="1" dirty="0">
                <a:solidFill>
                  <a:srgbClr val="333333"/>
                </a:solidFill>
                <a:highlight>
                  <a:srgbClr val="FFFF00"/>
                </a:highlight>
              </a:rPr>
              <a:t>continuous stream of exaggerated claims</a:t>
            </a:r>
          </a:p>
          <a:p>
            <a:pPr marL="285750" indent="-285750" algn="just">
              <a:buFont typeface="Arial" panose="020B0604020202020204" pitchFamily="34" charset="0"/>
              <a:buChar char="•"/>
            </a:pPr>
            <a:endParaRPr lang="en-US" dirty="0">
              <a:solidFill>
                <a:srgbClr val="333333"/>
              </a:solidFill>
            </a:endParaRPr>
          </a:p>
          <a:p>
            <a:pPr marL="285750" indent="-285750" algn="just">
              <a:buFont typeface="Arial" panose="020B0604020202020204" pitchFamily="34" charset="0"/>
              <a:buChar char="•"/>
            </a:pPr>
            <a:r>
              <a:rPr lang="en-US" dirty="0">
                <a:solidFill>
                  <a:srgbClr val="333333"/>
                </a:solidFill>
              </a:rPr>
              <a:t>scientists need to be more </a:t>
            </a:r>
            <a:r>
              <a:rPr lang="en-US" b="1" dirty="0">
                <a:solidFill>
                  <a:srgbClr val="333333"/>
                </a:solidFill>
                <a:highlight>
                  <a:srgbClr val="FFFF00"/>
                </a:highlight>
              </a:rPr>
              <a:t>aware of possible reasons </a:t>
            </a:r>
            <a:r>
              <a:rPr lang="en-US" dirty="0">
                <a:solidFill>
                  <a:srgbClr val="333333"/>
                </a:solidFill>
              </a:rPr>
              <a:t>for </a:t>
            </a:r>
            <a:r>
              <a:rPr lang="en-US" b="1" dirty="0">
                <a:solidFill>
                  <a:srgbClr val="333333"/>
                </a:solidFill>
                <a:highlight>
                  <a:srgbClr val="FFFF00"/>
                </a:highlight>
              </a:rPr>
              <a:t>communication failure</a:t>
            </a:r>
            <a:r>
              <a:rPr lang="en-US" dirty="0">
                <a:solidFill>
                  <a:srgbClr val="333333"/>
                </a:solidFill>
              </a:rPr>
              <a:t> with the public</a:t>
            </a:r>
          </a:p>
          <a:p>
            <a:pPr marL="285750" indent="-285750" algn="just">
              <a:buFont typeface="Arial" panose="020B0604020202020204" pitchFamily="34" charset="0"/>
              <a:buChar char="•"/>
            </a:pPr>
            <a:endParaRPr lang="en-US" dirty="0">
              <a:solidFill>
                <a:srgbClr val="333333"/>
              </a:solidFill>
            </a:endParaRPr>
          </a:p>
          <a:p>
            <a:pPr marL="285750" indent="-285750" algn="just">
              <a:buFont typeface="Arial" panose="020B0604020202020204" pitchFamily="34" charset="0"/>
              <a:buChar char="•"/>
            </a:pPr>
            <a:r>
              <a:rPr lang="en-US" dirty="0">
                <a:solidFill>
                  <a:srgbClr val="333333"/>
                </a:solidFill>
              </a:rPr>
              <a:t>There are all kinds of reasons that a scientific message will meet resistance, including </a:t>
            </a:r>
            <a:r>
              <a:rPr lang="en-US" b="1" dirty="0">
                <a:solidFill>
                  <a:srgbClr val="333333"/>
                </a:solidFill>
                <a:highlight>
                  <a:srgbClr val="FFFF00"/>
                </a:highlight>
              </a:rPr>
              <a:t>political and economic</a:t>
            </a:r>
            <a:r>
              <a:rPr lang="en-US" dirty="0">
                <a:solidFill>
                  <a:srgbClr val="333333"/>
                </a:solidFill>
              </a:rPr>
              <a:t>, as in the case of global warming, </a:t>
            </a:r>
            <a:r>
              <a:rPr lang="en-US" b="1" dirty="0">
                <a:solidFill>
                  <a:srgbClr val="333333"/>
                </a:solidFill>
                <a:highlight>
                  <a:srgbClr val="FFFF00"/>
                </a:highlight>
              </a:rPr>
              <a:t>religious</a:t>
            </a:r>
            <a:r>
              <a:rPr lang="en-US" dirty="0">
                <a:solidFill>
                  <a:srgbClr val="333333"/>
                </a:solidFill>
              </a:rPr>
              <a:t>, as in the case of natural selection and big bang theory, and </a:t>
            </a:r>
            <a:r>
              <a:rPr lang="en-US" b="1" dirty="0">
                <a:solidFill>
                  <a:srgbClr val="333333"/>
                </a:solidFill>
                <a:highlight>
                  <a:srgbClr val="FFFF00"/>
                </a:highlight>
              </a:rPr>
              <a:t>social</a:t>
            </a:r>
            <a:r>
              <a:rPr lang="en-US" dirty="0">
                <a:solidFill>
                  <a:srgbClr val="333333"/>
                </a:solidFill>
              </a:rPr>
              <a:t>, as in the case of anti-vaccine movements</a:t>
            </a:r>
            <a:endParaRPr lang="en-IN" dirty="0"/>
          </a:p>
        </p:txBody>
      </p:sp>
      <p:sp>
        <p:nvSpPr>
          <p:cNvPr id="9" name="TextBox 8">
            <a:extLst>
              <a:ext uri="{FF2B5EF4-FFF2-40B4-BE49-F238E27FC236}">
                <a16:creationId xmlns:a16="http://schemas.microsoft.com/office/drawing/2014/main" id="{987A6917-B85A-86F6-D7F2-EFE99B0157D5}"/>
              </a:ext>
            </a:extLst>
          </p:cNvPr>
          <p:cNvSpPr txBox="1"/>
          <p:nvPr/>
        </p:nvSpPr>
        <p:spPr>
          <a:xfrm>
            <a:off x="7162800" y="6581001"/>
            <a:ext cx="8753475" cy="276999"/>
          </a:xfrm>
          <a:prstGeom prst="rect">
            <a:avLst/>
          </a:prstGeom>
          <a:noFill/>
        </p:spPr>
        <p:txBody>
          <a:bodyPr wrap="square">
            <a:spAutoFit/>
          </a:bodyPr>
          <a:lstStyle/>
          <a:p>
            <a:r>
              <a:rPr lang="en-IN" sz="1200" b="1" i="0" dirty="0">
                <a:solidFill>
                  <a:srgbClr val="333333"/>
                </a:solidFill>
                <a:effectLst/>
                <a:latin typeface="Open Sans" panose="020B0606030504020204" pitchFamily="34" charset="0"/>
              </a:rPr>
              <a:t>Reference: </a:t>
            </a:r>
            <a:r>
              <a:rPr lang="en-IN" sz="1200" b="0" i="0" u="none" strike="noStrike" dirty="0">
                <a:effectLst/>
                <a:latin typeface="Montserrat" panose="00000500000000000000" pitchFamily="2" charset="0"/>
                <a:hlinkClick r:id="rId2"/>
              </a:rPr>
              <a:t>https://doi.org/10.15252/embr.201643379</a:t>
            </a:r>
            <a:endParaRPr lang="en-IN" sz="1200" b="1" dirty="0"/>
          </a:p>
        </p:txBody>
      </p:sp>
      <p:sp>
        <p:nvSpPr>
          <p:cNvPr id="11" name="TextBox 10">
            <a:extLst>
              <a:ext uri="{FF2B5EF4-FFF2-40B4-BE49-F238E27FC236}">
                <a16:creationId xmlns:a16="http://schemas.microsoft.com/office/drawing/2014/main" id="{8D524AE4-C00F-D9CA-F388-04D5E85D333F}"/>
              </a:ext>
            </a:extLst>
          </p:cNvPr>
          <p:cNvSpPr txBox="1"/>
          <p:nvPr/>
        </p:nvSpPr>
        <p:spPr>
          <a:xfrm>
            <a:off x="6229350" y="1331573"/>
            <a:ext cx="7956274" cy="369332"/>
          </a:xfrm>
          <a:prstGeom prst="rect">
            <a:avLst/>
          </a:prstGeom>
          <a:noFill/>
        </p:spPr>
        <p:txBody>
          <a:bodyPr wrap="square">
            <a:spAutoFit/>
          </a:bodyPr>
          <a:lstStyle/>
          <a:p>
            <a:pPr algn="l"/>
            <a:r>
              <a:rPr lang="en-IN" b="1" i="0" dirty="0">
                <a:solidFill>
                  <a:srgbClr val="1A1A1F"/>
                </a:solidFill>
                <a:effectLst/>
              </a:rPr>
              <a:t>2. Peer pressure and perception</a:t>
            </a:r>
          </a:p>
        </p:txBody>
      </p:sp>
      <p:sp>
        <p:nvSpPr>
          <p:cNvPr id="13" name="TextBox 12">
            <a:extLst>
              <a:ext uri="{FF2B5EF4-FFF2-40B4-BE49-F238E27FC236}">
                <a16:creationId xmlns:a16="http://schemas.microsoft.com/office/drawing/2014/main" id="{6D4939CB-8BAF-66C5-DC92-BD9A3BCBDECA}"/>
              </a:ext>
            </a:extLst>
          </p:cNvPr>
          <p:cNvSpPr txBox="1"/>
          <p:nvPr/>
        </p:nvSpPr>
        <p:spPr>
          <a:xfrm>
            <a:off x="6423537" y="1736187"/>
            <a:ext cx="5036654" cy="3139321"/>
          </a:xfrm>
          <a:prstGeom prst="rect">
            <a:avLst/>
          </a:prstGeom>
          <a:noFill/>
        </p:spPr>
        <p:txBody>
          <a:bodyPr wrap="square">
            <a:spAutoFit/>
          </a:bodyPr>
          <a:lstStyle/>
          <a:p>
            <a:pPr marL="285750" indent="-285750" algn="just">
              <a:buFont typeface="Arial" panose="020B0604020202020204" pitchFamily="34" charset="0"/>
              <a:buChar char="•"/>
            </a:pPr>
            <a:r>
              <a:rPr lang="en-GB" b="1" i="0" dirty="0">
                <a:solidFill>
                  <a:srgbClr val="333333"/>
                </a:solidFill>
                <a:effectLst/>
                <a:highlight>
                  <a:srgbClr val="FFFF00"/>
                </a:highlight>
              </a:rPr>
              <a:t>Mis-information</a:t>
            </a:r>
            <a:r>
              <a:rPr lang="en-GB" b="0" i="0" dirty="0">
                <a:solidFill>
                  <a:srgbClr val="333333"/>
                </a:solidFill>
                <a:effectLst/>
              </a:rPr>
              <a:t> from lobby groups is a more serious problem (</a:t>
            </a:r>
            <a:r>
              <a:rPr lang="en-US" b="1" dirty="0">
                <a:solidFill>
                  <a:srgbClr val="333333"/>
                </a:solidFill>
                <a:highlight>
                  <a:srgbClr val="FFFF00"/>
                </a:highlight>
              </a:rPr>
              <a:t>influence legislation and government actions</a:t>
            </a:r>
            <a:r>
              <a:rPr lang="en-US" dirty="0">
                <a:solidFill>
                  <a:srgbClr val="333333"/>
                </a:solidFill>
              </a:rPr>
              <a:t> on behalf of their clients and can work with individuals and non-profit organizations to achieve their goals.</a:t>
            </a:r>
            <a:endParaRPr lang="en-GB" b="0" i="0" dirty="0">
              <a:solidFill>
                <a:srgbClr val="333333"/>
              </a:solidFill>
              <a:effectLst/>
            </a:endParaRPr>
          </a:p>
          <a:p>
            <a:pPr marL="285750" indent="-285750" algn="just">
              <a:buFont typeface="Arial" panose="020B0604020202020204" pitchFamily="34" charset="0"/>
              <a:buChar char="•"/>
            </a:pPr>
            <a:endParaRPr lang="en-GB" dirty="0">
              <a:solidFill>
                <a:srgbClr val="333333"/>
              </a:solidFill>
            </a:endParaRPr>
          </a:p>
          <a:p>
            <a:pPr marL="285750" indent="-285750" algn="just">
              <a:buFont typeface="Arial" panose="020B0604020202020204" pitchFamily="34" charset="0"/>
              <a:buChar char="•"/>
            </a:pPr>
            <a:r>
              <a:rPr lang="en-IN" b="1" dirty="0">
                <a:highlight>
                  <a:srgbClr val="FFFF00"/>
                </a:highlight>
              </a:rPr>
              <a:t>Peer influence </a:t>
            </a:r>
            <a:r>
              <a:rPr lang="en-IN" dirty="0"/>
              <a:t>positively influences behavioural intention to share misinformation</a:t>
            </a:r>
          </a:p>
          <a:p>
            <a:pPr marL="285750" indent="-285750" algn="just">
              <a:buFont typeface="Arial" panose="020B0604020202020204" pitchFamily="34" charset="0"/>
              <a:buChar char="•"/>
            </a:pPr>
            <a:endParaRPr lang="en-IN" dirty="0"/>
          </a:p>
          <a:p>
            <a:pPr marL="285750" indent="-285750" algn="just">
              <a:buFont typeface="Arial" panose="020B0604020202020204" pitchFamily="34" charset="0"/>
              <a:buChar char="•"/>
            </a:pPr>
            <a:r>
              <a:rPr lang="en-IN" b="1" dirty="0">
                <a:highlight>
                  <a:srgbClr val="FFFF00"/>
                </a:highlight>
              </a:rPr>
              <a:t>Fear of missing out </a:t>
            </a:r>
            <a:r>
              <a:rPr lang="en-IN" dirty="0"/>
              <a:t>positively influences behavioural intention to share misinformation</a:t>
            </a:r>
          </a:p>
        </p:txBody>
      </p:sp>
      <p:sp>
        <p:nvSpPr>
          <p:cNvPr id="2" name="Rectangle 1">
            <a:extLst>
              <a:ext uri="{FF2B5EF4-FFF2-40B4-BE49-F238E27FC236}">
                <a16:creationId xmlns:a16="http://schemas.microsoft.com/office/drawing/2014/main" id="{401D6EE3-CA9C-4D26-BA7C-6809538F75A2}"/>
              </a:ext>
            </a:extLst>
          </p:cNvPr>
          <p:cNvSpPr/>
          <p:nvPr/>
        </p:nvSpPr>
        <p:spPr>
          <a:xfrm>
            <a:off x="133350" y="682183"/>
            <a:ext cx="5570756" cy="369332"/>
          </a:xfrm>
          <a:prstGeom prst="rect">
            <a:avLst/>
          </a:prstGeom>
        </p:spPr>
        <p:txBody>
          <a:bodyPr wrap="none">
            <a:spAutoFit/>
          </a:bodyPr>
          <a:lstStyle/>
          <a:p>
            <a:pPr fontAlgn="base"/>
            <a:r>
              <a:rPr lang="en-US" b="1" dirty="0">
                <a:solidFill>
                  <a:srgbClr val="000000"/>
                </a:solidFill>
              </a:rPr>
              <a:t>Why we fall for fake news: Hijacked thinking or laziness?</a:t>
            </a:r>
          </a:p>
        </p:txBody>
      </p:sp>
    </p:spTree>
    <p:extLst>
      <p:ext uri="{BB962C8B-B14F-4D97-AF65-F5344CB8AC3E}">
        <p14:creationId xmlns:p14="http://schemas.microsoft.com/office/powerpoint/2010/main" val="1129650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43EDF6-9C74-EEA9-9C21-A6642C606905}"/>
              </a:ext>
            </a:extLst>
          </p:cNvPr>
          <p:cNvSpPr txBox="1"/>
          <p:nvPr/>
        </p:nvSpPr>
        <p:spPr>
          <a:xfrm>
            <a:off x="679962" y="447675"/>
            <a:ext cx="6096000" cy="369332"/>
          </a:xfrm>
          <a:prstGeom prst="rect">
            <a:avLst/>
          </a:prstGeom>
          <a:noFill/>
        </p:spPr>
        <p:txBody>
          <a:bodyPr wrap="square">
            <a:spAutoFit/>
          </a:bodyPr>
          <a:lstStyle/>
          <a:p>
            <a:pPr algn="l"/>
            <a:r>
              <a:rPr lang="en-IN" b="1" i="0" dirty="0">
                <a:solidFill>
                  <a:srgbClr val="1A1A1F"/>
                </a:solidFill>
                <a:effectLst/>
                <a:latin typeface="Montserrat" panose="00000500000000000000" pitchFamily="2" charset="0"/>
              </a:rPr>
              <a:t>3. Targeting audiences</a:t>
            </a:r>
          </a:p>
        </p:txBody>
      </p:sp>
      <p:sp>
        <p:nvSpPr>
          <p:cNvPr id="7" name="TextBox 6">
            <a:extLst>
              <a:ext uri="{FF2B5EF4-FFF2-40B4-BE49-F238E27FC236}">
                <a16:creationId xmlns:a16="http://schemas.microsoft.com/office/drawing/2014/main" id="{0DA67FDF-193D-3638-C1C3-190A3CC06715}"/>
              </a:ext>
            </a:extLst>
          </p:cNvPr>
          <p:cNvSpPr txBox="1"/>
          <p:nvPr/>
        </p:nvSpPr>
        <p:spPr>
          <a:xfrm>
            <a:off x="7619692" y="447675"/>
            <a:ext cx="6096000" cy="369332"/>
          </a:xfrm>
          <a:prstGeom prst="rect">
            <a:avLst/>
          </a:prstGeom>
          <a:noFill/>
        </p:spPr>
        <p:txBody>
          <a:bodyPr wrap="square">
            <a:spAutoFit/>
          </a:bodyPr>
          <a:lstStyle/>
          <a:p>
            <a:pPr algn="l"/>
            <a:r>
              <a:rPr lang="en-IN" b="1" i="0" dirty="0">
                <a:solidFill>
                  <a:srgbClr val="1A1A1F"/>
                </a:solidFill>
                <a:effectLst/>
                <a:latin typeface="Montserrat" panose="00000500000000000000" pitchFamily="2" charset="0"/>
              </a:rPr>
              <a:t>4. Communicating uncertainty</a:t>
            </a:r>
          </a:p>
        </p:txBody>
      </p:sp>
      <p:sp>
        <p:nvSpPr>
          <p:cNvPr id="11" name="TextBox 10">
            <a:extLst>
              <a:ext uri="{FF2B5EF4-FFF2-40B4-BE49-F238E27FC236}">
                <a16:creationId xmlns:a16="http://schemas.microsoft.com/office/drawing/2014/main" id="{875A4358-E049-4709-C63F-DAA8081B2424}"/>
              </a:ext>
            </a:extLst>
          </p:cNvPr>
          <p:cNvSpPr txBox="1"/>
          <p:nvPr/>
        </p:nvSpPr>
        <p:spPr>
          <a:xfrm>
            <a:off x="422787" y="885051"/>
            <a:ext cx="6557962" cy="923330"/>
          </a:xfrm>
          <a:prstGeom prst="rect">
            <a:avLst/>
          </a:prstGeom>
          <a:noFill/>
        </p:spPr>
        <p:txBody>
          <a:bodyPr wrap="square">
            <a:spAutoFit/>
          </a:bodyPr>
          <a:lstStyle/>
          <a:p>
            <a:r>
              <a:rPr lang="en-GB" dirty="0">
                <a:solidFill>
                  <a:srgbClr val="333333"/>
                </a:solidFill>
              </a:rPr>
              <a:t>C</a:t>
            </a:r>
            <a:r>
              <a:rPr lang="en-GB" b="0" i="0" dirty="0">
                <a:solidFill>
                  <a:srgbClr val="333333"/>
                </a:solidFill>
                <a:effectLst/>
              </a:rPr>
              <a:t>ommunicators can and should at least attend to the half of the problem that they </a:t>
            </a:r>
            <a:r>
              <a:rPr lang="en-GB" b="1" i="0" dirty="0">
                <a:solidFill>
                  <a:srgbClr val="333333"/>
                </a:solidFill>
                <a:effectLst/>
                <a:highlight>
                  <a:srgbClr val="FFFF00"/>
                </a:highlight>
              </a:rPr>
              <a:t>do have control </a:t>
            </a:r>
            <a:r>
              <a:rPr lang="en-GB" b="0" i="0" dirty="0">
                <a:solidFill>
                  <a:srgbClr val="333333"/>
                </a:solidFill>
                <a:effectLst/>
              </a:rPr>
              <a:t>over: the </a:t>
            </a:r>
            <a:r>
              <a:rPr lang="en-GB" b="1" i="0" dirty="0">
                <a:solidFill>
                  <a:srgbClr val="333333"/>
                </a:solidFill>
                <a:effectLst/>
                <a:highlight>
                  <a:srgbClr val="FFFF00"/>
                </a:highlight>
              </a:rPr>
              <a:t>engagement process </a:t>
            </a:r>
            <a:r>
              <a:rPr lang="en-GB" b="0" i="0" dirty="0">
                <a:solidFill>
                  <a:srgbClr val="333333"/>
                </a:solidFill>
                <a:effectLst/>
              </a:rPr>
              <a:t>itself</a:t>
            </a:r>
            <a:endParaRPr lang="en-IN" dirty="0"/>
          </a:p>
        </p:txBody>
      </p:sp>
      <p:sp>
        <p:nvSpPr>
          <p:cNvPr id="13" name="TextBox 12">
            <a:extLst>
              <a:ext uri="{FF2B5EF4-FFF2-40B4-BE49-F238E27FC236}">
                <a16:creationId xmlns:a16="http://schemas.microsoft.com/office/drawing/2014/main" id="{2C644581-030C-CA72-1925-63D86B7DCDCD}"/>
              </a:ext>
            </a:extLst>
          </p:cNvPr>
          <p:cNvSpPr txBox="1"/>
          <p:nvPr/>
        </p:nvSpPr>
        <p:spPr>
          <a:xfrm>
            <a:off x="437075" y="2058680"/>
            <a:ext cx="6581774" cy="2308324"/>
          </a:xfrm>
          <a:prstGeom prst="rect">
            <a:avLst/>
          </a:prstGeom>
          <a:noFill/>
        </p:spPr>
        <p:txBody>
          <a:bodyPr wrap="square">
            <a:spAutoFit/>
          </a:bodyPr>
          <a:lstStyle/>
          <a:p>
            <a:pPr marL="285750" indent="-285750" algn="just">
              <a:buFont typeface="Arial" panose="020B0604020202020204" pitchFamily="34" charset="0"/>
              <a:buChar char="•"/>
            </a:pPr>
            <a:r>
              <a:rPr lang="en-GB" b="0" i="0" dirty="0">
                <a:solidFill>
                  <a:srgbClr val="333333"/>
                </a:solidFill>
                <a:effectLst/>
              </a:rPr>
              <a:t>There is also a growing emphasis on </a:t>
            </a:r>
            <a:r>
              <a:rPr lang="en-GB" b="1" i="0" dirty="0">
                <a:solidFill>
                  <a:srgbClr val="333333"/>
                </a:solidFill>
                <a:effectLst/>
                <a:highlight>
                  <a:srgbClr val="FFFF00"/>
                </a:highlight>
              </a:rPr>
              <a:t>science communication </a:t>
            </a:r>
            <a:r>
              <a:rPr lang="en-GB" b="0" i="0" dirty="0">
                <a:solidFill>
                  <a:srgbClr val="333333"/>
                </a:solidFill>
                <a:effectLst/>
              </a:rPr>
              <a:t>as a </a:t>
            </a:r>
            <a:r>
              <a:rPr lang="en-GB" b="1" i="0" dirty="0">
                <a:solidFill>
                  <a:srgbClr val="333333"/>
                </a:solidFill>
                <a:effectLst/>
                <a:highlight>
                  <a:srgbClr val="FFFF00"/>
                </a:highlight>
              </a:rPr>
              <a:t>two-way process </a:t>
            </a:r>
            <a:r>
              <a:rPr lang="en-GB" b="0" i="0" dirty="0">
                <a:solidFill>
                  <a:srgbClr val="333333"/>
                </a:solidFill>
                <a:effectLst/>
              </a:rPr>
              <a:t>by which the course of research can be influenced by </a:t>
            </a:r>
            <a:r>
              <a:rPr lang="en-GB" b="1" i="0" dirty="0">
                <a:solidFill>
                  <a:srgbClr val="333333"/>
                </a:solidFill>
                <a:effectLst/>
                <a:highlight>
                  <a:srgbClr val="FFFF00"/>
                </a:highlight>
              </a:rPr>
              <a:t>societal feedback</a:t>
            </a:r>
            <a:r>
              <a:rPr lang="en-GB" dirty="0">
                <a:solidFill>
                  <a:srgbClr val="333333"/>
                </a:solidFill>
              </a:rPr>
              <a:t>.</a:t>
            </a:r>
          </a:p>
          <a:p>
            <a:pPr algn="just"/>
            <a:endParaRPr lang="en-GB" b="0" i="0" dirty="0">
              <a:solidFill>
                <a:srgbClr val="333333"/>
              </a:solidFill>
              <a:effectLst/>
            </a:endParaRPr>
          </a:p>
          <a:p>
            <a:pPr marL="285750" indent="-285750" algn="just">
              <a:buFont typeface="Arial" panose="020B0604020202020204" pitchFamily="34" charset="0"/>
              <a:buChar char="•"/>
            </a:pPr>
            <a:r>
              <a:rPr lang="en-GB" b="0" i="0" dirty="0">
                <a:solidFill>
                  <a:srgbClr val="333333"/>
                </a:solidFill>
                <a:effectLst/>
              </a:rPr>
              <a:t>Embracing the </a:t>
            </a:r>
            <a:r>
              <a:rPr lang="en-GB" b="1" i="0" dirty="0">
                <a:solidFill>
                  <a:srgbClr val="333333"/>
                </a:solidFill>
                <a:effectLst/>
                <a:highlight>
                  <a:srgbClr val="FFFF00"/>
                </a:highlight>
              </a:rPr>
              <a:t>creativity </a:t>
            </a:r>
            <a:r>
              <a:rPr lang="en-GB" b="0" i="0" dirty="0">
                <a:solidFill>
                  <a:srgbClr val="333333"/>
                </a:solidFill>
                <a:effectLst/>
              </a:rPr>
              <a:t>inherent in science can open up routes for </a:t>
            </a:r>
            <a:r>
              <a:rPr lang="en-GB" b="1" i="0" dirty="0">
                <a:solidFill>
                  <a:srgbClr val="333333"/>
                </a:solidFill>
                <a:effectLst/>
                <a:highlight>
                  <a:srgbClr val="FFFF00"/>
                </a:highlight>
              </a:rPr>
              <a:t>collaboration</a:t>
            </a:r>
            <a:r>
              <a:rPr lang="en-GB" b="0" i="0" dirty="0">
                <a:solidFill>
                  <a:srgbClr val="333333"/>
                </a:solidFill>
                <a:effectLst/>
              </a:rPr>
              <a:t>, and many scientists say </a:t>
            </a:r>
            <a:r>
              <a:rPr lang="en-GB" b="1" i="0" dirty="0">
                <a:solidFill>
                  <a:srgbClr val="333333"/>
                </a:solidFill>
                <a:effectLst/>
                <a:highlight>
                  <a:srgbClr val="FFFF00"/>
                </a:highlight>
              </a:rPr>
              <a:t>working</a:t>
            </a:r>
            <a:r>
              <a:rPr lang="en-GB" b="0" i="0" dirty="0">
                <a:solidFill>
                  <a:srgbClr val="333333"/>
                </a:solidFill>
                <a:effectLst/>
              </a:rPr>
              <a:t> with </a:t>
            </a:r>
            <a:r>
              <a:rPr lang="en-GB" b="1" i="0" dirty="0">
                <a:solidFill>
                  <a:srgbClr val="333333"/>
                </a:solidFill>
                <a:effectLst/>
                <a:highlight>
                  <a:srgbClr val="FFFF00"/>
                </a:highlight>
              </a:rPr>
              <a:t>artists, journalists</a:t>
            </a:r>
            <a:r>
              <a:rPr lang="en-GB" b="0" i="0" dirty="0">
                <a:solidFill>
                  <a:srgbClr val="333333"/>
                </a:solidFill>
                <a:effectLst/>
              </a:rPr>
              <a:t>, and people from other fields improves their research. </a:t>
            </a:r>
            <a:endParaRPr lang="en-IN" dirty="0"/>
          </a:p>
        </p:txBody>
      </p:sp>
      <p:sp>
        <p:nvSpPr>
          <p:cNvPr id="15" name="TextBox 14">
            <a:extLst>
              <a:ext uri="{FF2B5EF4-FFF2-40B4-BE49-F238E27FC236}">
                <a16:creationId xmlns:a16="http://schemas.microsoft.com/office/drawing/2014/main" id="{AA0A5940-97A9-157A-FD99-DF5519B02D17}"/>
              </a:ext>
            </a:extLst>
          </p:cNvPr>
          <p:cNvSpPr txBox="1"/>
          <p:nvPr/>
        </p:nvSpPr>
        <p:spPr>
          <a:xfrm>
            <a:off x="7276792" y="885051"/>
            <a:ext cx="4881562" cy="3139321"/>
          </a:xfrm>
          <a:prstGeom prst="rect">
            <a:avLst/>
          </a:prstGeom>
          <a:noFill/>
        </p:spPr>
        <p:txBody>
          <a:bodyPr wrap="square">
            <a:spAutoFit/>
          </a:bodyPr>
          <a:lstStyle/>
          <a:p>
            <a:r>
              <a:rPr lang="en-GB" b="0" i="0" dirty="0">
                <a:solidFill>
                  <a:srgbClr val="333333"/>
                </a:solidFill>
                <a:effectLst/>
              </a:rPr>
              <a:t>How? Packaging the whole truth?</a:t>
            </a:r>
          </a:p>
          <a:p>
            <a:endParaRPr lang="en-GB" dirty="0">
              <a:solidFill>
                <a:srgbClr val="333333"/>
              </a:solidFill>
            </a:endParaRPr>
          </a:p>
          <a:p>
            <a:pPr marL="285750" indent="-285750">
              <a:buFont typeface="Arial" panose="020B0604020202020204" pitchFamily="34" charset="0"/>
              <a:buChar char="•"/>
            </a:pPr>
            <a:r>
              <a:rPr lang="en-US" dirty="0"/>
              <a:t>Scientists should </a:t>
            </a:r>
            <a:r>
              <a:rPr lang="en-US" b="1" dirty="0">
                <a:highlight>
                  <a:srgbClr val="FFFF00"/>
                </a:highlight>
              </a:rPr>
              <a:t>be more honest </a:t>
            </a:r>
            <a:r>
              <a:rPr lang="en-US" dirty="0"/>
              <a:t>about the </a:t>
            </a:r>
            <a:r>
              <a:rPr lang="en-US" b="1" dirty="0">
                <a:highlight>
                  <a:srgbClr val="FFFF00"/>
                </a:highlight>
              </a:rPr>
              <a:t>nature of the research </a:t>
            </a:r>
            <a:r>
              <a:rPr lang="en-US" dirty="0"/>
              <a:t>and the </a:t>
            </a:r>
            <a:r>
              <a:rPr lang="en-US" b="1" dirty="0">
                <a:highlight>
                  <a:srgbClr val="FFFF00"/>
                </a:highlight>
              </a:rPr>
              <a:t>uncertainties involved</a:t>
            </a:r>
            <a:r>
              <a:rPr lang="en-US" dirty="0"/>
              <a:t>, even at risk of sowing confusion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This way, the process of </a:t>
            </a:r>
            <a:r>
              <a:rPr lang="en-US" b="1" dirty="0">
                <a:highlight>
                  <a:srgbClr val="FFFF00"/>
                </a:highlight>
              </a:rPr>
              <a:t>understanding</a:t>
            </a:r>
            <a:r>
              <a:rPr lang="en-US" dirty="0"/>
              <a:t> and </a:t>
            </a:r>
            <a:r>
              <a:rPr lang="en-US" b="1" dirty="0">
                <a:highlight>
                  <a:srgbClr val="FFFF00"/>
                </a:highlight>
              </a:rPr>
              <a:t>embracing</a:t>
            </a:r>
            <a:r>
              <a:rPr lang="en-US" dirty="0"/>
              <a:t> the scientific facts will be much easier to the public.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Give </a:t>
            </a:r>
            <a:r>
              <a:rPr lang="en-US" b="1" dirty="0">
                <a:highlight>
                  <a:srgbClr val="FFFF00"/>
                </a:highlight>
              </a:rPr>
              <a:t>examples,</a:t>
            </a:r>
            <a:r>
              <a:rPr lang="en-US" dirty="0"/>
              <a:t> probabilities etc </a:t>
            </a:r>
            <a:endParaRPr lang="en-IN" dirty="0"/>
          </a:p>
        </p:txBody>
      </p:sp>
      <p:sp>
        <p:nvSpPr>
          <p:cNvPr id="18" name="TextBox 17">
            <a:extLst>
              <a:ext uri="{FF2B5EF4-FFF2-40B4-BE49-F238E27FC236}">
                <a16:creationId xmlns:a16="http://schemas.microsoft.com/office/drawing/2014/main" id="{9FD70C77-DB18-6C77-7E3D-F7BF9EC67EAB}"/>
              </a:ext>
            </a:extLst>
          </p:cNvPr>
          <p:cNvSpPr txBox="1"/>
          <p:nvPr/>
        </p:nvSpPr>
        <p:spPr>
          <a:xfrm>
            <a:off x="8086724" y="6527542"/>
            <a:ext cx="9679780" cy="276999"/>
          </a:xfrm>
          <a:prstGeom prst="rect">
            <a:avLst/>
          </a:prstGeom>
          <a:noFill/>
        </p:spPr>
        <p:txBody>
          <a:bodyPr wrap="square">
            <a:spAutoFit/>
          </a:bodyPr>
          <a:lstStyle/>
          <a:p>
            <a:r>
              <a:rPr lang="en-IN" sz="1200" b="1" i="0" dirty="0">
                <a:solidFill>
                  <a:srgbClr val="333333"/>
                </a:solidFill>
                <a:effectLst/>
                <a:latin typeface="Open Sans" panose="020B0606030504020204" pitchFamily="34" charset="0"/>
              </a:rPr>
              <a:t>Reference: </a:t>
            </a:r>
            <a:r>
              <a:rPr lang="en-IN" sz="1200" b="0" i="0" u="none" strike="noStrike" dirty="0">
                <a:effectLst/>
                <a:latin typeface="Montserrat" panose="00000500000000000000" pitchFamily="2" charset="0"/>
                <a:hlinkClick r:id="rId2"/>
              </a:rPr>
              <a:t>https://doi.org/10.15252/embr.201643379</a:t>
            </a:r>
            <a:endParaRPr lang="en-IN" sz="1200" b="1" dirty="0"/>
          </a:p>
        </p:txBody>
      </p:sp>
    </p:spTree>
    <p:extLst>
      <p:ext uri="{BB962C8B-B14F-4D97-AF65-F5344CB8AC3E}">
        <p14:creationId xmlns:p14="http://schemas.microsoft.com/office/powerpoint/2010/main" val="2065058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98C016-7359-69C1-F83A-EA0B067B4152}"/>
              </a:ext>
            </a:extLst>
          </p:cNvPr>
          <p:cNvSpPr txBox="1"/>
          <p:nvPr/>
        </p:nvSpPr>
        <p:spPr>
          <a:xfrm>
            <a:off x="1196124" y="182066"/>
            <a:ext cx="6096000" cy="646331"/>
          </a:xfrm>
          <a:prstGeom prst="rect">
            <a:avLst/>
          </a:prstGeom>
          <a:noFill/>
        </p:spPr>
        <p:txBody>
          <a:bodyPr wrap="square">
            <a:spAutoFit/>
          </a:bodyPr>
          <a:lstStyle/>
          <a:p>
            <a:r>
              <a:rPr lang="en-IN" b="1" dirty="0">
                <a:solidFill>
                  <a:srgbClr val="1A1A1F"/>
                </a:solidFill>
                <a:latin typeface="Montserrat" panose="00000500000000000000" pitchFamily="2" charset="0"/>
              </a:rPr>
              <a:t>5</a:t>
            </a:r>
            <a:r>
              <a:rPr lang="en-IN" b="1" i="0" dirty="0">
                <a:solidFill>
                  <a:srgbClr val="1A1A1F"/>
                </a:solidFill>
                <a:effectLst/>
                <a:latin typeface="Montserrat" panose="00000500000000000000" pitchFamily="2" charset="0"/>
              </a:rPr>
              <a:t>. The role of journalists</a:t>
            </a:r>
          </a:p>
          <a:p>
            <a:pPr algn="l"/>
            <a:endParaRPr lang="en-IN" b="1" i="0" dirty="0">
              <a:solidFill>
                <a:srgbClr val="1A1A1F"/>
              </a:solidFill>
              <a:effectLst/>
              <a:latin typeface="Montserrat" panose="00000500000000000000" pitchFamily="2" charset="0"/>
            </a:endParaRPr>
          </a:p>
        </p:txBody>
      </p:sp>
      <p:sp>
        <p:nvSpPr>
          <p:cNvPr id="5" name="TextBox 4">
            <a:extLst>
              <a:ext uri="{FF2B5EF4-FFF2-40B4-BE49-F238E27FC236}">
                <a16:creationId xmlns:a16="http://schemas.microsoft.com/office/drawing/2014/main" id="{B3FEBCD8-6191-EB7F-80AD-04B0FF2A184B}"/>
              </a:ext>
            </a:extLst>
          </p:cNvPr>
          <p:cNvSpPr txBox="1"/>
          <p:nvPr/>
        </p:nvSpPr>
        <p:spPr>
          <a:xfrm>
            <a:off x="276225" y="674370"/>
            <a:ext cx="6096000" cy="5355312"/>
          </a:xfrm>
          <a:prstGeom prst="rect">
            <a:avLst/>
          </a:prstGeom>
          <a:noFill/>
        </p:spPr>
        <p:txBody>
          <a:bodyPr wrap="square">
            <a:spAutoFit/>
          </a:bodyPr>
          <a:lstStyle/>
          <a:p>
            <a:pPr marL="285750" indent="-285750" algn="just">
              <a:buFont typeface="Arial" panose="020B0604020202020204" pitchFamily="34" charset="0"/>
              <a:buChar char="•"/>
            </a:pPr>
            <a:r>
              <a:rPr lang="en-GB" b="1" i="0" dirty="0">
                <a:solidFill>
                  <a:srgbClr val="333333"/>
                </a:solidFill>
                <a:effectLst/>
                <a:highlight>
                  <a:srgbClr val="FFFF00"/>
                </a:highlight>
              </a:rPr>
              <a:t>Exaggeration of scientific data by media?</a:t>
            </a:r>
          </a:p>
          <a:p>
            <a:pPr marL="285750" indent="-285750" algn="just">
              <a:buFont typeface="Arial" panose="020B0604020202020204" pitchFamily="34" charset="0"/>
              <a:buChar char="•"/>
            </a:pPr>
            <a:endParaRPr lang="en-GB" b="1" dirty="0">
              <a:solidFill>
                <a:srgbClr val="333333"/>
              </a:solidFill>
              <a:highlight>
                <a:srgbClr val="FFFF00"/>
              </a:highlight>
            </a:endParaRPr>
          </a:p>
          <a:p>
            <a:pPr marL="285750" indent="-285750" algn="just">
              <a:buFont typeface="Arial" panose="020B0604020202020204" pitchFamily="34" charset="0"/>
              <a:buChar char="•"/>
            </a:pPr>
            <a:r>
              <a:rPr lang="en-GB" b="0" i="0" dirty="0">
                <a:solidFill>
                  <a:srgbClr val="333333"/>
                </a:solidFill>
                <a:effectLst/>
              </a:rPr>
              <a:t>One good example: </a:t>
            </a:r>
            <a:r>
              <a:rPr lang="en-MY" b="1" dirty="0">
                <a:solidFill>
                  <a:srgbClr val="333333"/>
                </a:solidFill>
                <a:highlight>
                  <a:srgbClr val="FFFF00"/>
                </a:highlight>
              </a:rPr>
              <a:t>Pathomap study </a:t>
            </a:r>
            <a:r>
              <a:rPr lang="en-MY" dirty="0">
                <a:solidFill>
                  <a:srgbClr val="333333"/>
                </a:solidFill>
              </a:rPr>
              <a:t>in NYC - </a:t>
            </a:r>
            <a:r>
              <a:rPr lang="en-US" dirty="0">
                <a:solidFill>
                  <a:srgbClr val="333333"/>
                </a:solidFill>
              </a:rPr>
              <a:t> genomic analysis to take a microbial snapshot of the whole New York subway</a:t>
            </a:r>
          </a:p>
          <a:p>
            <a:pPr marL="285750" indent="-285750" algn="just">
              <a:buFont typeface="Arial" panose="020B0604020202020204" pitchFamily="34" charset="0"/>
              <a:buChar char="•"/>
            </a:pPr>
            <a:endParaRPr lang="en-US" dirty="0">
              <a:solidFill>
                <a:srgbClr val="333333"/>
              </a:solidFill>
            </a:endParaRPr>
          </a:p>
          <a:p>
            <a:pPr marL="285750" indent="-285750" algn="just">
              <a:buFont typeface="Arial" panose="020B0604020202020204" pitchFamily="34" charset="0"/>
              <a:buChar char="•"/>
            </a:pPr>
            <a:r>
              <a:rPr lang="en-US" dirty="0">
                <a:solidFill>
                  <a:srgbClr val="333333"/>
                </a:solidFill>
              </a:rPr>
              <a:t>Public </a:t>
            </a:r>
            <a:r>
              <a:rPr lang="en-US" b="1" dirty="0">
                <a:solidFill>
                  <a:srgbClr val="333333"/>
                </a:solidFill>
                <a:highlight>
                  <a:srgbClr val="FFFF00"/>
                </a:highlight>
              </a:rPr>
              <a:t>fears were stoked </a:t>
            </a:r>
            <a:r>
              <a:rPr lang="en-US" dirty="0">
                <a:solidFill>
                  <a:srgbClr val="333333"/>
                </a:solidFill>
              </a:rPr>
              <a:t>up by findings of various pathogenic bacteria amid the city's “microbiome”. “This caused a pretty big stir, particularly because terms like </a:t>
            </a:r>
            <a:r>
              <a:rPr lang="en-US" b="1" dirty="0">
                <a:solidFill>
                  <a:srgbClr val="333333"/>
                </a:solidFill>
                <a:highlight>
                  <a:srgbClr val="FFFF00"/>
                </a:highlight>
              </a:rPr>
              <a:t>“anthrax” and “bubonic plague”</a:t>
            </a:r>
            <a:r>
              <a:rPr lang="en-US" dirty="0">
                <a:solidFill>
                  <a:srgbClr val="333333"/>
                </a:solidFill>
              </a:rPr>
              <a:t> were thrown around</a:t>
            </a:r>
          </a:p>
          <a:p>
            <a:pPr marL="285750" indent="-285750" algn="just">
              <a:buFont typeface="Arial" panose="020B0604020202020204" pitchFamily="34" charset="0"/>
              <a:buChar char="•"/>
            </a:pPr>
            <a:endParaRPr lang="en-GB" dirty="0">
              <a:solidFill>
                <a:srgbClr val="333333"/>
              </a:solidFill>
            </a:endParaRPr>
          </a:p>
          <a:p>
            <a:pPr marL="285750" indent="-285750" algn="just">
              <a:buFont typeface="Arial" panose="020B0604020202020204" pitchFamily="34" charset="0"/>
              <a:buChar char="•"/>
            </a:pPr>
            <a:r>
              <a:rPr lang="en-GB" b="0" i="0" dirty="0">
                <a:solidFill>
                  <a:srgbClr val="333333"/>
                </a:solidFill>
                <a:effectLst/>
              </a:rPr>
              <a:t>Genomic data is complex, and explaining or </a:t>
            </a:r>
            <a:r>
              <a:rPr lang="en-GB" b="1" i="0" dirty="0">
                <a:solidFill>
                  <a:srgbClr val="333333"/>
                </a:solidFill>
                <a:effectLst/>
                <a:highlight>
                  <a:srgbClr val="FFFF00"/>
                </a:highlight>
              </a:rPr>
              <a:t>communicating genomic data </a:t>
            </a:r>
            <a:r>
              <a:rPr lang="en-GB" b="0" i="0" dirty="0">
                <a:solidFill>
                  <a:srgbClr val="333333"/>
                </a:solidFill>
                <a:effectLst/>
              </a:rPr>
              <a:t>and findings is truly difficult, especially to </a:t>
            </a:r>
            <a:r>
              <a:rPr lang="en-GB" b="1" i="0" dirty="0">
                <a:solidFill>
                  <a:srgbClr val="333333"/>
                </a:solidFill>
                <a:effectLst/>
                <a:highlight>
                  <a:srgbClr val="FFFF00"/>
                </a:highlight>
              </a:rPr>
              <a:t>non-scientific audiences</a:t>
            </a:r>
            <a:r>
              <a:rPr lang="en-GB" b="0" i="0" dirty="0">
                <a:solidFill>
                  <a:srgbClr val="333333"/>
                </a:solidFill>
                <a:effectLst/>
              </a:rPr>
              <a:t>, but it can also leave room for a bit of panic when done wrong. </a:t>
            </a:r>
          </a:p>
          <a:p>
            <a:pPr marL="285750" indent="-285750" algn="just">
              <a:buFont typeface="Arial" panose="020B0604020202020204" pitchFamily="34" charset="0"/>
              <a:buChar char="•"/>
            </a:pPr>
            <a:endParaRPr lang="en-GB" dirty="0">
              <a:solidFill>
                <a:srgbClr val="333333"/>
              </a:solidFill>
            </a:endParaRPr>
          </a:p>
          <a:p>
            <a:pPr marL="285750" indent="-285750" algn="just">
              <a:buFont typeface="Arial" panose="020B0604020202020204" pitchFamily="34" charset="0"/>
              <a:buChar char="•"/>
            </a:pPr>
            <a:r>
              <a:rPr lang="en-GB" b="1" i="0" dirty="0">
                <a:solidFill>
                  <a:srgbClr val="333333"/>
                </a:solidFill>
                <a:effectLst/>
                <a:highlight>
                  <a:srgbClr val="FFFF00"/>
                </a:highlight>
              </a:rPr>
              <a:t>Further clarification </a:t>
            </a:r>
            <a:r>
              <a:rPr lang="en-GB" b="0" i="0" dirty="0">
                <a:solidFill>
                  <a:srgbClr val="333333"/>
                </a:solidFill>
                <a:effectLst/>
              </a:rPr>
              <a:t>were promptly addressed by the PI of the study, some media outlets </a:t>
            </a:r>
            <a:r>
              <a:rPr lang="en-GB" b="1" i="0" dirty="0">
                <a:solidFill>
                  <a:srgbClr val="333333"/>
                </a:solidFill>
                <a:effectLst/>
                <a:highlight>
                  <a:srgbClr val="FFFF00"/>
                </a:highlight>
              </a:rPr>
              <a:t>exaggerated</a:t>
            </a:r>
            <a:r>
              <a:rPr lang="en-GB" b="0" i="0" dirty="0">
                <a:solidFill>
                  <a:srgbClr val="333333"/>
                </a:solidFill>
                <a:effectLst/>
              </a:rPr>
              <a:t> or </a:t>
            </a:r>
            <a:r>
              <a:rPr lang="en-GB" b="1" i="0" dirty="0">
                <a:solidFill>
                  <a:srgbClr val="333333"/>
                </a:solidFill>
                <a:effectLst/>
                <a:highlight>
                  <a:srgbClr val="FFFF00"/>
                </a:highlight>
              </a:rPr>
              <a:t>flat-out misinterpreted the implications of these data</a:t>
            </a:r>
            <a:r>
              <a:rPr lang="en-GB" b="0" i="0" dirty="0">
                <a:solidFill>
                  <a:srgbClr val="333333"/>
                </a:solidFill>
                <a:effectLst/>
              </a:rPr>
              <a:t>”.</a:t>
            </a:r>
            <a:endParaRPr lang="en-IN" dirty="0"/>
          </a:p>
        </p:txBody>
      </p:sp>
      <p:sp>
        <p:nvSpPr>
          <p:cNvPr id="6" name="TextBox 5">
            <a:extLst>
              <a:ext uri="{FF2B5EF4-FFF2-40B4-BE49-F238E27FC236}">
                <a16:creationId xmlns:a16="http://schemas.microsoft.com/office/drawing/2014/main" id="{49719337-39A0-49F7-5F84-AC9056440217}"/>
              </a:ext>
            </a:extLst>
          </p:cNvPr>
          <p:cNvSpPr txBox="1"/>
          <p:nvPr/>
        </p:nvSpPr>
        <p:spPr>
          <a:xfrm>
            <a:off x="8212023" y="274464"/>
            <a:ext cx="6096000" cy="646331"/>
          </a:xfrm>
          <a:prstGeom prst="rect">
            <a:avLst/>
          </a:prstGeom>
          <a:noFill/>
        </p:spPr>
        <p:txBody>
          <a:bodyPr wrap="square">
            <a:spAutoFit/>
          </a:bodyPr>
          <a:lstStyle/>
          <a:p>
            <a:r>
              <a:rPr lang="en-IN" b="1" i="0" dirty="0">
                <a:solidFill>
                  <a:srgbClr val="1A1A1F"/>
                </a:solidFill>
                <a:effectLst/>
                <a:latin typeface="Montserrat" panose="00000500000000000000" pitchFamily="2" charset="0"/>
              </a:rPr>
              <a:t>6. Social Media</a:t>
            </a:r>
          </a:p>
          <a:p>
            <a:pPr algn="l"/>
            <a:endParaRPr lang="en-IN" b="1" i="0" dirty="0">
              <a:solidFill>
                <a:srgbClr val="1A1A1F"/>
              </a:solidFill>
              <a:effectLst/>
              <a:latin typeface="Montserrat" panose="00000500000000000000" pitchFamily="2" charset="0"/>
            </a:endParaRPr>
          </a:p>
        </p:txBody>
      </p:sp>
      <p:sp>
        <p:nvSpPr>
          <p:cNvPr id="9" name="TextBox 8">
            <a:extLst>
              <a:ext uri="{FF2B5EF4-FFF2-40B4-BE49-F238E27FC236}">
                <a16:creationId xmlns:a16="http://schemas.microsoft.com/office/drawing/2014/main" id="{5910BD13-6A24-526F-CDF3-363329DB2E7A}"/>
              </a:ext>
            </a:extLst>
          </p:cNvPr>
          <p:cNvSpPr txBox="1"/>
          <p:nvPr/>
        </p:nvSpPr>
        <p:spPr>
          <a:xfrm>
            <a:off x="7022306" y="735998"/>
            <a:ext cx="4893469" cy="4801314"/>
          </a:xfrm>
          <a:prstGeom prst="rect">
            <a:avLst/>
          </a:prstGeom>
          <a:noFill/>
        </p:spPr>
        <p:txBody>
          <a:bodyPr wrap="square">
            <a:spAutoFit/>
          </a:bodyPr>
          <a:lstStyle/>
          <a:p>
            <a:pPr marL="285750" indent="-285750" algn="just">
              <a:buFont typeface="Arial" panose="020B0604020202020204" pitchFamily="34" charset="0"/>
              <a:buChar char="•"/>
            </a:pPr>
            <a:r>
              <a:rPr lang="en-GB" b="1" dirty="0">
                <a:solidFill>
                  <a:srgbClr val="333333"/>
                </a:solidFill>
                <a:highlight>
                  <a:srgbClr val="FFFF00"/>
                </a:highlight>
              </a:rPr>
              <a:t>S</a:t>
            </a:r>
            <a:r>
              <a:rPr lang="en-GB" b="1" i="0" dirty="0">
                <a:solidFill>
                  <a:srgbClr val="333333"/>
                </a:solidFill>
                <a:effectLst/>
                <a:highlight>
                  <a:srgbClr val="FFFF00"/>
                </a:highlight>
              </a:rPr>
              <a:t>ocial media outlets</a:t>
            </a:r>
            <a:r>
              <a:rPr lang="en-GB" dirty="0">
                <a:solidFill>
                  <a:srgbClr val="333333"/>
                </a:solidFill>
              </a:rPr>
              <a:t> </a:t>
            </a:r>
            <a:r>
              <a:rPr lang="en-GB" b="0" i="0" dirty="0">
                <a:solidFill>
                  <a:srgbClr val="333333"/>
                </a:solidFill>
                <a:effectLst/>
              </a:rPr>
              <a:t>- important modes of public communication for both scientists and journalists. </a:t>
            </a:r>
          </a:p>
          <a:p>
            <a:pPr marL="285750" indent="-285750" algn="just">
              <a:buFont typeface="Arial" panose="020B0604020202020204" pitchFamily="34" charset="0"/>
              <a:buChar char="•"/>
            </a:pPr>
            <a:endParaRPr lang="en-GB" dirty="0">
              <a:solidFill>
                <a:srgbClr val="333333"/>
              </a:solidFill>
            </a:endParaRPr>
          </a:p>
          <a:p>
            <a:pPr marL="285750" indent="-285750" algn="just">
              <a:buFont typeface="Arial" panose="020B0604020202020204" pitchFamily="34" charset="0"/>
              <a:buChar char="•"/>
            </a:pPr>
            <a:r>
              <a:rPr lang="en-GB" dirty="0">
                <a:solidFill>
                  <a:srgbClr val="333333"/>
                </a:solidFill>
              </a:rPr>
              <a:t>Double edged sword? - H</a:t>
            </a:r>
            <a:r>
              <a:rPr lang="en-GB" b="0" i="0" dirty="0">
                <a:solidFill>
                  <a:srgbClr val="333333"/>
                </a:solidFill>
                <a:effectLst/>
              </a:rPr>
              <a:t>uge potential for </a:t>
            </a:r>
            <a:r>
              <a:rPr lang="en-GB" b="1" i="0" dirty="0">
                <a:solidFill>
                  <a:srgbClr val="333333"/>
                </a:solidFill>
                <a:effectLst/>
                <a:highlight>
                  <a:srgbClr val="FFFF00"/>
                </a:highlight>
              </a:rPr>
              <a:t>amplifying</a:t>
            </a:r>
            <a:r>
              <a:rPr lang="en-GB" b="0" i="0" dirty="0">
                <a:solidFill>
                  <a:srgbClr val="333333"/>
                </a:solidFill>
                <a:effectLst/>
              </a:rPr>
              <a:t> knowledge</a:t>
            </a:r>
            <a:r>
              <a:rPr lang="en-GB" dirty="0">
                <a:solidFill>
                  <a:srgbClr val="333333"/>
                </a:solidFill>
              </a:rPr>
              <a:t> and </a:t>
            </a:r>
            <a:r>
              <a:rPr lang="en-GB" b="0" i="0" dirty="0">
                <a:solidFill>
                  <a:srgbClr val="333333"/>
                </a:solidFill>
                <a:effectLst/>
              </a:rPr>
              <a:t>equally </a:t>
            </a:r>
            <a:r>
              <a:rPr lang="en-GB" b="1" i="0" dirty="0">
                <a:solidFill>
                  <a:srgbClr val="333333"/>
                </a:solidFill>
                <a:effectLst/>
                <a:highlight>
                  <a:srgbClr val="FFFF00"/>
                </a:highlight>
              </a:rPr>
              <a:t>spread misinformation</a:t>
            </a:r>
            <a:r>
              <a:rPr lang="en-GB" b="0" i="0" dirty="0">
                <a:solidFill>
                  <a:srgbClr val="333333"/>
                </a:solidFill>
                <a:effectLst/>
              </a:rPr>
              <a:t>; indeed, this is more likely to go </a:t>
            </a:r>
            <a:r>
              <a:rPr lang="en-GB" b="1" i="0" dirty="0">
                <a:solidFill>
                  <a:srgbClr val="333333"/>
                </a:solidFill>
                <a:effectLst/>
                <a:highlight>
                  <a:srgbClr val="FFFF00"/>
                </a:highlight>
              </a:rPr>
              <a:t>viral</a:t>
            </a:r>
            <a:r>
              <a:rPr lang="en-GB" b="0" i="0" dirty="0">
                <a:solidFill>
                  <a:srgbClr val="333333"/>
                </a:solidFill>
                <a:effectLst/>
              </a:rPr>
              <a:t> </a:t>
            </a:r>
            <a:r>
              <a:rPr lang="en-GB" b="1" i="0" dirty="0">
                <a:solidFill>
                  <a:srgbClr val="333333"/>
                </a:solidFill>
                <a:effectLst/>
                <a:highlight>
                  <a:srgbClr val="FFFF00"/>
                </a:highlight>
              </a:rPr>
              <a:t>than reliable information </a:t>
            </a:r>
            <a:r>
              <a:rPr lang="en-GB" b="0" i="0" dirty="0">
                <a:solidFill>
                  <a:srgbClr val="333333"/>
                </a:solidFill>
                <a:effectLst/>
              </a:rPr>
              <a:t>from scientists</a:t>
            </a:r>
          </a:p>
          <a:p>
            <a:pPr marL="285750" indent="-285750" algn="just">
              <a:buFont typeface="Arial" panose="020B0604020202020204" pitchFamily="34" charset="0"/>
              <a:buChar char="•"/>
            </a:pPr>
            <a:endParaRPr lang="en-GB" dirty="0">
              <a:solidFill>
                <a:srgbClr val="333333"/>
              </a:solidFill>
            </a:endParaRPr>
          </a:p>
          <a:p>
            <a:pPr marL="285750" indent="-285750" algn="just">
              <a:buFont typeface="Arial" panose="020B0604020202020204" pitchFamily="34" charset="0"/>
              <a:buChar char="•"/>
            </a:pPr>
            <a:r>
              <a:rPr lang="en-GB" dirty="0">
                <a:solidFill>
                  <a:srgbClr val="333333"/>
                </a:solidFill>
              </a:rPr>
              <a:t>C</a:t>
            </a:r>
            <a:r>
              <a:rPr lang="en-GB" b="0" i="0" dirty="0">
                <a:solidFill>
                  <a:srgbClr val="333333"/>
                </a:solidFill>
                <a:effectLst/>
              </a:rPr>
              <a:t>hallenge for scientists to </a:t>
            </a:r>
            <a:r>
              <a:rPr lang="en-GB" b="1" i="0" dirty="0">
                <a:solidFill>
                  <a:srgbClr val="333333"/>
                </a:solidFill>
                <a:effectLst/>
                <a:highlight>
                  <a:srgbClr val="FFFF00"/>
                </a:highlight>
              </a:rPr>
              <a:t>counter propaganda </a:t>
            </a:r>
            <a:r>
              <a:rPr lang="en-GB" b="0" i="0" dirty="0">
                <a:solidFill>
                  <a:srgbClr val="333333"/>
                </a:solidFill>
                <a:effectLst/>
              </a:rPr>
              <a:t>and hysteria on social media, as well as to </a:t>
            </a:r>
            <a:r>
              <a:rPr lang="en-GB" b="1" i="0" dirty="0">
                <a:solidFill>
                  <a:srgbClr val="333333"/>
                </a:solidFill>
                <a:effectLst/>
                <a:highlight>
                  <a:srgbClr val="FFFF00"/>
                </a:highlight>
              </a:rPr>
              <a:t>engage more directly </a:t>
            </a:r>
            <a:r>
              <a:rPr lang="en-GB" b="0" i="0" dirty="0">
                <a:solidFill>
                  <a:srgbClr val="333333"/>
                </a:solidFill>
                <a:effectLst/>
              </a:rPr>
              <a:t>with people. </a:t>
            </a:r>
          </a:p>
          <a:p>
            <a:pPr marL="285750" indent="-285750" algn="just">
              <a:buFont typeface="Arial" panose="020B0604020202020204" pitchFamily="34" charset="0"/>
              <a:buChar char="•"/>
            </a:pPr>
            <a:endParaRPr lang="en-GB" dirty="0">
              <a:solidFill>
                <a:srgbClr val="333333"/>
              </a:solidFill>
            </a:endParaRPr>
          </a:p>
          <a:p>
            <a:pPr marL="285750" indent="-285750" algn="just">
              <a:buFont typeface="Arial" panose="020B0604020202020204" pitchFamily="34" charset="0"/>
              <a:buChar char="•"/>
            </a:pPr>
            <a:r>
              <a:rPr lang="en-GB" b="0" i="0" dirty="0">
                <a:solidFill>
                  <a:srgbClr val="333333"/>
                </a:solidFill>
                <a:effectLst/>
              </a:rPr>
              <a:t>In particular, </a:t>
            </a:r>
            <a:r>
              <a:rPr lang="en-GB" b="1" i="0" dirty="0">
                <a:solidFill>
                  <a:srgbClr val="333333"/>
                </a:solidFill>
                <a:effectLst/>
                <a:highlight>
                  <a:srgbClr val="FFFF00"/>
                </a:highlight>
              </a:rPr>
              <a:t>being open about uncertainties </a:t>
            </a:r>
            <a:r>
              <a:rPr lang="en-GB" b="0" i="0" dirty="0">
                <a:solidFill>
                  <a:srgbClr val="333333"/>
                </a:solidFill>
                <a:effectLst/>
              </a:rPr>
              <a:t>and </a:t>
            </a:r>
            <a:r>
              <a:rPr lang="en-GB" b="1" i="0" dirty="0">
                <a:solidFill>
                  <a:srgbClr val="333333"/>
                </a:solidFill>
                <a:effectLst/>
                <a:highlight>
                  <a:srgbClr val="FFFF00"/>
                </a:highlight>
              </a:rPr>
              <a:t>open questions </a:t>
            </a:r>
            <a:r>
              <a:rPr lang="en-GB" b="0" i="0" dirty="0">
                <a:solidFill>
                  <a:srgbClr val="333333"/>
                </a:solidFill>
                <a:effectLst/>
              </a:rPr>
              <a:t>could help earn public trust in science. </a:t>
            </a:r>
            <a:endParaRPr lang="en-IN" dirty="0"/>
          </a:p>
        </p:txBody>
      </p:sp>
      <p:sp>
        <p:nvSpPr>
          <p:cNvPr id="11" name="TextBox 10">
            <a:extLst>
              <a:ext uri="{FF2B5EF4-FFF2-40B4-BE49-F238E27FC236}">
                <a16:creationId xmlns:a16="http://schemas.microsoft.com/office/drawing/2014/main" id="{435CB5D6-D1AB-61A6-47B7-049C3BB5D3C5}"/>
              </a:ext>
            </a:extLst>
          </p:cNvPr>
          <p:cNvSpPr txBox="1"/>
          <p:nvPr/>
        </p:nvSpPr>
        <p:spPr>
          <a:xfrm>
            <a:off x="6923847" y="6359545"/>
            <a:ext cx="5487228" cy="553998"/>
          </a:xfrm>
          <a:prstGeom prst="rect">
            <a:avLst/>
          </a:prstGeom>
          <a:noFill/>
        </p:spPr>
        <p:txBody>
          <a:bodyPr wrap="square">
            <a:spAutoFit/>
          </a:bodyPr>
          <a:lstStyle/>
          <a:p>
            <a:r>
              <a:rPr lang="en-IN" sz="1000" b="1" dirty="0">
                <a:solidFill>
                  <a:srgbClr val="333333"/>
                </a:solidFill>
              </a:rPr>
              <a:t>Reference: </a:t>
            </a:r>
            <a:r>
              <a:rPr lang="en-IN" sz="1000" b="0" i="0" dirty="0" err="1">
                <a:solidFill>
                  <a:srgbClr val="333333"/>
                </a:solidFill>
                <a:effectLst/>
              </a:rPr>
              <a:t>Afshinnekoo</a:t>
            </a:r>
            <a:r>
              <a:rPr lang="en-IN" sz="1000" b="0" i="0" dirty="0">
                <a:solidFill>
                  <a:srgbClr val="333333"/>
                </a:solidFill>
                <a:effectLst/>
              </a:rPr>
              <a:t> E, Meydan C, Chowdhury S, </a:t>
            </a:r>
            <a:r>
              <a:rPr lang="en-IN" sz="1000" b="0" i="0" dirty="0" err="1">
                <a:solidFill>
                  <a:srgbClr val="333333"/>
                </a:solidFill>
                <a:effectLst/>
              </a:rPr>
              <a:t>Jaroudi</a:t>
            </a:r>
            <a:r>
              <a:rPr lang="en-IN" sz="1000" b="0" i="0" dirty="0">
                <a:solidFill>
                  <a:srgbClr val="333333"/>
                </a:solidFill>
                <a:effectLst/>
              </a:rPr>
              <a:t> D, Boyer C, Bernstein N, Maritz JM, Reeves D, Gandara J, </a:t>
            </a:r>
            <a:r>
              <a:rPr lang="en-IN" sz="1000" b="0" i="0" dirty="0" err="1">
                <a:solidFill>
                  <a:srgbClr val="333333"/>
                </a:solidFill>
                <a:effectLst/>
              </a:rPr>
              <a:t>Chhangawala</a:t>
            </a:r>
            <a:r>
              <a:rPr lang="en-IN" sz="1000" b="0" i="0" dirty="0">
                <a:solidFill>
                  <a:srgbClr val="333333"/>
                </a:solidFill>
                <a:effectLst/>
              </a:rPr>
              <a:t> S </a:t>
            </a:r>
            <a:r>
              <a:rPr lang="en-IN" sz="1000" b="1" i="1" dirty="0">
                <a:solidFill>
                  <a:srgbClr val="333333"/>
                </a:solidFill>
                <a:effectLst/>
              </a:rPr>
              <a:t>et al</a:t>
            </a:r>
            <a:r>
              <a:rPr lang="en-IN" sz="1000" b="0" i="0" dirty="0">
                <a:solidFill>
                  <a:srgbClr val="333333"/>
                </a:solidFill>
                <a:effectLst/>
              </a:rPr>
              <a:t> (2015) Geospatial resolution of human and bacterial diversity with city-scale metagenomics. </a:t>
            </a:r>
            <a:r>
              <a:rPr lang="en-IN" sz="1000" b="1" i="1" dirty="0">
                <a:solidFill>
                  <a:srgbClr val="333333"/>
                </a:solidFill>
                <a:effectLst/>
              </a:rPr>
              <a:t>Cell </a:t>
            </a:r>
            <a:r>
              <a:rPr lang="en-IN" sz="1000" b="1" i="1" dirty="0" err="1">
                <a:solidFill>
                  <a:srgbClr val="333333"/>
                </a:solidFill>
                <a:effectLst/>
              </a:rPr>
              <a:t>Syst</a:t>
            </a:r>
            <a:r>
              <a:rPr lang="en-IN" sz="1000" b="0" i="0" dirty="0">
                <a:solidFill>
                  <a:srgbClr val="333333"/>
                </a:solidFill>
                <a:effectLst/>
              </a:rPr>
              <a:t> </a:t>
            </a:r>
            <a:r>
              <a:rPr lang="en-IN" sz="1000" b="1" i="0" dirty="0">
                <a:solidFill>
                  <a:srgbClr val="333333"/>
                </a:solidFill>
                <a:effectLst/>
              </a:rPr>
              <a:t>1</a:t>
            </a:r>
            <a:r>
              <a:rPr lang="en-IN" sz="1000" b="0" i="0" dirty="0">
                <a:solidFill>
                  <a:srgbClr val="333333"/>
                </a:solidFill>
                <a:effectLst/>
              </a:rPr>
              <a:t>: 72–87</a:t>
            </a:r>
            <a:endParaRPr lang="en-IN" sz="1000" dirty="0"/>
          </a:p>
        </p:txBody>
      </p:sp>
    </p:spTree>
    <p:extLst>
      <p:ext uri="{BB962C8B-B14F-4D97-AF65-F5344CB8AC3E}">
        <p14:creationId xmlns:p14="http://schemas.microsoft.com/office/powerpoint/2010/main" val="1914924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65" y="873442"/>
            <a:ext cx="5205977" cy="400110"/>
          </a:xfrm>
          <a:prstGeom prst="rect">
            <a:avLst/>
          </a:prstGeom>
        </p:spPr>
        <p:txBody>
          <a:bodyPr wrap="none">
            <a:spAutoFit/>
          </a:bodyPr>
          <a:lstStyle/>
          <a:p>
            <a:r>
              <a:rPr lang="en-GB" sz="2000" b="1" dirty="0">
                <a:highlight>
                  <a:srgbClr val="FFFF00"/>
                </a:highlight>
              </a:rPr>
              <a:t>Step 1: Spotting a science story worth covering </a:t>
            </a:r>
            <a:endParaRPr lang="en-IN" sz="2000" b="1" dirty="0">
              <a:highlight>
                <a:srgbClr val="FFFF00"/>
              </a:highlight>
            </a:endParaRPr>
          </a:p>
        </p:txBody>
      </p:sp>
      <p:sp>
        <p:nvSpPr>
          <p:cNvPr id="3" name="Rectangle 2"/>
          <p:cNvSpPr/>
          <p:nvPr/>
        </p:nvSpPr>
        <p:spPr>
          <a:xfrm>
            <a:off x="214265" y="1384033"/>
            <a:ext cx="11977735" cy="2862322"/>
          </a:xfrm>
          <a:prstGeom prst="rect">
            <a:avLst/>
          </a:prstGeom>
        </p:spPr>
        <p:txBody>
          <a:bodyPr wrap="square">
            <a:spAutoFit/>
          </a:bodyPr>
          <a:lstStyle/>
          <a:p>
            <a:pPr marL="285750" indent="-285750" algn="just">
              <a:buFont typeface="Arial" panose="020B0604020202020204" pitchFamily="34" charset="0"/>
              <a:buChar char="•"/>
            </a:pPr>
            <a:r>
              <a:rPr lang="en-GB" sz="2000" dirty="0"/>
              <a:t>Discovering a good science story is the first important step towards successful science news reporting.</a:t>
            </a:r>
          </a:p>
          <a:p>
            <a:pPr marL="285750" indent="-285750" algn="just">
              <a:buFont typeface="Arial" panose="020B0604020202020204" pitchFamily="34" charset="0"/>
              <a:buChar char="•"/>
            </a:pPr>
            <a:r>
              <a:rPr lang="en-GB" sz="2000" dirty="0"/>
              <a:t> </a:t>
            </a:r>
          </a:p>
          <a:p>
            <a:pPr marL="285750" indent="-285750" algn="just">
              <a:buFont typeface="Arial" panose="020B0604020202020204" pitchFamily="34" charset="0"/>
              <a:buChar char="•"/>
            </a:pPr>
            <a:r>
              <a:rPr lang="en-GB" sz="2000" dirty="0"/>
              <a:t>Large number of good sources to turn to for ideas and inspiration, including </a:t>
            </a:r>
          </a:p>
          <a:p>
            <a:pPr marL="285750" indent="-285750" algn="just">
              <a:buFont typeface="Arial" panose="020B0604020202020204" pitchFamily="34" charset="0"/>
              <a:buChar char="•"/>
            </a:pPr>
            <a:endParaRPr lang="en-GB" sz="2000" dirty="0"/>
          </a:p>
          <a:p>
            <a:pPr marL="285750" indent="-285750" algn="just">
              <a:buFont typeface="Arial" panose="020B0604020202020204" pitchFamily="34" charset="0"/>
              <a:buChar char="•"/>
            </a:pPr>
            <a:r>
              <a:rPr lang="en-GB" sz="2000" dirty="0"/>
              <a:t>press releases from reliable institutions</a:t>
            </a:r>
          </a:p>
          <a:p>
            <a:pPr marL="285750" indent="-285750" algn="just">
              <a:buFont typeface="Arial" panose="020B0604020202020204" pitchFamily="34" charset="0"/>
              <a:buChar char="•"/>
            </a:pPr>
            <a:endParaRPr lang="en-GB" sz="2000" dirty="0"/>
          </a:p>
          <a:p>
            <a:pPr marL="285750" indent="-285750" algn="just">
              <a:buFont typeface="Arial" panose="020B0604020202020204" pitchFamily="34" charset="0"/>
              <a:buChar char="•"/>
            </a:pPr>
            <a:r>
              <a:rPr lang="en-GB" sz="2000" dirty="0"/>
              <a:t>Blogs by world-leading scientists</a:t>
            </a:r>
          </a:p>
          <a:p>
            <a:pPr marL="285750" indent="-285750" algn="just">
              <a:buFont typeface="Arial" panose="020B0604020202020204" pitchFamily="34" charset="0"/>
              <a:buChar char="•"/>
            </a:pPr>
            <a:endParaRPr lang="en-GB" sz="2000" dirty="0"/>
          </a:p>
          <a:p>
            <a:pPr marL="285750" indent="-285750" algn="just">
              <a:buFont typeface="Arial" panose="020B0604020202020204" pitchFamily="34" charset="0"/>
              <a:buChar char="•"/>
            </a:pPr>
            <a:r>
              <a:rPr lang="en-GB" sz="2000" dirty="0"/>
              <a:t>Podcasts, webinars, or social media platforms, amongst others</a:t>
            </a:r>
            <a:endParaRPr lang="en-IN" sz="2000" dirty="0"/>
          </a:p>
        </p:txBody>
      </p:sp>
      <p:sp>
        <p:nvSpPr>
          <p:cNvPr id="4" name="Rectangle 3"/>
          <p:cNvSpPr/>
          <p:nvPr/>
        </p:nvSpPr>
        <p:spPr>
          <a:xfrm>
            <a:off x="1249611" y="4802442"/>
            <a:ext cx="9359309" cy="1323439"/>
          </a:xfrm>
          <a:prstGeom prst="rect">
            <a:avLst/>
          </a:prstGeom>
        </p:spPr>
        <p:txBody>
          <a:bodyPr wrap="square">
            <a:spAutoFit/>
          </a:bodyPr>
          <a:lstStyle/>
          <a:p>
            <a:pPr algn="ctr"/>
            <a:r>
              <a:rPr lang="en-GB" sz="2000" b="1" dirty="0">
                <a:highlight>
                  <a:srgbClr val="FFFF00"/>
                </a:highlight>
              </a:rPr>
              <a:t>Important Questions to be asked: </a:t>
            </a:r>
          </a:p>
          <a:p>
            <a:pPr algn="ctr"/>
            <a:endParaRPr lang="en-GB" sz="2000" b="1" dirty="0">
              <a:highlight>
                <a:srgbClr val="FFFF00"/>
              </a:highlight>
            </a:endParaRPr>
          </a:p>
          <a:p>
            <a:pPr marL="285750" indent="-285750" algn="ctr">
              <a:buFont typeface="Wingdings" panose="05000000000000000000" pitchFamily="2" charset="2"/>
              <a:buChar char="Ø"/>
            </a:pPr>
            <a:r>
              <a:rPr lang="en-GB" sz="2000" b="1" dirty="0">
                <a:highlight>
                  <a:srgbClr val="FFFF00"/>
                </a:highlight>
              </a:rPr>
              <a:t>How do I find the story (or, to be more precise, how does the story find me)? </a:t>
            </a:r>
          </a:p>
          <a:p>
            <a:pPr marL="285750" indent="-285750" algn="ctr">
              <a:buFont typeface="Wingdings" panose="05000000000000000000" pitchFamily="2" charset="2"/>
              <a:buChar char="Ø"/>
            </a:pPr>
            <a:r>
              <a:rPr lang="en-GB" sz="2000" b="1" dirty="0">
                <a:highlight>
                  <a:srgbClr val="FFFF00"/>
                </a:highlight>
              </a:rPr>
              <a:t>How do I know it is worth covering? </a:t>
            </a:r>
            <a:endParaRPr lang="en-IN" sz="2000" b="1" dirty="0">
              <a:highlight>
                <a:srgbClr val="FFFF00"/>
              </a:highlight>
            </a:endParaRPr>
          </a:p>
        </p:txBody>
      </p:sp>
      <p:sp>
        <p:nvSpPr>
          <p:cNvPr id="6" name="Rectangle 5"/>
          <p:cNvSpPr/>
          <p:nvPr/>
        </p:nvSpPr>
        <p:spPr>
          <a:xfrm>
            <a:off x="214265" y="362851"/>
            <a:ext cx="4714304" cy="400110"/>
          </a:xfrm>
          <a:prstGeom prst="rect">
            <a:avLst/>
          </a:prstGeom>
        </p:spPr>
        <p:txBody>
          <a:bodyPr wrap="none">
            <a:spAutoFit/>
          </a:bodyPr>
          <a:lstStyle/>
          <a:p>
            <a:r>
              <a:rPr lang="en-GB" sz="2000" b="1" dirty="0"/>
              <a:t>Steps of successful science communication</a:t>
            </a:r>
            <a:endParaRPr lang="en-IN" sz="2000" b="1" dirty="0"/>
          </a:p>
        </p:txBody>
      </p:sp>
      <p:sp>
        <p:nvSpPr>
          <p:cNvPr id="5" name="TextBox 4">
            <a:extLst>
              <a:ext uri="{FF2B5EF4-FFF2-40B4-BE49-F238E27FC236}">
                <a16:creationId xmlns:a16="http://schemas.microsoft.com/office/drawing/2014/main" id="{3236DB50-4EFE-CCBB-4483-67B9033DC7C6}"/>
              </a:ext>
            </a:extLst>
          </p:cNvPr>
          <p:cNvSpPr txBox="1"/>
          <p:nvPr/>
        </p:nvSpPr>
        <p:spPr>
          <a:xfrm>
            <a:off x="6326373" y="6558859"/>
            <a:ext cx="9359309" cy="246221"/>
          </a:xfrm>
          <a:prstGeom prst="rect">
            <a:avLst/>
          </a:prstGeom>
          <a:noFill/>
        </p:spPr>
        <p:txBody>
          <a:bodyPr wrap="square">
            <a:spAutoFit/>
          </a:bodyPr>
          <a:lstStyle/>
          <a:p>
            <a:r>
              <a:rPr lang="en-IN" sz="1000" b="1" dirty="0"/>
              <a:t>Reference: https://uni-foundation.eu/uploads/2021_ERUM%20-%20IO2-CommunicationGuidelines.pdf</a:t>
            </a:r>
          </a:p>
        </p:txBody>
      </p:sp>
    </p:spTree>
    <p:extLst>
      <p:ext uri="{BB962C8B-B14F-4D97-AF65-F5344CB8AC3E}">
        <p14:creationId xmlns:p14="http://schemas.microsoft.com/office/powerpoint/2010/main" val="1805839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378C4C-3FA8-B036-DF09-6E98CBE31863}"/>
              </a:ext>
            </a:extLst>
          </p:cNvPr>
          <p:cNvSpPr/>
          <p:nvPr/>
        </p:nvSpPr>
        <p:spPr>
          <a:xfrm>
            <a:off x="302756" y="120780"/>
            <a:ext cx="7249677" cy="1292662"/>
          </a:xfrm>
          <a:prstGeom prst="rect">
            <a:avLst/>
          </a:prstGeom>
        </p:spPr>
        <p:txBody>
          <a:bodyPr wrap="none">
            <a:spAutoFit/>
          </a:bodyPr>
          <a:lstStyle/>
          <a:p>
            <a:r>
              <a:rPr lang="en-GB" sz="2000" b="1" dirty="0"/>
              <a:t>What ignites the need of science communication in</a:t>
            </a:r>
            <a:r>
              <a:rPr lang="en-GB" sz="2000" b="1" i="0" dirty="0">
                <a:solidFill>
                  <a:srgbClr val="333333"/>
                </a:solidFill>
                <a:effectLst/>
              </a:rPr>
              <a:t> times of crisis?</a:t>
            </a:r>
          </a:p>
          <a:p>
            <a:endParaRPr lang="en-GB" sz="2000" b="1" dirty="0">
              <a:solidFill>
                <a:srgbClr val="333333"/>
              </a:solidFill>
            </a:endParaRPr>
          </a:p>
          <a:p>
            <a:r>
              <a:rPr lang="en-GB" sz="2000" b="1" i="0" dirty="0">
                <a:solidFill>
                  <a:srgbClr val="333333"/>
                </a:solidFill>
                <a:effectLst/>
              </a:rPr>
              <a:t>COVID19 story</a:t>
            </a:r>
          </a:p>
          <a:p>
            <a:endParaRPr lang="en-IN" b="1" dirty="0">
              <a:latin typeface="Viner Hand ITC" panose="03070502030502020203" pitchFamily="66" charset="0"/>
            </a:endParaRPr>
          </a:p>
        </p:txBody>
      </p:sp>
      <p:sp>
        <p:nvSpPr>
          <p:cNvPr id="4" name="TextBox 3">
            <a:extLst>
              <a:ext uri="{FF2B5EF4-FFF2-40B4-BE49-F238E27FC236}">
                <a16:creationId xmlns:a16="http://schemas.microsoft.com/office/drawing/2014/main" id="{31828FC7-9559-E051-4041-EC22617A2DC0}"/>
              </a:ext>
            </a:extLst>
          </p:cNvPr>
          <p:cNvSpPr txBox="1"/>
          <p:nvPr/>
        </p:nvSpPr>
        <p:spPr>
          <a:xfrm>
            <a:off x="448310" y="1413442"/>
            <a:ext cx="10248265" cy="1200329"/>
          </a:xfrm>
          <a:prstGeom prst="rect">
            <a:avLst/>
          </a:prstGeom>
          <a:noFill/>
        </p:spPr>
        <p:txBody>
          <a:bodyPr wrap="square">
            <a:spAutoFit/>
          </a:bodyPr>
          <a:lstStyle/>
          <a:p>
            <a:pPr marL="285750" indent="-285750">
              <a:buFont typeface="Arial" panose="020B0604020202020204" pitchFamily="34" charset="0"/>
              <a:buChar char="•"/>
            </a:pPr>
            <a:r>
              <a:rPr lang="en-GB" b="0" i="0" dirty="0">
                <a:solidFill>
                  <a:srgbClr val="333333"/>
                </a:solidFill>
                <a:effectLst/>
              </a:rPr>
              <a:t>Society was faced with a </a:t>
            </a:r>
            <a:r>
              <a:rPr lang="en-GB" b="1" i="0" dirty="0">
                <a:solidFill>
                  <a:srgbClr val="333333"/>
                </a:solidFill>
                <a:effectLst/>
                <a:highlight>
                  <a:srgbClr val="FFFF00"/>
                </a:highlight>
              </a:rPr>
              <a:t>level of misinformation </a:t>
            </a:r>
            <a:r>
              <a:rPr lang="en-GB" b="0" i="0" dirty="0">
                <a:solidFill>
                  <a:srgbClr val="333333"/>
                </a:solidFill>
                <a:effectLst/>
              </a:rPr>
              <a:t>that was probably </a:t>
            </a:r>
            <a:r>
              <a:rPr lang="en-GB" b="1" i="0" dirty="0">
                <a:solidFill>
                  <a:srgbClr val="333333"/>
                </a:solidFill>
                <a:effectLst/>
                <a:highlight>
                  <a:srgbClr val="FFFF00"/>
                </a:highlight>
              </a:rPr>
              <a:t>unknown</a:t>
            </a:r>
            <a:r>
              <a:rPr lang="en-GB" b="0" i="0" dirty="0">
                <a:solidFill>
                  <a:srgbClr val="333333"/>
                </a:solidFill>
                <a:effectLst/>
              </a:rPr>
              <a:t> until then. </a:t>
            </a:r>
          </a:p>
          <a:p>
            <a:pPr marL="285750" indent="-285750">
              <a:buFont typeface="Arial" panose="020B0604020202020204" pitchFamily="34" charset="0"/>
              <a:buChar char="•"/>
            </a:pPr>
            <a:endParaRPr lang="en-GB" dirty="0">
              <a:solidFill>
                <a:srgbClr val="333333"/>
              </a:solidFill>
            </a:endParaRPr>
          </a:p>
          <a:p>
            <a:pPr marL="285750" indent="-285750" algn="just">
              <a:buFont typeface="Arial" panose="020B0604020202020204" pitchFamily="34" charset="0"/>
              <a:buChar char="•"/>
            </a:pPr>
            <a:r>
              <a:rPr lang="en-GB" b="0" i="0" dirty="0">
                <a:solidFill>
                  <a:srgbClr val="333333"/>
                </a:solidFill>
                <a:effectLst/>
              </a:rPr>
              <a:t>The overall experience has allowed us to </a:t>
            </a:r>
            <a:r>
              <a:rPr lang="en-GB" b="1" i="0" dirty="0">
                <a:solidFill>
                  <a:srgbClr val="333333"/>
                </a:solidFill>
                <a:effectLst/>
                <a:highlight>
                  <a:srgbClr val="FFFF00"/>
                </a:highlight>
              </a:rPr>
              <a:t>learn some important lessons </a:t>
            </a:r>
            <a:r>
              <a:rPr lang="en-GB" b="0" i="0" dirty="0">
                <a:solidFill>
                  <a:srgbClr val="333333"/>
                </a:solidFill>
                <a:effectLst/>
              </a:rPr>
              <a:t>which can be immensely </a:t>
            </a:r>
            <a:r>
              <a:rPr lang="en-GB" b="1" i="0" dirty="0">
                <a:solidFill>
                  <a:srgbClr val="333333"/>
                </a:solidFill>
                <a:effectLst/>
                <a:highlight>
                  <a:srgbClr val="FFFF00"/>
                </a:highlight>
              </a:rPr>
              <a:t>valuable</a:t>
            </a:r>
            <a:r>
              <a:rPr lang="en-GB" b="0" i="0" dirty="0">
                <a:solidFill>
                  <a:srgbClr val="333333"/>
                </a:solidFill>
                <a:effectLst/>
              </a:rPr>
              <a:t> in dealing with </a:t>
            </a:r>
            <a:r>
              <a:rPr lang="en-GB" b="1" i="0" dirty="0">
                <a:solidFill>
                  <a:srgbClr val="333333"/>
                </a:solidFill>
                <a:effectLst/>
                <a:highlight>
                  <a:srgbClr val="FFFF00"/>
                </a:highlight>
              </a:rPr>
              <a:t>future crises</a:t>
            </a:r>
            <a:endParaRPr lang="en-IN" b="1" dirty="0">
              <a:highlight>
                <a:srgbClr val="FFFF00"/>
              </a:highlight>
            </a:endParaRPr>
          </a:p>
        </p:txBody>
      </p:sp>
      <p:sp>
        <p:nvSpPr>
          <p:cNvPr id="6" name="TextBox 5">
            <a:extLst>
              <a:ext uri="{FF2B5EF4-FFF2-40B4-BE49-F238E27FC236}">
                <a16:creationId xmlns:a16="http://schemas.microsoft.com/office/drawing/2014/main" id="{3B8C0A5F-F139-8BC8-9695-7CB696FAE186}"/>
              </a:ext>
            </a:extLst>
          </p:cNvPr>
          <p:cNvSpPr txBox="1"/>
          <p:nvPr/>
        </p:nvSpPr>
        <p:spPr>
          <a:xfrm>
            <a:off x="448310" y="2817222"/>
            <a:ext cx="9920335" cy="1477328"/>
          </a:xfrm>
          <a:prstGeom prst="rect">
            <a:avLst/>
          </a:prstGeom>
          <a:noFill/>
        </p:spPr>
        <p:txBody>
          <a:bodyPr wrap="square">
            <a:spAutoFit/>
          </a:bodyPr>
          <a:lstStyle/>
          <a:p>
            <a:pPr marL="285750" indent="-285750" algn="just">
              <a:buFont typeface="Arial" panose="020B0604020202020204" pitchFamily="34" charset="0"/>
              <a:buChar char="•"/>
            </a:pPr>
            <a:r>
              <a:rPr lang="en-GB" b="0" i="0" dirty="0">
                <a:solidFill>
                  <a:srgbClr val="333333"/>
                </a:solidFill>
                <a:effectLst/>
              </a:rPr>
              <a:t>Concepts like </a:t>
            </a:r>
            <a:r>
              <a:rPr lang="en-GB" b="1" i="0" dirty="0">
                <a:solidFill>
                  <a:srgbClr val="333333"/>
                </a:solidFill>
                <a:effectLst/>
                <a:highlight>
                  <a:srgbClr val="FFFF00"/>
                </a:highlight>
              </a:rPr>
              <a:t>viruses, PCR, antibodies, vaccines, and immunity </a:t>
            </a:r>
            <a:r>
              <a:rPr lang="en-GB" b="0" i="0" dirty="0">
                <a:solidFill>
                  <a:srgbClr val="333333"/>
                </a:solidFill>
                <a:effectLst/>
              </a:rPr>
              <a:t>have been headline news. There has been a </a:t>
            </a:r>
            <a:r>
              <a:rPr lang="en-GB" b="1" i="0" dirty="0">
                <a:solidFill>
                  <a:srgbClr val="333333"/>
                </a:solidFill>
                <a:effectLst/>
                <a:highlight>
                  <a:srgbClr val="FFFF00"/>
                </a:highlight>
              </a:rPr>
              <a:t>high demand for information</a:t>
            </a:r>
            <a:r>
              <a:rPr lang="en-GB" b="0" i="0" dirty="0">
                <a:solidFill>
                  <a:srgbClr val="333333"/>
                </a:solidFill>
                <a:effectLst/>
              </a:rPr>
              <a:t>, and a </a:t>
            </a:r>
            <a:r>
              <a:rPr lang="en-GB" b="1" i="0" dirty="0">
                <a:solidFill>
                  <a:srgbClr val="333333"/>
                </a:solidFill>
                <a:effectLst/>
                <a:highlight>
                  <a:srgbClr val="FFFF00"/>
                </a:highlight>
              </a:rPr>
              <a:t>great effort </a:t>
            </a:r>
            <a:r>
              <a:rPr lang="en-GB" b="0" i="0" dirty="0">
                <a:solidFill>
                  <a:srgbClr val="333333"/>
                </a:solidFill>
                <a:effectLst/>
              </a:rPr>
              <a:t>has been made to </a:t>
            </a:r>
            <a:r>
              <a:rPr lang="en-GB" b="1" i="0" dirty="0">
                <a:solidFill>
                  <a:srgbClr val="333333"/>
                </a:solidFill>
                <a:effectLst/>
                <a:highlight>
                  <a:srgbClr val="FFFF00"/>
                </a:highlight>
              </a:rPr>
              <a:t>convert complex </a:t>
            </a:r>
            <a:r>
              <a:rPr lang="en-GB" b="0" i="0" dirty="0">
                <a:solidFill>
                  <a:srgbClr val="333333"/>
                </a:solidFill>
                <a:effectLst/>
              </a:rPr>
              <a:t>scientific concepts into </a:t>
            </a:r>
            <a:r>
              <a:rPr lang="en-GB" b="1" i="0" dirty="0">
                <a:solidFill>
                  <a:srgbClr val="333333"/>
                </a:solidFill>
                <a:effectLst/>
                <a:highlight>
                  <a:srgbClr val="FFFF00"/>
                </a:highlight>
              </a:rPr>
              <a:t>information</a:t>
            </a:r>
            <a:r>
              <a:rPr lang="en-GB" b="0" i="0" dirty="0">
                <a:solidFill>
                  <a:srgbClr val="333333"/>
                </a:solidFill>
                <a:effectLst/>
              </a:rPr>
              <a:t> that is </a:t>
            </a:r>
            <a:r>
              <a:rPr lang="en-GB" b="1" i="0" dirty="0">
                <a:solidFill>
                  <a:srgbClr val="333333"/>
                </a:solidFill>
                <a:effectLst/>
                <a:highlight>
                  <a:srgbClr val="FFFF00"/>
                </a:highlight>
              </a:rPr>
              <a:t>accessible</a:t>
            </a:r>
            <a:r>
              <a:rPr lang="en-GB" b="0" i="0" dirty="0">
                <a:solidFill>
                  <a:srgbClr val="333333"/>
                </a:solidFill>
                <a:effectLst/>
              </a:rPr>
              <a:t> to all citizens.</a:t>
            </a:r>
          </a:p>
          <a:p>
            <a:pPr marL="285750" indent="-285750" algn="just">
              <a:buFont typeface="Arial" panose="020B0604020202020204" pitchFamily="34" charset="0"/>
              <a:buChar char="•"/>
            </a:pPr>
            <a:endParaRPr lang="en-GB" dirty="0">
              <a:solidFill>
                <a:srgbClr val="333333"/>
              </a:solidFill>
            </a:endParaRPr>
          </a:p>
          <a:p>
            <a:pPr marL="285750" indent="-285750" algn="just">
              <a:buFont typeface="Arial" panose="020B0604020202020204" pitchFamily="34" charset="0"/>
              <a:buChar char="•"/>
            </a:pPr>
            <a:r>
              <a:rPr lang="en-GB" b="0" i="0" dirty="0">
                <a:solidFill>
                  <a:srgbClr val="333333"/>
                </a:solidFill>
                <a:effectLst/>
              </a:rPr>
              <a:t>There have been examples of </a:t>
            </a:r>
            <a:r>
              <a:rPr lang="en-GB" b="1" i="0" dirty="0">
                <a:solidFill>
                  <a:srgbClr val="333333"/>
                </a:solidFill>
                <a:effectLst/>
                <a:highlight>
                  <a:srgbClr val="FFFF00"/>
                </a:highlight>
              </a:rPr>
              <a:t>specialized science journalists </a:t>
            </a:r>
            <a:r>
              <a:rPr lang="en-GB" b="0" i="0" dirty="0">
                <a:solidFill>
                  <a:srgbClr val="333333"/>
                </a:solidFill>
                <a:effectLst/>
              </a:rPr>
              <a:t>who have done an exceptional job</a:t>
            </a:r>
            <a:endParaRPr lang="en-IN" dirty="0"/>
          </a:p>
        </p:txBody>
      </p:sp>
      <p:sp>
        <p:nvSpPr>
          <p:cNvPr id="9" name="TextBox 8">
            <a:extLst>
              <a:ext uri="{FF2B5EF4-FFF2-40B4-BE49-F238E27FC236}">
                <a16:creationId xmlns:a16="http://schemas.microsoft.com/office/drawing/2014/main" id="{1555BADB-664E-3004-6648-34A7CF025264}"/>
              </a:ext>
            </a:extLst>
          </p:cNvPr>
          <p:cNvSpPr txBox="1"/>
          <p:nvPr/>
        </p:nvSpPr>
        <p:spPr>
          <a:xfrm>
            <a:off x="414290" y="4338555"/>
            <a:ext cx="10875193" cy="1754326"/>
          </a:xfrm>
          <a:prstGeom prst="rect">
            <a:avLst/>
          </a:prstGeom>
          <a:noFill/>
        </p:spPr>
        <p:txBody>
          <a:bodyPr wrap="square">
            <a:spAutoFit/>
          </a:bodyPr>
          <a:lstStyle/>
          <a:p>
            <a:pPr marL="285750" indent="-285750" algn="just">
              <a:buFont typeface="Arial" panose="020B0604020202020204" pitchFamily="34" charset="0"/>
              <a:buChar char="•"/>
            </a:pPr>
            <a:r>
              <a:rPr lang="en-GB" b="0" i="0" dirty="0">
                <a:solidFill>
                  <a:srgbClr val="333333"/>
                </a:solidFill>
                <a:effectLst/>
              </a:rPr>
              <a:t>The pandemic has also shown that </a:t>
            </a:r>
            <a:r>
              <a:rPr lang="en-GB" b="1" i="0" dirty="0">
                <a:solidFill>
                  <a:srgbClr val="333333"/>
                </a:solidFill>
                <a:effectLst/>
                <a:highlight>
                  <a:srgbClr val="FFFF00"/>
                </a:highlight>
              </a:rPr>
              <a:t>scientific communication </a:t>
            </a:r>
            <a:r>
              <a:rPr lang="en-GB" b="0" i="0" dirty="0">
                <a:solidFill>
                  <a:srgbClr val="333333"/>
                </a:solidFill>
                <a:effectLst/>
              </a:rPr>
              <a:t>and </a:t>
            </a:r>
            <a:r>
              <a:rPr lang="en-GB" b="1" i="0" dirty="0">
                <a:solidFill>
                  <a:srgbClr val="333333"/>
                </a:solidFill>
                <a:effectLst/>
                <a:highlight>
                  <a:srgbClr val="FFFF00"/>
                </a:highlight>
              </a:rPr>
              <a:t>dissemination</a:t>
            </a:r>
            <a:r>
              <a:rPr lang="en-GB" b="0" i="0" dirty="0">
                <a:solidFill>
                  <a:srgbClr val="333333"/>
                </a:solidFill>
                <a:effectLst/>
              </a:rPr>
              <a:t> are of </a:t>
            </a:r>
            <a:r>
              <a:rPr lang="en-GB" b="1" i="0" dirty="0">
                <a:solidFill>
                  <a:srgbClr val="333333"/>
                </a:solidFill>
                <a:effectLst/>
                <a:highlight>
                  <a:srgbClr val="FFFF00"/>
                </a:highlight>
              </a:rPr>
              <a:t>vital importance</a:t>
            </a:r>
            <a:r>
              <a:rPr lang="en-GB" b="0" i="0" dirty="0">
                <a:solidFill>
                  <a:srgbClr val="333333"/>
                </a:solidFill>
                <a:effectLst/>
              </a:rPr>
              <a:t>, due to the intermediary role they play between science and society. </a:t>
            </a:r>
          </a:p>
          <a:p>
            <a:pPr marL="285750" indent="-285750" algn="just">
              <a:buFont typeface="Arial" panose="020B0604020202020204" pitchFamily="34" charset="0"/>
              <a:buChar char="•"/>
            </a:pPr>
            <a:endParaRPr lang="en-GB" b="0" i="0" dirty="0">
              <a:solidFill>
                <a:srgbClr val="333333"/>
              </a:solidFill>
              <a:effectLst/>
            </a:endParaRPr>
          </a:p>
          <a:p>
            <a:pPr marL="285750" indent="-285750" algn="just">
              <a:buFont typeface="Arial" panose="020B0604020202020204" pitchFamily="34" charset="0"/>
              <a:buChar char="•"/>
            </a:pPr>
            <a:r>
              <a:rPr lang="en-GB" b="0" i="0" dirty="0">
                <a:solidFill>
                  <a:srgbClr val="333333"/>
                </a:solidFill>
                <a:effectLst/>
              </a:rPr>
              <a:t>Scientific knowledge enriches public debate, strengthens democracy, and forms critical and free minds. Communicating science is </a:t>
            </a:r>
            <a:r>
              <a:rPr lang="en-GB" b="1" i="0" dirty="0">
                <a:solidFill>
                  <a:srgbClr val="333333"/>
                </a:solidFill>
                <a:effectLst/>
                <a:highlight>
                  <a:srgbClr val="FFFF00"/>
                </a:highlight>
              </a:rPr>
              <a:t>much more </a:t>
            </a:r>
            <a:r>
              <a:rPr lang="en-GB" b="0" i="0" dirty="0">
                <a:solidFill>
                  <a:srgbClr val="333333"/>
                </a:solidFill>
                <a:effectLst/>
              </a:rPr>
              <a:t>than publishing an article in a journal. High-quality scientific communication can help to </a:t>
            </a:r>
            <a:r>
              <a:rPr lang="en-GB" b="1" i="0" dirty="0">
                <a:solidFill>
                  <a:srgbClr val="333333"/>
                </a:solidFill>
                <a:effectLst/>
                <a:highlight>
                  <a:srgbClr val="FFFF00"/>
                </a:highlight>
              </a:rPr>
              <a:t>explain scientific knowledge and bring that knowledge to citizens.</a:t>
            </a:r>
            <a:endParaRPr lang="en-IN" b="1" dirty="0">
              <a:highlight>
                <a:srgbClr val="FFFF00"/>
              </a:highlight>
            </a:endParaRPr>
          </a:p>
        </p:txBody>
      </p:sp>
      <p:sp>
        <p:nvSpPr>
          <p:cNvPr id="11" name="TextBox 10">
            <a:extLst>
              <a:ext uri="{FF2B5EF4-FFF2-40B4-BE49-F238E27FC236}">
                <a16:creationId xmlns:a16="http://schemas.microsoft.com/office/drawing/2014/main" id="{9C762E6F-C6DF-866E-AB2C-78F17F7F3EAD}"/>
              </a:ext>
            </a:extLst>
          </p:cNvPr>
          <p:cNvSpPr txBox="1"/>
          <p:nvPr/>
        </p:nvSpPr>
        <p:spPr>
          <a:xfrm>
            <a:off x="4767944" y="6457890"/>
            <a:ext cx="7931057" cy="400110"/>
          </a:xfrm>
          <a:prstGeom prst="rect">
            <a:avLst/>
          </a:prstGeom>
          <a:noFill/>
        </p:spPr>
        <p:txBody>
          <a:bodyPr wrap="square">
            <a:spAutoFit/>
          </a:bodyPr>
          <a:lstStyle/>
          <a:p>
            <a:r>
              <a:rPr lang="en-IN" sz="1000" b="1" i="0" dirty="0">
                <a:solidFill>
                  <a:srgbClr val="333333"/>
                </a:solidFill>
                <a:effectLst/>
                <a:latin typeface="Open Sans" panose="020B0606030504020204" pitchFamily="34" charset="0"/>
              </a:rPr>
              <a:t>Reference: Bienvenido León, Ignacio López-</a:t>
            </a:r>
            <a:r>
              <a:rPr lang="en-IN" sz="1000" b="1" i="0" dirty="0" err="1">
                <a:solidFill>
                  <a:srgbClr val="333333"/>
                </a:solidFill>
                <a:effectLst/>
                <a:latin typeface="Open Sans" panose="020B0606030504020204" pitchFamily="34" charset="0"/>
              </a:rPr>
              <a:t>Goñi</a:t>
            </a:r>
            <a:r>
              <a:rPr lang="en-IN" sz="1000" b="1" i="0" dirty="0">
                <a:solidFill>
                  <a:srgbClr val="333333"/>
                </a:solidFill>
                <a:effectLst/>
                <a:latin typeface="Open Sans" panose="020B0606030504020204" pitchFamily="34" charset="0"/>
              </a:rPr>
              <a:t> &amp; Ramón </a:t>
            </a:r>
            <a:r>
              <a:rPr lang="en-IN" sz="1000" b="1" i="0" dirty="0" err="1">
                <a:solidFill>
                  <a:srgbClr val="333333"/>
                </a:solidFill>
                <a:effectLst/>
                <a:latin typeface="Open Sans" panose="020B0606030504020204" pitchFamily="34" charset="0"/>
              </a:rPr>
              <a:t>Salaverría</a:t>
            </a:r>
            <a:r>
              <a:rPr lang="en-IN" sz="1000" b="1" i="0" dirty="0">
                <a:solidFill>
                  <a:srgbClr val="333333"/>
                </a:solidFill>
                <a:effectLst/>
                <a:latin typeface="Open Sans" panose="020B0606030504020204" pitchFamily="34" charset="0"/>
              </a:rPr>
              <a:t> (2022) The Covid-19 catastrophe: A science communication mess?, Church, Communication and Culture, 7:1, 6-22, DOI: </a:t>
            </a:r>
            <a:r>
              <a:rPr lang="en-IN" sz="1000" b="1" i="0" u="sng" dirty="0">
                <a:solidFill>
                  <a:srgbClr val="333333"/>
                </a:solidFill>
                <a:effectLst/>
                <a:latin typeface="Open Sans" panose="020B0606030504020204" pitchFamily="34" charset="0"/>
                <a:hlinkClick r:id="rId2"/>
              </a:rPr>
              <a:t>10.1080/23753234.2022.2031236</a:t>
            </a:r>
            <a:endParaRPr lang="en-IN" sz="1000" b="1" dirty="0"/>
          </a:p>
        </p:txBody>
      </p:sp>
    </p:spTree>
    <p:extLst>
      <p:ext uri="{BB962C8B-B14F-4D97-AF65-F5344CB8AC3E}">
        <p14:creationId xmlns:p14="http://schemas.microsoft.com/office/powerpoint/2010/main" val="3207040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2230" y="217944"/>
            <a:ext cx="3150671" cy="400110"/>
          </a:xfrm>
          <a:prstGeom prst="rect">
            <a:avLst/>
          </a:prstGeom>
        </p:spPr>
        <p:txBody>
          <a:bodyPr wrap="none">
            <a:spAutoFit/>
          </a:bodyPr>
          <a:lstStyle/>
          <a:p>
            <a:r>
              <a:rPr lang="en-GB" sz="2000" b="1" dirty="0">
                <a:highlight>
                  <a:srgbClr val="FFFF00"/>
                </a:highlight>
              </a:rPr>
              <a:t>Step 2: Know your audience</a:t>
            </a:r>
            <a:endParaRPr lang="en-IN" sz="2000" b="1" dirty="0">
              <a:highlight>
                <a:srgbClr val="FFFF00"/>
              </a:highlight>
            </a:endParaRPr>
          </a:p>
        </p:txBody>
      </p:sp>
      <p:pic>
        <p:nvPicPr>
          <p:cNvPr id="3" name="Picture 2"/>
          <p:cNvPicPr>
            <a:picLocks noChangeAspect="1"/>
          </p:cNvPicPr>
          <p:nvPr/>
        </p:nvPicPr>
        <p:blipFill>
          <a:blip r:embed="rId2">
            <a:clrChange>
              <a:clrFrom>
                <a:srgbClr val="FFFFFF"/>
              </a:clrFrom>
              <a:clrTo>
                <a:srgbClr val="FFFFFF">
                  <a:alpha val="0"/>
                </a:srgbClr>
              </a:clrTo>
            </a:clrChange>
          </a:blip>
          <a:stretch>
            <a:fillRect/>
          </a:stretch>
        </p:blipFill>
        <p:spPr>
          <a:xfrm>
            <a:off x="246928" y="1221060"/>
            <a:ext cx="5748584" cy="3233246"/>
          </a:xfrm>
          <a:prstGeom prst="rect">
            <a:avLst/>
          </a:prstGeom>
        </p:spPr>
      </p:pic>
      <p:sp>
        <p:nvSpPr>
          <p:cNvPr id="5" name="Rectangle 4"/>
          <p:cNvSpPr/>
          <p:nvPr/>
        </p:nvSpPr>
        <p:spPr>
          <a:xfrm>
            <a:off x="452487" y="4543991"/>
            <a:ext cx="5420652" cy="646331"/>
          </a:xfrm>
          <a:prstGeom prst="rect">
            <a:avLst/>
          </a:prstGeom>
        </p:spPr>
        <p:txBody>
          <a:bodyPr wrap="square">
            <a:spAutoFit/>
          </a:bodyPr>
          <a:lstStyle/>
          <a:p>
            <a:pPr algn="just"/>
            <a:r>
              <a:rPr lang="en-GB" sz="1200" b="1" i="0" dirty="0">
                <a:solidFill>
                  <a:srgbClr val="292929"/>
                </a:solidFill>
                <a:effectLst/>
                <a:latin typeface="source-serif-pro"/>
              </a:rPr>
              <a:t>Imagine you list your audience as “Simpsons characters.” D’oh! They’re all quite different, so if your audience is that broad, the only thing they might have in common is general antipathy toward Shelbyville</a:t>
            </a:r>
            <a:endParaRPr lang="en-IN" sz="1200" b="1" dirty="0"/>
          </a:p>
        </p:txBody>
      </p:sp>
      <p:sp>
        <p:nvSpPr>
          <p:cNvPr id="6" name="Rectangle 5"/>
          <p:cNvSpPr/>
          <p:nvPr/>
        </p:nvSpPr>
        <p:spPr>
          <a:xfrm>
            <a:off x="3293924" y="6396335"/>
            <a:ext cx="8780983" cy="461665"/>
          </a:xfrm>
          <a:prstGeom prst="rect">
            <a:avLst/>
          </a:prstGeom>
        </p:spPr>
        <p:txBody>
          <a:bodyPr wrap="square">
            <a:spAutoFit/>
          </a:bodyPr>
          <a:lstStyle/>
          <a:p>
            <a:r>
              <a:rPr lang="en-IN" sz="1200" b="1" dirty="0"/>
              <a:t>Reference: </a:t>
            </a:r>
            <a:r>
              <a:rPr lang="en-IN" sz="1200" dirty="0">
                <a:hlinkClick r:id="rId3"/>
              </a:rPr>
              <a:t>https://medium.com/science-communication-media/there-is-no-general-public-starting-with-audience-for-stronger-science-communication-plans-6603a81da8d6</a:t>
            </a:r>
            <a:r>
              <a:rPr lang="en-IN" sz="1200" dirty="0"/>
              <a:t>; https://link.springer.com/chapter/10.1007/978-3-030-91628-2_3#citeas</a:t>
            </a:r>
          </a:p>
        </p:txBody>
      </p:sp>
      <p:sp>
        <p:nvSpPr>
          <p:cNvPr id="7" name="Rectangle 6"/>
          <p:cNvSpPr/>
          <p:nvPr/>
        </p:nvSpPr>
        <p:spPr>
          <a:xfrm>
            <a:off x="6520862" y="336786"/>
            <a:ext cx="5218651" cy="5632311"/>
          </a:xfrm>
          <a:prstGeom prst="rect">
            <a:avLst/>
          </a:prstGeom>
        </p:spPr>
        <p:txBody>
          <a:bodyPr wrap="square">
            <a:spAutoFit/>
          </a:bodyPr>
          <a:lstStyle/>
          <a:p>
            <a:pPr algn="just"/>
            <a:r>
              <a:rPr lang="en-GB" sz="2000" b="1" i="0" dirty="0">
                <a:solidFill>
                  <a:srgbClr val="333333"/>
                </a:solidFill>
                <a:effectLst/>
                <a:latin typeface="-apple-system"/>
              </a:rPr>
              <a:t>How to know your audience better: </a:t>
            </a:r>
          </a:p>
          <a:p>
            <a:pPr algn="just"/>
            <a:endParaRPr lang="en-GB" sz="2000" b="1" i="0" dirty="0">
              <a:solidFill>
                <a:srgbClr val="333333"/>
              </a:solidFill>
              <a:effectLst/>
              <a:latin typeface="-apple-system"/>
            </a:endParaRPr>
          </a:p>
          <a:p>
            <a:pPr algn="just">
              <a:buFont typeface="Arial" panose="020B0604020202020204" pitchFamily="34" charset="0"/>
              <a:buChar char="•"/>
            </a:pPr>
            <a:r>
              <a:rPr lang="en-GB" sz="2000" b="0" i="0" dirty="0">
                <a:solidFill>
                  <a:srgbClr val="333333"/>
                </a:solidFill>
                <a:effectLst/>
                <a:latin typeface="-apple-system"/>
              </a:rPr>
              <a:t> Identify audience types</a:t>
            </a:r>
          </a:p>
          <a:p>
            <a:pPr algn="just">
              <a:buFont typeface="Arial" panose="020B0604020202020204" pitchFamily="34" charset="0"/>
              <a:buChar char="•"/>
            </a:pPr>
            <a:endParaRPr lang="en-GB" sz="2000" b="0" i="0" dirty="0">
              <a:solidFill>
                <a:srgbClr val="333333"/>
              </a:solidFill>
              <a:effectLst/>
              <a:latin typeface="-apple-system"/>
            </a:endParaRPr>
          </a:p>
          <a:p>
            <a:pPr algn="just">
              <a:buFont typeface="Arial" panose="020B0604020202020204" pitchFamily="34" charset="0"/>
              <a:buChar char="•"/>
            </a:pPr>
            <a:r>
              <a:rPr lang="en-GB" sz="2000" b="0" i="0" dirty="0">
                <a:solidFill>
                  <a:srgbClr val="333333"/>
                </a:solidFill>
                <a:effectLst/>
                <a:latin typeface="-apple-system"/>
              </a:rPr>
              <a:t> Consider the most appropriate mode of  communication for engaging with particular audiences.</a:t>
            </a:r>
          </a:p>
          <a:p>
            <a:pPr algn="just">
              <a:buFont typeface="Arial" panose="020B0604020202020204" pitchFamily="34" charset="0"/>
              <a:buChar char="•"/>
            </a:pPr>
            <a:endParaRPr lang="en-GB" sz="2000" b="0" i="0" dirty="0">
              <a:solidFill>
                <a:srgbClr val="333333"/>
              </a:solidFill>
              <a:effectLst/>
              <a:latin typeface="-apple-system"/>
            </a:endParaRPr>
          </a:p>
          <a:p>
            <a:pPr algn="just">
              <a:buFont typeface="Arial" panose="020B0604020202020204" pitchFamily="34" charset="0"/>
              <a:buChar char="•"/>
            </a:pPr>
            <a:r>
              <a:rPr lang="en-GB" sz="2000" b="0" i="0" dirty="0">
                <a:solidFill>
                  <a:srgbClr val="333333"/>
                </a:solidFill>
                <a:effectLst/>
                <a:latin typeface="-apple-system"/>
              </a:rPr>
              <a:t> Consider factors that influence individual reception and use of information.</a:t>
            </a:r>
          </a:p>
          <a:p>
            <a:pPr algn="just">
              <a:buFont typeface="Arial" panose="020B0604020202020204" pitchFamily="34" charset="0"/>
              <a:buChar char="•"/>
            </a:pPr>
            <a:endParaRPr lang="en-GB" sz="2000" b="0" i="0" dirty="0">
              <a:solidFill>
                <a:srgbClr val="333333"/>
              </a:solidFill>
              <a:effectLst/>
              <a:latin typeface="-apple-system"/>
            </a:endParaRPr>
          </a:p>
          <a:p>
            <a:pPr algn="just">
              <a:buFont typeface="Arial" panose="020B0604020202020204" pitchFamily="34" charset="0"/>
              <a:buChar char="•"/>
            </a:pPr>
            <a:r>
              <a:rPr lang="en-GB" sz="2000" b="0" i="0" dirty="0">
                <a:solidFill>
                  <a:srgbClr val="333333"/>
                </a:solidFill>
                <a:effectLst/>
                <a:latin typeface="-apple-system"/>
              </a:rPr>
              <a:t> Reflect on the appropriate audience level for different communication objectives.</a:t>
            </a:r>
          </a:p>
          <a:p>
            <a:pPr algn="just">
              <a:buFont typeface="Arial" panose="020B0604020202020204" pitchFamily="34" charset="0"/>
              <a:buChar char="•"/>
            </a:pPr>
            <a:endParaRPr lang="en-GB" sz="2000" b="0" i="0" dirty="0">
              <a:solidFill>
                <a:srgbClr val="333333"/>
              </a:solidFill>
              <a:effectLst/>
              <a:latin typeface="-apple-system"/>
            </a:endParaRPr>
          </a:p>
          <a:p>
            <a:pPr algn="just">
              <a:buFont typeface="Arial" panose="020B0604020202020204" pitchFamily="34" charset="0"/>
              <a:buChar char="•"/>
            </a:pPr>
            <a:r>
              <a:rPr lang="en-GB" sz="2000" b="0" i="0" dirty="0">
                <a:solidFill>
                  <a:srgbClr val="333333"/>
                </a:solidFill>
                <a:effectLst/>
                <a:latin typeface="-apple-system"/>
              </a:rPr>
              <a:t> Appraise the importance of culture and different world views.</a:t>
            </a:r>
          </a:p>
          <a:p>
            <a:pPr algn="just">
              <a:buFont typeface="Arial" panose="020B0604020202020204" pitchFamily="34" charset="0"/>
              <a:buChar char="•"/>
            </a:pPr>
            <a:endParaRPr lang="en-GB" sz="2000" b="0" i="0" dirty="0">
              <a:solidFill>
                <a:srgbClr val="333333"/>
              </a:solidFill>
              <a:effectLst/>
              <a:latin typeface="-apple-system"/>
            </a:endParaRPr>
          </a:p>
          <a:p>
            <a:pPr algn="just">
              <a:buFont typeface="Arial" panose="020B0604020202020204" pitchFamily="34" charset="0"/>
              <a:buChar char="•"/>
            </a:pPr>
            <a:r>
              <a:rPr lang="en-GB" sz="2000" b="0" i="0" dirty="0">
                <a:solidFill>
                  <a:srgbClr val="333333"/>
                </a:solidFill>
                <a:effectLst/>
                <a:latin typeface="-apple-system"/>
              </a:rPr>
              <a:t> Increase equity and inclusivity</a:t>
            </a:r>
          </a:p>
        </p:txBody>
      </p:sp>
    </p:spTree>
    <p:extLst>
      <p:ext uri="{BB962C8B-B14F-4D97-AF65-F5344CB8AC3E}">
        <p14:creationId xmlns:p14="http://schemas.microsoft.com/office/powerpoint/2010/main" val="3631450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784" y="128609"/>
            <a:ext cx="6096000" cy="369332"/>
          </a:xfrm>
          <a:prstGeom prst="rect">
            <a:avLst/>
          </a:prstGeom>
        </p:spPr>
        <p:txBody>
          <a:bodyPr>
            <a:spAutoFit/>
          </a:bodyPr>
          <a:lstStyle/>
          <a:p>
            <a:r>
              <a:rPr lang="en-GB" b="1" dirty="0">
                <a:highlight>
                  <a:srgbClr val="FFFF00"/>
                </a:highlight>
              </a:rPr>
              <a:t>A good recipe to communicate with broader range audience: </a:t>
            </a:r>
          </a:p>
        </p:txBody>
      </p:sp>
      <p:sp>
        <p:nvSpPr>
          <p:cNvPr id="10" name="Rectangle 9"/>
          <p:cNvSpPr/>
          <p:nvPr/>
        </p:nvSpPr>
        <p:spPr>
          <a:xfrm>
            <a:off x="132784" y="728773"/>
            <a:ext cx="10912444" cy="369332"/>
          </a:xfrm>
          <a:prstGeom prst="rect">
            <a:avLst/>
          </a:prstGeom>
        </p:spPr>
        <p:txBody>
          <a:bodyPr wrap="square">
            <a:spAutoFit/>
          </a:bodyPr>
          <a:lstStyle/>
          <a:p>
            <a:r>
              <a:rPr lang="en-GB" b="0" i="0" dirty="0">
                <a:effectLst/>
              </a:rPr>
              <a:t>Consider the following examples from the </a:t>
            </a:r>
            <a:r>
              <a:rPr lang="en-GB" b="0" i="0" u="none" strike="noStrike" dirty="0">
                <a:effectLst/>
              </a:rPr>
              <a:t>American Association for the Advancement of Science</a:t>
            </a:r>
            <a:r>
              <a:rPr lang="en-GB" b="0" i="0" dirty="0">
                <a:effectLst/>
              </a:rPr>
              <a:t> (AAAS):</a:t>
            </a:r>
            <a:endParaRPr lang="en-IN" dirty="0"/>
          </a:p>
        </p:txBody>
      </p:sp>
      <p:sp>
        <p:nvSpPr>
          <p:cNvPr id="11" name="Rectangle 10"/>
          <p:cNvSpPr/>
          <p:nvPr/>
        </p:nvSpPr>
        <p:spPr>
          <a:xfrm>
            <a:off x="132784" y="1328937"/>
            <a:ext cx="9406550" cy="5909310"/>
          </a:xfrm>
          <a:prstGeom prst="rect">
            <a:avLst/>
          </a:prstGeom>
        </p:spPr>
        <p:txBody>
          <a:bodyPr wrap="square">
            <a:spAutoFit/>
          </a:bodyPr>
          <a:lstStyle/>
          <a:p>
            <a:pPr marL="285750" indent="-285750">
              <a:buFont typeface="Arial" panose="020B0604020202020204" pitchFamily="34" charset="0"/>
              <a:buChar char="•"/>
            </a:pPr>
            <a:r>
              <a:rPr lang="en-GB" b="1" i="0" dirty="0">
                <a:effectLst/>
                <a:highlight>
                  <a:srgbClr val="FFFF00"/>
                </a:highlight>
              </a:rPr>
              <a:t>General public </a:t>
            </a:r>
            <a:r>
              <a:rPr lang="en-GB" b="0" i="0" dirty="0">
                <a:effectLst/>
              </a:rPr>
              <a:t>wants to know how your </a:t>
            </a:r>
            <a:r>
              <a:rPr lang="en-GB" b="1" i="0" dirty="0">
                <a:effectLst/>
                <a:highlight>
                  <a:srgbClr val="FFFF00"/>
                </a:highlight>
              </a:rPr>
              <a:t>research impacts their lives and their societies</a:t>
            </a:r>
            <a:r>
              <a:rPr lang="en-GB" b="0" i="0" dirty="0">
                <a:effectLst/>
              </a:rPr>
              <a:t>. This communication could take the form of a </a:t>
            </a:r>
            <a:r>
              <a:rPr lang="en-GB" b="1" i="0" dirty="0">
                <a:effectLst/>
                <a:highlight>
                  <a:srgbClr val="FFFF00"/>
                </a:highlight>
              </a:rPr>
              <a:t>formal presentation</a:t>
            </a:r>
            <a:r>
              <a:rPr lang="en-GB" b="0" i="0" dirty="0">
                <a:effectLst/>
              </a:rPr>
              <a:t>, or it could be a </a:t>
            </a:r>
            <a:r>
              <a:rPr lang="en-GB" b="1" i="0" dirty="0">
                <a:effectLst/>
                <a:highlight>
                  <a:srgbClr val="FFFF00"/>
                </a:highlight>
              </a:rPr>
              <a:t>casual conversation</a:t>
            </a:r>
            <a:r>
              <a:rPr lang="en-GB" b="0" i="0" dirty="0">
                <a:effectLst/>
              </a:rPr>
              <a:t> with friends and neighbours.</a:t>
            </a:r>
          </a:p>
          <a:p>
            <a:pPr marL="285750" indent="-285750">
              <a:buFont typeface="Arial" panose="020B0604020202020204" pitchFamily="34" charset="0"/>
              <a:buChar char="•"/>
            </a:pPr>
            <a:endParaRPr lang="en-GB" dirty="0">
              <a:solidFill>
                <a:prstClr val="black"/>
              </a:solidFill>
            </a:endParaRPr>
          </a:p>
          <a:p>
            <a:pPr marL="285750" indent="-285750">
              <a:buFont typeface="Arial" panose="020B0604020202020204" pitchFamily="34" charset="0"/>
              <a:buChar char="•"/>
            </a:pPr>
            <a:r>
              <a:rPr lang="en-GB" dirty="0">
                <a:solidFill>
                  <a:prstClr val="black"/>
                </a:solidFill>
              </a:rPr>
              <a:t>The </a:t>
            </a:r>
            <a:r>
              <a:rPr lang="en-GB" b="1" dirty="0">
                <a:solidFill>
                  <a:prstClr val="black"/>
                </a:solidFill>
                <a:highlight>
                  <a:srgbClr val="FFFF00"/>
                </a:highlight>
              </a:rPr>
              <a:t>media wants to know </a:t>
            </a:r>
            <a:r>
              <a:rPr lang="en-GB" dirty="0">
                <a:solidFill>
                  <a:prstClr val="black"/>
                </a:solidFill>
              </a:rPr>
              <a:t>what makes the findings of your research important, including </a:t>
            </a:r>
            <a:r>
              <a:rPr lang="en-GB" b="1" dirty="0">
                <a:solidFill>
                  <a:prstClr val="black"/>
                </a:solidFill>
                <a:highlight>
                  <a:srgbClr val="FFFF00"/>
                </a:highlight>
              </a:rPr>
              <a:t>how it’s different from what others have done</a:t>
            </a:r>
            <a:r>
              <a:rPr lang="en-GB" dirty="0">
                <a:solidFill>
                  <a:prstClr val="black"/>
                </a:solidFill>
              </a:rPr>
              <a:t>. </a:t>
            </a:r>
          </a:p>
          <a:p>
            <a:pPr marL="285750" indent="-285750">
              <a:buFont typeface="Arial" panose="020B0604020202020204" pitchFamily="34" charset="0"/>
              <a:buChar char="•"/>
            </a:pPr>
            <a:endParaRPr lang="en-GB" dirty="0">
              <a:solidFill>
                <a:prstClr val="black"/>
              </a:solidFill>
            </a:endParaRPr>
          </a:p>
          <a:p>
            <a:pPr marL="285750" indent="-285750">
              <a:buFont typeface="Arial" panose="020B0604020202020204" pitchFamily="34" charset="0"/>
              <a:buChar char="•"/>
            </a:pPr>
            <a:r>
              <a:rPr lang="en-GB" b="1" dirty="0">
                <a:solidFill>
                  <a:prstClr val="black"/>
                </a:solidFill>
                <a:highlight>
                  <a:srgbClr val="FFFF00"/>
                </a:highlight>
              </a:rPr>
              <a:t>Peers</a:t>
            </a:r>
            <a:r>
              <a:rPr lang="en-GB" dirty="0">
                <a:solidFill>
                  <a:prstClr val="black"/>
                </a:solidFill>
              </a:rPr>
              <a:t> will be interested in determining whether your work may provide an </a:t>
            </a:r>
            <a:r>
              <a:rPr lang="en-GB" b="1" dirty="0">
                <a:solidFill>
                  <a:prstClr val="black"/>
                </a:solidFill>
                <a:highlight>
                  <a:srgbClr val="FFFF00"/>
                </a:highlight>
              </a:rPr>
              <a:t>opportunity</a:t>
            </a:r>
            <a:r>
              <a:rPr lang="en-GB" dirty="0">
                <a:solidFill>
                  <a:prstClr val="black"/>
                </a:solidFill>
              </a:rPr>
              <a:t> for future </a:t>
            </a:r>
            <a:r>
              <a:rPr lang="en-GB" b="1" dirty="0">
                <a:solidFill>
                  <a:prstClr val="black"/>
                </a:solidFill>
                <a:highlight>
                  <a:srgbClr val="FFFF00"/>
                </a:highlight>
              </a:rPr>
              <a:t>collaboration</a:t>
            </a:r>
            <a:r>
              <a:rPr lang="en-GB" dirty="0">
                <a:solidFill>
                  <a:prstClr val="black"/>
                </a:solidFill>
              </a:rPr>
              <a:t>. </a:t>
            </a:r>
          </a:p>
          <a:p>
            <a:pPr marL="285750" indent="-285750">
              <a:buFont typeface="Arial" panose="020B0604020202020204" pitchFamily="34" charset="0"/>
              <a:buChar char="•"/>
            </a:pPr>
            <a:endParaRPr lang="en-GB" dirty="0">
              <a:solidFill>
                <a:prstClr val="black"/>
              </a:solidFill>
            </a:endParaRPr>
          </a:p>
          <a:p>
            <a:pPr marL="285750" indent="-285750">
              <a:buFont typeface="Arial" panose="020B0604020202020204" pitchFamily="34" charset="0"/>
              <a:buChar char="•"/>
            </a:pPr>
            <a:r>
              <a:rPr lang="en-GB" b="1" dirty="0">
                <a:solidFill>
                  <a:prstClr val="black"/>
                </a:solidFill>
                <a:highlight>
                  <a:srgbClr val="FFFF00"/>
                </a:highlight>
              </a:rPr>
              <a:t>Leadership</a:t>
            </a:r>
            <a:r>
              <a:rPr lang="en-GB" b="1" dirty="0">
                <a:solidFill>
                  <a:prstClr val="black"/>
                </a:solidFill>
              </a:rPr>
              <a:t> </a:t>
            </a:r>
            <a:r>
              <a:rPr lang="en-GB" dirty="0">
                <a:solidFill>
                  <a:prstClr val="black"/>
                </a:solidFill>
              </a:rPr>
              <a:t>at your company/institution needs to know if a project has achieved the expected results and should </a:t>
            </a:r>
            <a:r>
              <a:rPr lang="en-GB" b="1" dirty="0">
                <a:solidFill>
                  <a:prstClr val="black"/>
                </a:solidFill>
                <a:highlight>
                  <a:srgbClr val="FFFF00"/>
                </a:highlight>
              </a:rPr>
              <a:t>progress to the next phase</a:t>
            </a:r>
            <a:r>
              <a:rPr lang="en-GB" dirty="0">
                <a:solidFill>
                  <a:prstClr val="black"/>
                </a:solidFill>
              </a:rPr>
              <a:t>, or if changes are needed.</a:t>
            </a:r>
          </a:p>
          <a:p>
            <a:pPr marL="285750" indent="-285750">
              <a:buFont typeface="Arial" panose="020B0604020202020204" pitchFamily="34" charset="0"/>
              <a:buChar char="•"/>
            </a:pPr>
            <a:endParaRPr lang="en-GB" dirty="0">
              <a:solidFill>
                <a:prstClr val="black"/>
              </a:solidFill>
            </a:endParaRPr>
          </a:p>
          <a:p>
            <a:pPr marL="285750" indent="-285750">
              <a:buFont typeface="Arial" panose="020B0604020202020204" pitchFamily="34" charset="0"/>
              <a:buChar char="•"/>
            </a:pPr>
            <a:endParaRPr lang="en-GB" dirty="0">
              <a:solidFill>
                <a:prstClr val="black"/>
              </a:solidFill>
            </a:endParaRPr>
          </a:p>
          <a:p>
            <a:pPr marL="285750" indent="-285750">
              <a:buFont typeface="Arial" panose="020B0604020202020204" pitchFamily="34" charset="0"/>
              <a:buChar char="•"/>
            </a:pPr>
            <a:endParaRPr lang="en-GB" dirty="0">
              <a:solidFill>
                <a:prstClr val="black"/>
              </a:solidFill>
            </a:endParaRPr>
          </a:p>
          <a:p>
            <a:pPr marL="285750" indent="-285750">
              <a:buFont typeface="Arial" panose="020B0604020202020204" pitchFamily="34" charset="0"/>
              <a:buChar char="•"/>
            </a:pPr>
            <a:endParaRPr lang="en-GB" dirty="0">
              <a:solidFill>
                <a:prstClr val="black"/>
              </a:solidFill>
            </a:endParaRPr>
          </a:p>
          <a:p>
            <a:pPr marL="285750" indent="-285750">
              <a:buFont typeface="Arial" panose="020B0604020202020204" pitchFamily="34" charset="0"/>
              <a:buChar char="•"/>
            </a:pPr>
            <a:endParaRPr lang="en-GB" dirty="0">
              <a:solidFill>
                <a:prstClr val="black"/>
              </a:solidFill>
            </a:endParaRPr>
          </a:p>
          <a:p>
            <a:pPr marL="285750" indent="-285750">
              <a:buFont typeface="Arial" panose="020B0604020202020204" pitchFamily="34" charset="0"/>
              <a:buChar char="•"/>
            </a:pPr>
            <a:endParaRPr lang="en-GB" dirty="0">
              <a:solidFill>
                <a:prstClr val="black"/>
              </a:solidFill>
            </a:endParaRPr>
          </a:p>
          <a:p>
            <a:pPr marL="285750" indent="-285750">
              <a:buFont typeface="Arial" panose="020B0604020202020204" pitchFamily="34" charset="0"/>
              <a:buChar char="•"/>
            </a:pPr>
            <a:endParaRPr lang="en-GB" dirty="0">
              <a:solidFill>
                <a:prstClr val="black"/>
              </a:solidFill>
            </a:endParaRPr>
          </a:p>
          <a:p>
            <a:pPr marL="285750" indent="-285750">
              <a:buFont typeface="Arial" panose="020B0604020202020204" pitchFamily="34" charset="0"/>
              <a:buChar char="•"/>
            </a:pPr>
            <a:endParaRPr lang="en-GB" dirty="0">
              <a:solidFill>
                <a:prstClr val="black"/>
              </a:solidFill>
            </a:endParaRPr>
          </a:p>
          <a:p>
            <a:pPr marL="285750" indent="-285750">
              <a:buFont typeface="Arial" panose="020B0604020202020204" pitchFamily="34" charset="0"/>
              <a:buChar char="•"/>
            </a:pPr>
            <a:endParaRPr lang="en-IN" dirty="0"/>
          </a:p>
        </p:txBody>
      </p:sp>
      <p:sp>
        <p:nvSpPr>
          <p:cNvPr id="17" name="Rectangle 16"/>
          <p:cNvSpPr/>
          <p:nvPr/>
        </p:nvSpPr>
        <p:spPr>
          <a:xfrm>
            <a:off x="5767057" y="6537066"/>
            <a:ext cx="6882677" cy="276999"/>
          </a:xfrm>
          <a:prstGeom prst="rect">
            <a:avLst/>
          </a:prstGeom>
        </p:spPr>
        <p:txBody>
          <a:bodyPr wrap="square">
            <a:spAutoFit/>
          </a:bodyPr>
          <a:lstStyle/>
          <a:p>
            <a:r>
              <a:rPr lang="en-IN" sz="1200" b="1" dirty="0"/>
              <a:t>Source: https://graduate.northeastern.edu/resources/tips-for-effective-science-communication/</a:t>
            </a:r>
          </a:p>
        </p:txBody>
      </p:sp>
    </p:spTree>
    <p:extLst>
      <p:ext uri="{BB962C8B-B14F-4D97-AF65-F5344CB8AC3E}">
        <p14:creationId xmlns:p14="http://schemas.microsoft.com/office/powerpoint/2010/main" val="3454023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6816" y="94645"/>
            <a:ext cx="2334613" cy="400110"/>
          </a:xfrm>
          <a:prstGeom prst="rect">
            <a:avLst/>
          </a:prstGeom>
        </p:spPr>
        <p:txBody>
          <a:bodyPr wrap="none">
            <a:spAutoFit/>
          </a:bodyPr>
          <a:lstStyle/>
          <a:p>
            <a:r>
              <a:rPr lang="en-GB" sz="2000" b="1" dirty="0">
                <a:highlight>
                  <a:srgbClr val="FFFF00"/>
                </a:highlight>
              </a:rPr>
              <a:t>Step 3: Avoid Jargon</a:t>
            </a:r>
            <a:endParaRPr lang="en-IN" sz="2000" b="1" dirty="0">
              <a:highlight>
                <a:srgbClr val="FFFF00"/>
              </a:highlight>
            </a:endParaRPr>
          </a:p>
        </p:txBody>
      </p:sp>
      <p:sp>
        <p:nvSpPr>
          <p:cNvPr id="3" name="Rectangle 2"/>
          <p:cNvSpPr/>
          <p:nvPr/>
        </p:nvSpPr>
        <p:spPr>
          <a:xfrm>
            <a:off x="476816" y="611695"/>
            <a:ext cx="10432610" cy="646331"/>
          </a:xfrm>
          <a:prstGeom prst="rect">
            <a:avLst/>
          </a:prstGeom>
        </p:spPr>
        <p:txBody>
          <a:bodyPr wrap="square">
            <a:spAutoFit/>
          </a:bodyPr>
          <a:lstStyle/>
          <a:p>
            <a:r>
              <a:rPr lang="en-GB" b="0" i="0" dirty="0">
                <a:solidFill>
                  <a:srgbClr val="333333"/>
                </a:solidFill>
                <a:effectLst/>
              </a:rPr>
              <a:t>When your goal is to reach a wide audience, such as everyone around the globe, you shouldn't use technical terms.</a:t>
            </a:r>
            <a:endParaRPr lang="en-IN" dirty="0"/>
          </a:p>
        </p:txBody>
      </p:sp>
      <p:sp>
        <p:nvSpPr>
          <p:cNvPr id="4" name="Rectangle 3"/>
          <p:cNvSpPr/>
          <p:nvPr/>
        </p:nvSpPr>
        <p:spPr>
          <a:xfrm>
            <a:off x="476816" y="1420426"/>
            <a:ext cx="10668000" cy="646331"/>
          </a:xfrm>
          <a:prstGeom prst="rect">
            <a:avLst/>
          </a:prstGeom>
        </p:spPr>
        <p:txBody>
          <a:bodyPr wrap="square">
            <a:spAutoFit/>
          </a:bodyPr>
          <a:lstStyle/>
          <a:p>
            <a:pPr algn="just"/>
            <a:r>
              <a:rPr lang="en-GB" b="1" i="0" dirty="0">
                <a:solidFill>
                  <a:srgbClr val="333333"/>
                </a:solidFill>
                <a:effectLst/>
                <a:highlight>
                  <a:srgbClr val="FFFF00"/>
                </a:highlight>
              </a:rPr>
              <a:t>Avoiding jargon doesn't mean </a:t>
            </a:r>
            <a:r>
              <a:rPr lang="en-GB" b="0" i="0" dirty="0">
                <a:solidFill>
                  <a:srgbClr val="333333"/>
                </a:solidFill>
                <a:effectLst/>
              </a:rPr>
              <a:t>you should </a:t>
            </a:r>
            <a:r>
              <a:rPr lang="en-GB" b="1" i="0" dirty="0">
                <a:solidFill>
                  <a:srgbClr val="333333"/>
                </a:solidFill>
                <a:effectLst/>
                <a:highlight>
                  <a:srgbClr val="FFFF00"/>
                </a:highlight>
              </a:rPr>
              <a:t>never use technical </a:t>
            </a:r>
            <a:r>
              <a:rPr lang="en-GB" b="0" i="0" dirty="0">
                <a:solidFill>
                  <a:srgbClr val="333333"/>
                </a:solidFill>
                <a:effectLst/>
              </a:rPr>
              <a:t>terms — scientific terminology is sometimes unavoidable — only that you keep it to a bare minimum.</a:t>
            </a:r>
            <a:endParaRPr lang="en-IN" dirty="0"/>
          </a:p>
        </p:txBody>
      </p:sp>
      <p:sp>
        <p:nvSpPr>
          <p:cNvPr id="5" name="Rectangle 4"/>
          <p:cNvSpPr/>
          <p:nvPr/>
        </p:nvSpPr>
        <p:spPr>
          <a:xfrm>
            <a:off x="476816" y="2300638"/>
            <a:ext cx="10572734" cy="923330"/>
          </a:xfrm>
          <a:prstGeom prst="rect">
            <a:avLst/>
          </a:prstGeom>
        </p:spPr>
        <p:txBody>
          <a:bodyPr wrap="square">
            <a:spAutoFit/>
          </a:bodyPr>
          <a:lstStyle/>
          <a:p>
            <a:r>
              <a:rPr lang="en-GB" b="1" i="0" dirty="0">
                <a:solidFill>
                  <a:srgbClr val="333333"/>
                </a:solidFill>
                <a:effectLst/>
              </a:rPr>
              <a:t>Example 1: </a:t>
            </a:r>
            <a:r>
              <a:rPr lang="en-GB" b="0" i="0" dirty="0">
                <a:solidFill>
                  <a:srgbClr val="333333"/>
                </a:solidFill>
                <a:effectLst/>
              </a:rPr>
              <a:t>Using jargon is typical of the World Health Organization, as illustrated by a press conference where Maria Van </a:t>
            </a:r>
            <a:r>
              <a:rPr lang="en-GB" b="0" i="0" dirty="0" err="1">
                <a:solidFill>
                  <a:srgbClr val="333333"/>
                </a:solidFill>
                <a:effectLst/>
              </a:rPr>
              <a:t>Kerkhove</a:t>
            </a:r>
            <a:r>
              <a:rPr lang="en-GB" b="0" i="0" dirty="0">
                <a:solidFill>
                  <a:srgbClr val="333333"/>
                </a:solidFill>
                <a:effectLst/>
              </a:rPr>
              <a:t>, WHO's Covid-19 technical lead, made an unnecessary distinction between </a:t>
            </a:r>
            <a:r>
              <a:rPr lang="en-GB" b="0" i="0" u="none" strike="noStrike" dirty="0">
                <a:solidFill>
                  <a:srgbClr val="003891"/>
                </a:solidFill>
                <a:effectLst/>
              </a:rPr>
              <a:t>asymptomatic and </a:t>
            </a:r>
            <a:r>
              <a:rPr lang="en-GB" b="0" i="0" u="none" strike="noStrike" dirty="0" err="1">
                <a:solidFill>
                  <a:srgbClr val="003891"/>
                </a:solidFill>
                <a:effectLst/>
              </a:rPr>
              <a:t>presymptomatic</a:t>
            </a:r>
            <a:r>
              <a:rPr lang="en-GB" b="0" i="0" u="none" strike="noStrike" dirty="0">
                <a:solidFill>
                  <a:srgbClr val="003891"/>
                </a:solidFill>
                <a:effectLst/>
              </a:rPr>
              <a:t> transmission</a:t>
            </a:r>
            <a:r>
              <a:rPr lang="en-GB" b="0" i="0" dirty="0">
                <a:solidFill>
                  <a:srgbClr val="333333"/>
                </a:solidFill>
                <a:effectLst/>
              </a:rPr>
              <a:t> that many people found confusing.</a:t>
            </a:r>
            <a:endParaRPr lang="en-IN" dirty="0"/>
          </a:p>
        </p:txBody>
      </p:sp>
      <p:sp>
        <p:nvSpPr>
          <p:cNvPr id="6" name="Rectangle 5"/>
          <p:cNvSpPr/>
          <p:nvPr/>
        </p:nvSpPr>
        <p:spPr>
          <a:xfrm>
            <a:off x="477529" y="3691729"/>
            <a:ext cx="10668000" cy="923330"/>
          </a:xfrm>
          <a:prstGeom prst="rect">
            <a:avLst/>
          </a:prstGeom>
        </p:spPr>
        <p:txBody>
          <a:bodyPr wrap="square">
            <a:spAutoFit/>
          </a:bodyPr>
          <a:lstStyle/>
          <a:p>
            <a:pPr algn="just"/>
            <a:r>
              <a:rPr lang="en-GB" b="1" i="0" dirty="0">
                <a:solidFill>
                  <a:srgbClr val="333333"/>
                </a:solidFill>
                <a:effectLst/>
              </a:rPr>
              <a:t>Example 2: </a:t>
            </a:r>
            <a:r>
              <a:rPr lang="en-GB" b="0" i="0" dirty="0">
                <a:solidFill>
                  <a:srgbClr val="333333"/>
                </a:solidFill>
                <a:effectLst/>
              </a:rPr>
              <a:t>Distinguishing between droplets and aerosol particles is what led WHO to try and define 'airborne' — a word with a popular meaning — in a scientific sense, so it would be technically correct in stating "</a:t>
            </a:r>
            <a:r>
              <a:rPr lang="en-GB" b="0" i="0" u="none" strike="noStrike" dirty="0">
                <a:solidFill>
                  <a:srgbClr val="003891"/>
                </a:solidFill>
                <a:effectLst/>
              </a:rPr>
              <a:t>FACT: #COVID19 is NOT airborne.</a:t>
            </a:r>
            <a:r>
              <a:rPr lang="en-GB" b="0" i="0" dirty="0">
                <a:solidFill>
                  <a:srgbClr val="333333"/>
                </a:solidFill>
                <a:effectLst/>
              </a:rPr>
              <a:t>"</a:t>
            </a:r>
          </a:p>
        </p:txBody>
      </p:sp>
      <p:sp>
        <p:nvSpPr>
          <p:cNvPr id="8" name="Rectangle 7"/>
          <p:cNvSpPr/>
          <p:nvPr/>
        </p:nvSpPr>
        <p:spPr>
          <a:xfrm>
            <a:off x="4707802" y="6581001"/>
            <a:ext cx="8317117" cy="276999"/>
          </a:xfrm>
          <a:prstGeom prst="rect">
            <a:avLst/>
          </a:prstGeom>
        </p:spPr>
        <p:txBody>
          <a:bodyPr wrap="square">
            <a:spAutoFit/>
          </a:bodyPr>
          <a:lstStyle/>
          <a:p>
            <a:r>
              <a:rPr lang="en-IN" sz="1200" b="1" dirty="0"/>
              <a:t>Source: https://www.forbes.com/sites/jvchamary/2021/05/31/science-communication-tips/?sh=41ef20a65450</a:t>
            </a:r>
          </a:p>
        </p:txBody>
      </p:sp>
    </p:spTree>
    <p:extLst>
      <p:ext uri="{BB962C8B-B14F-4D97-AF65-F5344CB8AC3E}">
        <p14:creationId xmlns:p14="http://schemas.microsoft.com/office/powerpoint/2010/main" val="1569244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150" y="4096181"/>
            <a:ext cx="11220261" cy="1477328"/>
          </a:xfrm>
          <a:prstGeom prst="rect">
            <a:avLst/>
          </a:prstGeom>
        </p:spPr>
        <p:txBody>
          <a:bodyPr wrap="square">
            <a:spAutoFit/>
          </a:bodyPr>
          <a:lstStyle/>
          <a:p>
            <a:pPr marL="285750" indent="-285750" algn="just">
              <a:buFont typeface="Arial" panose="020B0604020202020204" pitchFamily="34" charset="0"/>
              <a:buChar char="•"/>
            </a:pPr>
            <a:r>
              <a:rPr lang="en-GB" b="1" u="none" strike="noStrike" dirty="0">
                <a:highlight>
                  <a:srgbClr val="FFFF00"/>
                </a:highlight>
              </a:rPr>
              <a:t>C</a:t>
            </a:r>
            <a:r>
              <a:rPr lang="en-GB" b="1" i="0" u="none" strike="noStrike" dirty="0">
                <a:effectLst/>
                <a:highlight>
                  <a:srgbClr val="FFFF00"/>
                </a:highlight>
              </a:rPr>
              <a:t>onversations can enhance scientific communication</a:t>
            </a:r>
            <a:r>
              <a:rPr lang="en-GB" b="0" i="0" dirty="0">
                <a:solidFill>
                  <a:srgbClr val="333333"/>
                </a:solidFill>
                <a:effectLst/>
              </a:rPr>
              <a:t>. Instead of simply presenting information in a </a:t>
            </a:r>
            <a:r>
              <a:rPr lang="en-GB" b="1" i="0" dirty="0">
                <a:solidFill>
                  <a:srgbClr val="333333"/>
                </a:solidFill>
                <a:effectLst/>
                <a:highlight>
                  <a:srgbClr val="FFFF00"/>
                </a:highlight>
              </a:rPr>
              <a:t>lecture format</a:t>
            </a:r>
            <a:r>
              <a:rPr lang="en-GB" b="0" i="0" dirty="0">
                <a:solidFill>
                  <a:srgbClr val="333333"/>
                </a:solidFill>
                <a:effectLst/>
              </a:rPr>
              <a:t>, it’s important to </a:t>
            </a:r>
            <a:r>
              <a:rPr lang="en-GB" b="1" i="0" dirty="0">
                <a:solidFill>
                  <a:srgbClr val="333333"/>
                </a:solidFill>
                <a:effectLst/>
                <a:highlight>
                  <a:srgbClr val="FFFF00"/>
                </a:highlight>
              </a:rPr>
              <a:t>engage with an audience </a:t>
            </a:r>
            <a:r>
              <a:rPr lang="en-GB" b="0" i="0" dirty="0">
                <a:solidFill>
                  <a:srgbClr val="333333"/>
                </a:solidFill>
                <a:effectLst/>
              </a:rPr>
              <a:t>whenever possible by </a:t>
            </a:r>
            <a:r>
              <a:rPr lang="en-GB" b="1" i="0" dirty="0">
                <a:solidFill>
                  <a:srgbClr val="333333"/>
                </a:solidFill>
                <a:effectLst/>
                <a:highlight>
                  <a:srgbClr val="FFFF00"/>
                </a:highlight>
              </a:rPr>
              <a:t>taking questions </a:t>
            </a:r>
            <a:r>
              <a:rPr lang="en-GB" b="0" i="0" dirty="0">
                <a:solidFill>
                  <a:srgbClr val="333333"/>
                </a:solidFill>
                <a:effectLst/>
              </a:rPr>
              <a:t>after a presentation, responding to relevant comments on social media, and striving to </a:t>
            </a:r>
            <a:r>
              <a:rPr lang="en-GB" b="1" i="0" dirty="0">
                <a:solidFill>
                  <a:srgbClr val="333333"/>
                </a:solidFill>
                <a:effectLst/>
                <a:highlight>
                  <a:srgbClr val="FFFF00"/>
                </a:highlight>
              </a:rPr>
              <a:t>address</a:t>
            </a:r>
            <a:r>
              <a:rPr lang="en-GB" b="0" i="0" dirty="0">
                <a:solidFill>
                  <a:srgbClr val="333333"/>
                </a:solidFill>
                <a:effectLst/>
              </a:rPr>
              <a:t> misconceptions instead of </a:t>
            </a:r>
            <a:r>
              <a:rPr lang="en-GB" b="1" i="0" dirty="0">
                <a:solidFill>
                  <a:srgbClr val="333333"/>
                </a:solidFill>
                <a:effectLst/>
                <a:highlight>
                  <a:srgbClr val="FFFF00"/>
                </a:highlight>
              </a:rPr>
              <a:t>dismissing</a:t>
            </a:r>
            <a:r>
              <a:rPr lang="en-GB" b="0" i="0" dirty="0">
                <a:solidFill>
                  <a:srgbClr val="333333"/>
                </a:solidFill>
                <a:effectLst/>
              </a:rPr>
              <a:t> them. Conversations allow a dialogue to take place, which can help an </a:t>
            </a:r>
            <a:r>
              <a:rPr lang="en-GB" b="1" i="0" dirty="0">
                <a:solidFill>
                  <a:srgbClr val="333333"/>
                </a:solidFill>
                <a:effectLst/>
                <a:highlight>
                  <a:srgbClr val="FFFF00"/>
                </a:highlight>
              </a:rPr>
              <a:t>audience get more comfortable </a:t>
            </a:r>
            <a:r>
              <a:rPr lang="en-GB" b="0" i="0" dirty="0">
                <a:solidFill>
                  <a:srgbClr val="333333"/>
                </a:solidFill>
                <a:effectLst/>
              </a:rPr>
              <a:t>with a scientific concept. </a:t>
            </a:r>
          </a:p>
        </p:txBody>
      </p:sp>
      <p:sp>
        <p:nvSpPr>
          <p:cNvPr id="3" name="Rectangle 2"/>
          <p:cNvSpPr/>
          <p:nvPr/>
        </p:nvSpPr>
        <p:spPr>
          <a:xfrm>
            <a:off x="173525" y="220022"/>
            <a:ext cx="2044021" cy="369332"/>
          </a:xfrm>
          <a:prstGeom prst="rect">
            <a:avLst/>
          </a:prstGeom>
        </p:spPr>
        <p:txBody>
          <a:bodyPr wrap="none">
            <a:spAutoFit/>
          </a:bodyPr>
          <a:lstStyle/>
          <a:p>
            <a:r>
              <a:rPr lang="en-GB" b="1" dirty="0">
                <a:highlight>
                  <a:srgbClr val="FFFF00"/>
                </a:highlight>
              </a:rPr>
              <a:t>Step 4: </a:t>
            </a:r>
            <a:r>
              <a:rPr lang="en-GB" b="1" i="0" dirty="0">
                <a:solidFill>
                  <a:srgbClr val="333333"/>
                </a:solidFill>
                <a:effectLst/>
                <a:highlight>
                  <a:srgbClr val="FFFF00"/>
                </a:highlight>
              </a:rPr>
              <a:t>Be relatable</a:t>
            </a:r>
            <a:endParaRPr lang="en-IN" b="1" dirty="0">
              <a:highlight>
                <a:srgbClr val="FFFF00"/>
              </a:highlight>
            </a:endParaRPr>
          </a:p>
        </p:txBody>
      </p:sp>
      <p:sp>
        <p:nvSpPr>
          <p:cNvPr id="5" name="Rectangle 4"/>
          <p:cNvSpPr/>
          <p:nvPr/>
        </p:nvSpPr>
        <p:spPr>
          <a:xfrm>
            <a:off x="205212" y="589354"/>
            <a:ext cx="11482812" cy="892552"/>
          </a:xfrm>
          <a:prstGeom prst="rect">
            <a:avLst/>
          </a:prstGeom>
        </p:spPr>
        <p:txBody>
          <a:bodyPr wrap="square">
            <a:spAutoFit/>
          </a:bodyPr>
          <a:lstStyle/>
          <a:p>
            <a:endParaRPr lang="en-GB" sz="1600" b="1" dirty="0">
              <a:solidFill>
                <a:srgbClr val="333333"/>
              </a:solidFill>
              <a:latin typeface="Georgia" panose="02040502050405020303" pitchFamily="18" charset="0"/>
            </a:endParaRPr>
          </a:p>
          <a:p>
            <a:pPr marL="285750" indent="-285750" algn="just">
              <a:buFont typeface="Arial" panose="020B0604020202020204" pitchFamily="34" charset="0"/>
              <a:buChar char="•"/>
            </a:pPr>
            <a:r>
              <a:rPr lang="en-GB" b="0" i="0" dirty="0">
                <a:solidFill>
                  <a:srgbClr val="333333"/>
                </a:solidFill>
                <a:effectLst/>
              </a:rPr>
              <a:t>But a distinction between droplets and aerosols can't be communicated through clear language. Use sentence like </a:t>
            </a:r>
            <a:r>
              <a:rPr lang="en-GB" b="1" i="0" dirty="0">
                <a:solidFill>
                  <a:srgbClr val="333333"/>
                </a:solidFill>
                <a:effectLst/>
                <a:highlight>
                  <a:srgbClr val="FFFF00"/>
                </a:highlight>
              </a:rPr>
              <a:t>'spread by drops that fly through the air'</a:t>
            </a:r>
          </a:p>
        </p:txBody>
      </p:sp>
      <p:sp>
        <p:nvSpPr>
          <p:cNvPr id="6" name="Rectangle 5"/>
          <p:cNvSpPr/>
          <p:nvPr/>
        </p:nvSpPr>
        <p:spPr>
          <a:xfrm>
            <a:off x="173525" y="1741234"/>
            <a:ext cx="11156886" cy="923330"/>
          </a:xfrm>
          <a:prstGeom prst="rect">
            <a:avLst/>
          </a:prstGeom>
        </p:spPr>
        <p:txBody>
          <a:bodyPr wrap="square">
            <a:spAutoFit/>
          </a:bodyPr>
          <a:lstStyle/>
          <a:p>
            <a:pPr marL="285750" indent="-285750" algn="just">
              <a:buFont typeface="Arial" panose="020B0604020202020204" pitchFamily="34" charset="0"/>
              <a:buChar char="•"/>
            </a:pPr>
            <a:r>
              <a:rPr lang="en-GB" b="0" i="0" dirty="0">
                <a:solidFill>
                  <a:srgbClr val="333333"/>
                </a:solidFill>
                <a:effectLst/>
              </a:rPr>
              <a:t>One way to avoid scientific jargon is to incorporate analogies and stories into your scientific communication. For example, to help distinguish between </a:t>
            </a:r>
            <a:r>
              <a:rPr lang="en-GB" b="1" i="0" dirty="0">
                <a:solidFill>
                  <a:srgbClr val="333333"/>
                </a:solidFill>
                <a:effectLst/>
                <a:highlight>
                  <a:srgbClr val="FFFF00"/>
                </a:highlight>
              </a:rPr>
              <a:t>weather and climate</a:t>
            </a:r>
            <a:r>
              <a:rPr lang="en-GB" b="0" i="0" dirty="0">
                <a:solidFill>
                  <a:srgbClr val="333333"/>
                </a:solidFill>
                <a:effectLst/>
              </a:rPr>
              <a:t>,  you can use “If you don’t like the weather, wait a few hours. If you don’t like the climate, move.”</a:t>
            </a:r>
            <a:endParaRPr lang="en-IN" dirty="0"/>
          </a:p>
        </p:txBody>
      </p:sp>
      <p:sp>
        <p:nvSpPr>
          <p:cNvPr id="7" name="Rectangle 6"/>
          <p:cNvSpPr/>
          <p:nvPr/>
        </p:nvSpPr>
        <p:spPr>
          <a:xfrm>
            <a:off x="141838" y="2952902"/>
            <a:ext cx="10830962" cy="923330"/>
          </a:xfrm>
          <a:prstGeom prst="rect">
            <a:avLst/>
          </a:prstGeom>
        </p:spPr>
        <p:txBody>
          <a:bodyPr wrap="square">
            <a:spAutoFit/>
          </a:bodyPr>
          <a:lstStyle/>
          <a:p>
            <a:pPr marL="285750" indent="-285750" algn="just">
              <a:buFont typeface="Arial" panose="020B0604020202020204" pitchFamily="34" charset="0"/>
              <a:buChar char="•"/>
            </a:pPr>
            <a:r>
              <a:rPr lang="en-GB" b="0" i="0" dirty="0">
                <a:solidFill>
                  <a:srgbClr val="333333"/>
                </a:solidFill>
                <a:effectLst/>
              </a:rPr>
              <a:t>A </a:t>
            </a:r>
            <a:r>
              <a:rPr lang="en-GB" b="1" i="0" dirty="0">
                <a:solidFill>
                  <a:srgbClr val="333333"/>
                </a:solidFill>
                <a:effectLst/>
                <a:highlight>
                  <a:srgbClr val="FFFF00"/>
                </a:highlight>
              </a:rPr>
              <a:t>personal or professional anecdote </a:t>
            </a:r>
            <a:r>
              <a:rPr lang="en-GB" b="0" i="0" dirty="0">
                <a:solidFill>
                  <a:srgbClr val="333333"/>
                </a:solidFill>
                <a:effectLst/>
              </a:rPr>
              <a:t>will make a potentially complex topic seem more approachable, and it may leave an audience with something to remember. Just be sure that it ties back to your key findings or overall message.</a:t>
            </a:r>
          </a:p>
        </p:txBody>
      </p:sp>
      <p:sp>
        <p:nvSpPr>
          <p:cNvPr id="8" name="Rectangle 7"/>
          <p:cNvSpPr/>
          <p:nvPr/>
        </p:nvSpPr>
        <p:spPr>
          <a:xfrm>
            <a:off x="4798336" y="6431268"/>
            <a:ext cx="9254151" cy="369332"/>
          </a:xfrm>
          <a:prstGeom prst="rect">
            <a:avLst/>
          </a:prstGeom>
        </p:spPr>
        <p:txBody>
          <a:bodyPr wrap="square">
            <a:spAutoFit/>
          </a:bodyPr>
          <a:lstStyle/>
          <a:p>
            <a:r>
              <a:rPr lang="en-IN" sz="1400" b="1" dirty="0"/>
              <a:t>Source: https://graduate.northeastern.edu/resources/tips-for-effective-science-communication</a:t>
            </a:r>
            <a:r>
              <a:rPr lang="en-IN" dirty="0"/>
              <a:t>/</a:t>
            </a:r>
          </a:p>
        </p:txBody>
      </p:sp>
    </p:spTree>
    <p:extLst>
      <p:ext uri="{BB962C8B-B14F-4D97-AF65-F5344CB8AC3E}">
        <p14:creationId xmlns:p14="http://schemas.microsoft.com/office/powerpoint/2010/main" val="3366799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2963" y="99588"/>
            <a:ext cx="5241957" cy="400110"/>
          </a:xfrm>
          <a:prstGeom prst="rect">
            <a:avLst/>
          </a:prstGeom>
          <a:noFill/>
        </p:spPr>
        <p:txBody>
          <a:bodyPr wrap="square" rtlCol="0">
            <a:spAutoFit/>
          </a:bodyPr>
          <a:lstStyle/>
          <a:p>
            <a:r>
              <a:rPr lang="en-GB" sz="2000" b="1" dirty="0">
                <a:highlight>
                  <a:srgbClr val="FFFF00"/>
                </a:highlight>
              </a:rPr>
              <a:t>Step 5: Ways of communicate effectively </a:t>
            </a:r>
            <a:endParaRPr lang="en-IN" sz="2000" b="1" dirty="0">
              <a:highlight>
                <a:srgbClr val="FFFF00"/>
              </a:highlight>
            </a:endParaRPr>
          </a:p>
        </p:txBody>
      </p:sp>
      <p:sp>
        <p:nvSpPr>
          <p:cNvPr id="4" name="TextBox 3"/>
          <p:cNvSpPr txBox="1"/>
          <p:nvPr/>
        </p:nvSpPr>
        <p:spPr>
          <a:xfrm>
            <a:off x="162963" y="614102"/>
            <a:ext cx="4327556" cy="1477328"/>
          </a:xfrm>
          <a:prstGeom prst="rect">
            <a:avLst/>
          </a:prstGeom>
          <a:noFill/>
        </p:spPr>
        <p:txBody>
          <a:bodyPr wrap="square" rtlCol="0">
            <a:spAutoFit/>
          </a:bodyPr>
          <a:lstStyle/>
          <a:p>
            <a:r>
              <a:rPr lang="en-GB" b="1" dirty="0"/>
              <a:t>Choose the format/medium of communication: </a:t>
            </a:r>
          </a:p>
          <a:p>
            <a:pPr marL="342900" indent="-342900">
              <a:buAutoNum type="arabicPeriod"/>
            </a:pPr>
            <a:r>
              <a:rPr lang="en-GB" b="1" dirty="0"/>
              <a:t>Oral </a:t>
            </a:r>
          </a:p>
          <a:p>
            <a:pPr marL="342900" indent="-342900">
              <a:buAutoNum type="arabicPeriod"/>
            </a:pPr>
            <a:r>
              <a:rPr lang="en-GB" b="1" dirty="0"/>
              <a:t>Visual </a:t>
            </a:r>
          </a:p>
          <a:p>
            <a:pPr marL="342900" indent="-342900">
              <a:buAutoNum type="arabicPeriod"/>
            </a:pPr>
            <a:r>
              <a:rPr lang="en-GB" b="1" dirty="0"/>
              <a:t>Written</a:t>
            </a:r>
          </a:p>
        </p:txBody>
      </p:sp>
      <p:sp>
        <p:nvSpPr>
          <p:cNvPr id="5" name="TextBox 4"/>
          <p:cNvSpPr txBox="1"/>
          <p:nvPr/>
        </p:nvSpPr>
        <p:spPr>
          <a:xfrm>
            <a:off x="162963" y="2374924"/>
            <a:ext cx="3865830" cy="369332"/>
          </a:xfrm>
          <a:prstGeom prst="rect">
            <a:avLst/>
          </a:prstGeom>
          <a:noFill/>
        </p:spPr>
        <p:txBody>
          <a:bodyPr wrap="square" rtlCol="0">
            <a:spAutoFit/>
          </a:bodyPr>
          <a:lstStyle/>
          <a:p>
            <a:r>
              <a:rPr lang="en-GB" b="1" dirty="0"/>
              <a:t>(i) Oral communication: </a:t>
            </a:r>
            <a:endParaRPr lang="en-IN" b="1" dirty="0"/>
          </a:p>
        </p:txBody>
      </p:sp>
      <p:sp>
        <p:nvSpPr>
          <p:cNvPr id="9" name="Rectangle 8"/>
          <p:cNvSpPr/>
          <p:nvPr/>
        </p:nvSpPr>
        <p:spPr>
          <a:xfrm>
            <a:off x="3455405" y="841535"/>
            <a:ext cx="7866187" cy="1159292"/>
          </a:xfrm>
          <a:prstGeom prst="rect">
            <a:avLst/>
          </a:prstGeom>
        </p:spPr>
        <p:txBody>
          <a:bodyPr wrap="square">
            <a:spAutoFit/>
          </a:bodyPr>
          <a:lstStyle/>
          <a:p>
            <a:pPr algn="just">
              <a:spcBef>
                <a:spcPts val="2000"/>
              </a:spcBef>
              <a:spcAft>
                <a:spcPts val="2000"/>
              </a:spcAft>
              <a:buFont typeface="+mj-lt"/>
              <a:buAutoNum type="arabicPeriod"/>
            </a:pPr>
            <a:r>
              <a:rPr lang="en-GB" b="1" i="0" dirty="0">
                <a:solidFill>
                  <a:srgbClr val="212121"/>
                </a:solidFill>
                <a:effectLst/>
                <a:highlight>
                  <a:srgbClr val="FFFF00"/>
                </a:highlight>
              </a:rPr>
              <a:t>What is the best format, medium, or genre to reach the intended audience?</a:t>
            </a:r>
          </a:p>
          <a:p>
            <a:pPr>
              <a:spcBef>
                <a:spcPts val="2000"/>
              </a:spcBef>
              <a:spcAft>
                <a:spcPts val="2000"/>
              </a:spcAft>
              <a:buFont typeface="+mj-lt"/>
              <a:buAutoNum type="arabicPeriod"/>
            </a:pPr>
            <a:r>
              <a:rPr lang="en-GB" b="1" i="0" dirty="0">
                <a:solidFill>
                  <a:srgbClr val="212121"/>
                </a:solidFill>
                <a:effectLst/>
                <a:highlight>
                  <a:srgbClr val="FFFF00"/>
                </a:highlight>
              </a:rPr>
              <a:t>Which communication format am I best prepared to work in?</a:t>
            </a:r>
          </a:p>
        </p:txBody>
      </p:sp>
      <p:sp>
        <p:nvSpPr>
          <p:cNvPr id="10" name="Rectangle 9"/>
          <p:cNvSpPr/>
          <p:nvPr/>
        </p:nvSpPr>
        <p:spPr>
          <a:xfrm>
            <a:off x="162962" y="2792805"/>
            <a:ext cx="11724237" cy="2862322"/>
          </a:xfrm>
          <a:prstGeom prst="rect">
            <a:avLst/>
          </a:prstGeom>
        </p:spPr>
        <p:txBody>
          <a:bodyPr wrap="square">
            <a:spAutoFit/>
          </a:bodyPr>
          <a:lstStyle/>
          <a:p>
            <a:pPr marL="285750" indent="-285750" algn="just">
              <a:buFont typeface="Arial" panose="020B0604020202020204" pitchFamily="34" charset="0"/>
              <a:buChar char="•"/>
            </a:pPr>
            <a:r>
              <a:rPr lang="en-GB" dirty="0">
                <a:solidFill>
                  <a:srgbClr val="212121"/>
                </a:solidFill>
              </a:rPr>
              <a:t>L</a:t>
            </a:r>
            <a:r>
              <a:rPr lang="en-GB" b="0" i="0" dirty="0">
                <a:solidFill>
                  <a:srgbClr val="212121"/>
                </a:solidFill>
                <a:effectLst/>
              </a:rPr>
              <a:t>ive talk can </a:t>
            </a:r>
            <a:r>
              <a:rPr lang="en-GB" b="1" i="0" dirty="0">
                <a:solidFill>
                  <a:srgbClr val="212121"/>
                </a:solidFill>
                <a:effectLst/>
                <a:highlight>
                  <a:srgbClr val="FFFF00"/>
                </a:highlight>
              </a:rPr>
              <a:t>maximize interactions </a:t>
            </a:r>
            <a:r>
              <a:rPr lang="en-GB" b="0" i="0" dirty="0">
                <a:solidFill>
                  <a:srgbClr val="212121"/>
                </a:solidFill>
                <a:effectLst/>
              </a:rPr>
              <a:t>with the audience, allowing the speaker to </a:t>
            </a:r>
            <a:r>
              <a:rPr lang="en-GB" b="1" i="0" dirty="0">
                <a:solidFill>
                  <a:srgbClr val="212121"/>
                </a:solidFill>
                <a:effectLst/>
                <a:highlight>
                  <a:srgbClr val="FFFF00"/>
                </a:highlight>
              </a:rPr>
              <a:t>establish rapport</a:t>
            </a:r>
            <a:r>
              <a:rPr lang="en-GB" b="0" i="0" dirty="0">
                <a:solidFill>
                  <a:srgbClr val="212121"/>
                </a:solidFill>
                <a:effectLst/>
              </a:rPr>
              <a:t>, check for </a:t>
            </a:r>
            <a:r>
              <a:rPr lang="en-GB" b="1" i="0" dirty="0">
                <a:solidFill>
                  <a:srgbClr val="212121"/>
                </a:solidFill>
                <a:effectLst/>
                <a:highlight>
                  <a:srgbClr val="FFFF00"/>
                </a:highlight>
              </a:rPr>
              <a:t>comprehension</a:t>
            </a:r>
            <a:r>
              <a:rPr lang="en-GB" b="0" i="0" dirty="0">
                <a:solidFill>
                  <a:srgbClr val="212121"/>
                </a:solidFill>
                <a:effectLst/>
              </a:rPr>
              <a:t>, and </a:t>
            </a:r>
            <a:r>
              <a:rPr lang="en-GB" b="1" i="0" dirty="0">
                <a:solidFill>
                  <a:srgbClr val="212121"/>
                </a:solidFill>
                <a:effectLst/>
                <a:highlight>
                  <a:srgbClr val="FFFF00"/>
                </a:highlight>
              </a:rPr>
              <a:t>respond</a:t>
            </a:r>
            <a:r>
              <a:rPr lang="en-GB" b="0" i="0" dirty="0">
                <a:solidFill>
                  <a:srgbClr val="212121"/>
                </a:solidFill>
                <a:effectLst/>
              </a:rPr>
              <a:t> to questions. </a:t>
            </a:r>
          </a:p>
          <a:p>
            <a:pPr marL="285750" indent="-285750" algn="just">
              <a:buFont typeface="Arial" panose="020B0604020202020204" pitchFamily="34" charset="0"/>
              <a:buChar char="•"/>
            </a:pPr>
            <a:endParaRPr lang="en-GB" b="0" i="0" dirty="0">
              <a:solidFill>
                <a:srgbClr val="212121"/>
              </a:solidFill>
              <a:effectLst/>
            </a:endParaRPr>
          </a:p>
          <a:p>
            <a:pPr marL="285750" indent="-285750" algn="just">
              <a:buFont typeface="Arial" panose="020B0604020202020204" pitchFamily="34" charset="0"/>
              <a:buChar char="•"/>
            </a:pPr>
            <a:r>
              <a:rPr lang="en-GB" b="0" i="0" dirty="0">
                <a:solidFill>
                  <a:srgbClr val="212121"/>
                </a:solidFill>
                <a:effectLst/>
              </a:rPr>
              <a:t>The audience also has the opportunity to incorporate visual information such as the </a:t>
            </a:r>
            <a:r>
              <a:rPr lang="en-GB" b="1" i="0" dirty="0">
                <a:solidFill>
                  <a:srgbClr val="212121"/>
                </a:solidFill>
                <a:effectLst/>
                <a:highlight>
                  <a:srgbClr val="FFFF00"/>
                </a:highlight>
              </a:rPr>
              <a:t>speaker’s body language </a:t>
            </a:r>
            <a:r>
              <a:rPr lang="en-GB" b="0" i="0" dirty="0">
                <a:solidFill>
                  <a:srgbClr val="212121"/>
                </a:solidFill>
                <a:effectLst/>
              </a:rPr>
              <a:t>and slides or other visual aids. </a:t>
            </a:r>
          </a:p>
          <a:p>
            <a:pPr marL="285750" indent="-285750" algn="just">
              <a:buFont typeface="Arial" panose="020B0604020202020204" pitchFamily="34" charset="0"/>
              <a:buChar char="•"/>
            </a:pPr>
            <a:endParaRPr lang="en-GB" dirty="0">
              <a:solidFill>
                <a:srgbClr val="212121"/>
              </a:solidFill>
            </a:endParaRPr>
          </a:p>
          <a:p>
            <a:pPr marL="285750" lvl="0" indent="-285750">
              <a:buFont typeface="Arial" panose="020B0604020202020204" pitchFamily="34" charset="0"/>
              <a:buChar char="•"/>
            </a:pPr>
            <a:r>
              <a:rPr lang="en-GB" dirty="0">
                <a:solidFill>
                  <a:srgbClr val="212121"/>
                </a:solidFill>
              </a:rPr>
              <a:t>The live talk relies on </a:t>
            </a:r>
            <a:r>
              <a:rPr lang="en-GB" b="1" dirty="0">
                <a:solidFill>
                  <a:srgbClr val="212121"/>
                </a:solidFill>
                <a:highlight>
                  <a:srgbClr val="FFFF00"/>
                </a:highlight>
              </a:rPr>
              <a:t>consistent attention </a:t>
            </a:r>
            <a:r>
              <a:rPr lang="en-GB" dirty="0">
                <a:solidFill>
                  <a:srgbClr val="212121"/>
                </a:solidFill>
              </a:rPr>
              <a:t>from audience members to follow the flow of information; those who become distracted are likely to miss information and may have difficulty re-engaging with the presentation</a:t>
            </a:r>
            <a:endParaRPr lang="en-IN" dirty="0">
              <a:solidFill>
                <a:prstClr val="black"/>
              </a:solidFill>
            </a:endParaRPr>
          </a:p>
          <a:p>
            <a:pPr marL="285750" indent="-285750" algn="just">
              <a:buFont typeface="Arial" panose="020B0604020202020204" pitchFamily="34" charset="0"/>
              <a:buChar char="•"/>
            </a:pPr>
            <a:endParaRPr lang="en-GB" dirty="0">
              <a:solidFill>
                <a:srgbClr val="212121"/>
              </a:solidFill>
            </a:endParaRPr>
          </a:p>
          <a:p>
            <a:pPr marL="285750" indent="-285750" algn="just">
              <a:buFont typeface="Arial" panose="020B0604020202020204" pitchFamily="34" charset="0"/>
              <a:buChar char="•"/>
            </a:pPr>
            <a:endParaRPr lang="en-IN" dirty="0"/>
          </a:p>
        </p:txBody>
      </p:sp>
      <p:sp>
        <p:nvSpPr>
          <p:cNvPr id="13" name="Right Arrow 12"/>
          <p:cNvSpPr/>
          <p:nvPr/>
        </p:nvSpPr>
        <p:spPr>
          <a:xfrm>
            <a:off x="2163778" y="1388283"/>
            <a:ext cx="497941" cy="331875"/>
          </a:xfrm>
          <a:prstGeom prst="right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13"/>
          <p:cNvSpPr/>
          <p:nvPr/>
        </p:nvSpPr>
        <p:spPr>
          <a:xfrm>
            <a:off x="7500010" y="6581001"/>
            <a:ext cx="4691990" cy="276999"/>
          </a:xfrm>
          <a:prstGeom prst="rect">
            <a:avLst/>
          </a:prstGeom>
        </p:spPr>
        <p:txBody>
          <a:bodyPr wrap="none">
            <a:spAutoFit/>
          </a:bodyPr>
          <a:lstStyle/>
          <a:p>
            <a:r>
              <a:rPr lang="en-IN" sz="1200" b="1" dirty="0"/>
              <a:t>Reference: https://www.ncbi.nlm.nih.gov/pmc/articles/PMC7566313</a:t>
            </a:r>
            <a:r>
              <a:rPr lang="en-IN" sz="1200" dirty="0"/>
              <a:t>/</a:t>
            </a:r>
          </a:p>
        </p:txBody>
      </p:sp>
    </p:spTree>
    <p:extLst>
      <p:ext uri="{BB962C8B-B14F-4D97-AF65-F5344CB8AC3E}">
        <p14:creationId xmlns:p14="http://schemas.microsoft.com/office/powerpoint/2010/main" val="1564602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5392" y="146930"/>
            <a:ext cx="11701215" cy="2349361"/>
          </a:xfrm>
          <a:prstGeom prst="rect">
            <a:avLst/>
          </a:prstGeom>
        </p:spPr>
        <p:txBody>
          <a:bodyPr wrap="square">
            <a:spAutoFit/>
          </a:bodyPr>
          <a:lstStyle/>
          <a:p>
            <a:pPr>
              <a:spcBef>
                <a:spcPts val="2000"/>
              </a:spcBef>
              <a:spcAft>
                <a:spcPts val="2000"/>
              </a:spcAft>
            </a:pPr>
            <a:r>
              <a:rPr lang="en-GB" sz="2000" b="1" i="0" dirty="0">
                <a:solidFill>
                  <a:srgbClr val="212121"/>
                </a:solidFill>
                <a:effectLst/>
                <a:highlight>
                  <a:srgbClr val="FFFF00"/>
                </a:highlight>
              </a:rPr>
              <a:t>Once the format has been selected, answer these questions to identify how the format will affect the content and style:</a:t>
            </a:r>
          </a:p>
          <a:p>
            <a:pPr>
              <a:spcBef>
                <a:spcPts val="2000"/>
              </a:spcBef>
              <a:spcAft>
                <a:spcPts val="2000"/>
              </a:spcAft>
              <a:buFont typeface="+mj-lt"/>
              <a:buAutoNum type="arabicPeriod"/>
            </a:pPr>
            <a:r>
              <a:rPr lang="en-GB" sz="2000" b="1" i="0" dirty="0">
                <a:solidFill>
                  <a:srgbClr val="212121"/>
                </a:solidFill>
                <a:effectLst/>
                <a:highlight>
                  <a:srgbClr val="FFFF00"/>
                </a:highlight>
              </a:rPr>
              <a:t> What constraints does the format impose?</a:t>
            </a:r>
          </a:p>
          <a:p>
            <a:pPr>
              <a:spcBef>
                <a:spcPts val="2000"/>
              </a:spcBef>
              <a:spcAft>
                <a:spcPts val="2000"/>
              </a:spcAft>
              <a:buFont typeface="+mj-lt"/>
              <a:buAutoNum type="arabicPeriod"/>
            </a:pPr>
            <a:r>
              <a:rPr lang="en-GB" sz="2000" b="1" i="0" dirty="0">
                <a:solidFill>
                  <a:srgbClr val="212121"/>
                </a:solidFill>
                <a:effectLst/>
                <a:highlight>
                  <a:srgbClr val="FFFF00"/>
                </a:highlight>
              </a:rPr>
              <a:t> Is the format primarily written, oral, visual, or a combination of these?</a:t>
            </a:r>
          </a:p>
        </p:txBody>
      </p:sp>
      <p:sp>
        <p:nvSpPr>
          <p:cNvPr id="3" name="Rectangle 2"/>
          <p:cNvSpPr/>
          <p:nvPr/>
        </p:nvSpPr>
        <p:spPr>
          <a:xfrm>
            <a:off x="245392" y="2565411"/>
            <a:ext cx="11701214" cy="3785652"/>
          </a:xfrm>
          <a:prstGeom prst="rect">
            <a:avLst/>
          </a:prstGeom>
        </p:spPr>
        <p:txBody>
          <a:bodyPr wrap="square">
            <a:spAutoFit/>
          </a:bodyPr>
          <a:lstStyle/>
          <a:p>
            <a:pPr marL="285750" indent="-285750" algn="just">
              <a:buFont typeface="Arial" panose="020B0604020202020204" pitchFamily="34" charset="0"/>
              <a:buChar char="•"/>
            </a:pPr>
            <a:r>
              <a:rPr lang="en-GB" sz="2000" b="0" i="0" dirty="0">
                <a:solidFill>
                  <a:srgbClr val="212121"/>
                </a:solidFill>
                <a:effectLst/>
              </a:rPr>
              <a:t>Audiences expect communication products to adhere to common characteristics of the genre or format. Examples??</a:t>
            </a:r>
          </a:p>
          <a:p>
            <a:pPr marL="285750" indent="-285750" algn="just">
              <a:buFont typeface="Arial" panose="020B0604020202020204" pitchFamily="34" charset="0"/>
              <a:buChar char="•"/>
            </a:pPr>
            <a:endParaRPr lang="en-GB" sz="2000" b="0" i="0" dirty="0">
              <a:solidFill>
                <a:srgbClr val="212121"/>
              </a:solidFill>
              <a:effectLst/>
            </a:endParaRPr>
          </a:p>
          <a:p>
            <a:pPr marL="285750" indent="-285750" algn="just">
              <a:buFont typeface="Arial" panose="020B0604020202020204" pitchFamily="34" charset="0"/>
              <a:buChar char="•"/>
            </a:pPr>
            <a:r>
              <a:rPr lang="en-GB" sz="2000" b="1" i="0" dirty="0">
                <a:solidFill>
                  <a:srgbClr val="212121"/>
                </a:solidFill>
                <a:effectLst/>
                <a:highlight>
                  <a:srgbClr val="FFFF00"/>
                </a:highlight>
              </a:rPr>
              <a:t>Newspaper readers </a:t>
            </a:r>
            <a:r>
              <a:rPr lang="en-GB" sz="2000" b="0" i="0" dirty="0">
                <a:solidFill>
                  <a:srgbClr val="212121"/>
                </a:solidFill>
                <a:effectLst/>
              </a:rPr>
              <a:t>will look for </a:t>
            </a:r>
            <a:r>
              <a:rPr lang="en-GB" sz="2000" b="1" i="0" dirty="0">
                <a:solidFill>
                  <a:srgbClr val="212121"/>
                </a:solidFill>
                <a:effectLst/>
                <a:highlight>
                  <a:srgbClr val="FFFF00"/>
                </a:highlight>
              </a:rPr>
              <a:t>headlines</a:t>
            </a:r>
            <a:r>
              <a:rPr lang="en-GB" sz="2000" b="0" i="0" dirty="0">
                <a:solidFill>
                  <a:srgbClr val="212121"/>
                </a:solidFill>
                <a:effectLst/>
              </a:rPr>
              <a:t> to orient themselves and select articles to engage with. </a:t>
            </a:r>
          </a:p>
          <a:p>
            <a:pPr marL="285750" indent="-285750" algn="just">
              <a:buFont typeface="Arial" panose="020B0604020202020204" pitchFamily="34" charset="0"/>
              <a:buChar char="•"/>
            </a:pPr>
            <a:r>
              <a:rPr lang="en-GB" sz="2000" b="1" i="0" dirty="0">
                <a:solidFill>
                  <a:srgbClr val="212121"/>
                </a:solidFill>
                <a:effectLst/>
                <a:highlight>
                  <a:srgbClr val="FFFF00"/>
                </a:highlight>
              </a:rPr>
              <a:t>Podcast listeners</a:t>
            </a:r>
            <a:r>
              <a:rPr lang="en-GB" sz="2000" b="0" i="0" dirty="0">
                <a:solidFill>
                  <a:srgbClr val="212121"/>
                </a:solidFill>
                <a:effectLst/>
              </a:rPr>
              <a:t> will identify the </a:t>
            </a:r>
            <a:r>
              <a:rPr lang="en-GB" sz="2000" b="1" i="0" dirty="0">
                <a:solidFill>
                  <a:srgbClr val="212121"/>
                </a:solidFill>
                <a:effectLst/>
                <a:highlight>
                  <a:srgbClr val="FFFF00"/>
                </a:highlight>
              </a:rPr>
              <a:t>beginnings and endings of episodes </a:t>
            </a:r>
            <a:r>
              <a:rPr lang="en-GB" sz="2000" b="0" i="0" dirty="0">
                <a:solidFill>
                  <a:srgbClr val="212121"/>
                </a:solidFill>
                <a:effectLst/>
              </a:rPr>
              <a:t>in response to familiar theme music or other regular audio features. </a:t>
            </a:r>
          </a:p>
          <a:p>
            <a:pPr marL="285750" indent="-285750" algn="just">
              <a:buFont typeface="Arial" panose="020B0604020202020204" pitchFamily="34" charset="0"/>
              <a:buChar char="•"/>
            </a:pPr>
            <a:r>
              <a:rPr lang="en-GB" sz="2000" b="1" i="0" dirty="0">
                <a:solidFill>
                  <a:srgbClr val="212121"/>
                </a:solidFill>
                <a:effectLst/>
                <a:highlight>
                  <a:srgbClr val="FFFF00"/>
                </a:highlight>
              </a:rPr>
              <a:t>Scientists </a:t>
            </a:r>
            <a:r>
              <a:rPr lang="en-GB" sz="2000" b="0" i="0" dirty="0">
                <a:solidFill>
                  <a:srgbClr val="212121"/>
                </a:solidFill>
                <a:effectLst/>
              </a:rPr>
              <a:t>expect journal articles to present </a:t>
            </a:r>
            <a:r>
              <a:rPr lang="en-GB" sz="2000" b="1" i="0" dirty="0">
                <a:solidFill>
                  <a:srgbClr val="212121"/>
                </a:solidFill>
                <a:effectLst/>
                <a:highlight>
                  <a:srgbClr val="FFFF00"/>
                </a:highlight>
              </a:rPr>
              <a:t>information in a particular sequence </a:t>
            </a:r>
            <a:r>
              <a:rPr lang="en-GB" sz="2000" b="0" i="0" dirty="0">
                <a:solidFill>
                  <a:srgbClr val="212121"/>
                </a:solidFill>
                <a:effectLst/>
              </a:rPr>
              <a:t>(abstract, introduction, methods, results, discussion, conclusion, and references). </a:t>
            </a:r>
          </a:p>
          <a:p>
            <a:pPr marL="285750" indent="-285750" algn="just">
              <a:buFont typeface="Arial" panose="020B0604020202020204" pitchFamily="34" charset="0"/>
              <a:buChar char="•"/>
            </a:pPr>
            <a:endParaRPr lang="en-GB" sz="2000" b="0" i="0" dirty="0">
              <a:solidFill>
                <a:srgbClr val="212121"/>
              </a:solidFill>
              <a:effectLst/>
            </a:endParaRPr>
          </a:p>
          <a:p>
            <a:pPr marL="285750" indent="-285750" algn="just">
              <a:buFont typeface="Arial" panose="020B0604020202020204" pitchFamily="34" charset="0"/>
              <a:buChar char="•"/>
            </a:pPr>
            <a:r>
              <a:rPr lang="en-GB" sz="2000" b="0" i="0" dirty="0">
                <a:solidFill>
                  <a:srgbClr val="212121"/>
                </a:solidFill>
                <a:effectLst/>
              </a:rPr>
              <a:t>While the common features of the genre and readers’ expectations </a:t>
            </a:r>
            <a:r>
              <a:rPr lang="en-GB" sz="2000" b="1" i="0" dirty="0">
                <a:solidFill>
                  <a:srgbClr val="212121"/>
                </a:solidFill>
                <a:highlight>
                  <a:srgbClr val="FFFF00"/>
                </a:highlight>
              </a:rPr>
              <a:t>place constraints on the scientific communication product</a:t>
            </a:r>
            <a:r>
              <a:rPr lang="en-GB" sz="2000" b="0" i="0" dirty="0">
                <a:solidFill>
                  <a:srgbClr val="212121"/>
                </a:solidFill>
                <a:effectLst/>
              </a:rPr>
              <a:t>, they also help audiences </a:t>
            </a:r>
            <a:r>
              <a:rPr lang="en-GB" sz="2000" b="1" i="0" dirty="0">
                <a:solidFill>
                  <a:srgbClr val="212121"/>
                </a:solidFill>
                <a:effectLst/>
                <a:highlight>
                  <a:srgbClr val="FFFF00"/>
                </a:highlight>
              </a:rPr>
              <a:t>quickly orient </a:t>
            </a:r>
            <a:r>
              <a:rPr lang="en-GB" sz="2000" b="0" i="0" dirty="0">
                <a:solidFill>
                  <a:srgbClr val="212121"/>
                </a:solidFill>
                <a:effectLst/>
              </a:rPr>
              <a:t>themselves to the format and more deeply engage with the scientific content.</a:t>
            </a:r>
            <a:endParaRPr lang="en-IN" sz="2000" dirty="0"/>
          </a:p>
        </p:txBody>
      </p:sp>
      <p:sp>
        <p:nvSpPr>
          <p:cNvPr id="5" name="Rectangle 4"/>
          <p:cNvSpPr/>
          <p:nvPr/>
        </p:nvSpPr>
        <p:spPr>
          <a:xfrm>
            <a:off x="7469553" y="6488668"/>
            <a:ext cx="4722447" cy="369332"/>
          </a:xfrm>
          <a:prstGeom prst="rect">
            <a:avLst/>
          </a:prstGeom>
        </p:spPr>
        <p:txBody>
          <a:bodyPr wrap="none">
            <a:spAutoFit/>
          </a:bodyPr>
          <a:lstStyle/>
          <a:p>
            <a:r>
              <a:rPr lang="en-IN" sz="1200" b="1" dirty="0"/>
              <a:t>Reference: https://www.ncbi.nlm.nih.gov/pmc/articles/PMC7566313</a:t>
            </a:r>
            <a:r>
              <a:rPr lang="en-IN" dirty="0"/>
              <a:t>/</a:t>
            </a:r>
          </a:p>
        </p:txBody>
      </p:sp>
    </p:spTree>
    <p:extLst>
      <p:ext uri="{BB962C8B-B14F-4D97-AF65-F5344CB8AC3E}">
        <p14:creationId xmlns:p14="http://schemas.microsoft.com/office/powerpoint/2010/main" val="1479589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428" y="147772"/>
            <a:ext cx="3865830" cy="400110"/>
          </a:xfrm>
          <a:prstGeom prst="rect">
            <a:avLst/>
          </a:prstGeom>
          <a:noFill/>
        </p:spPr>
        <p:txBody>
          <a:bodyPr wrap="square" rtlCol="0">
            <a:spAutoFit/>
          </a:bodyPr>
          <a:lstStyle/>
          <a:p>
            <a:r>
              <a:rPr lang="en-GB" sz="2000" b="1" dirty="0">
                <a:highlight>
                  <a:srgbClr val="FFFF00"/>
                </a:highlight>
              </a:rPr>
              <a:t>(ii) Written communication: </a:t>
            </a:r>
            <a:endParaRPr lang="en-IN" sz="2000" b="1" dirty="0">
              <a:highlight>
                <a:srgbClr val="FFFF00"/>
              </a:highlight>
            </a:endParaRPr>
          </a:p>
        </p:txBody>
      </p:sp>
      <p:sp>
        <p:nvSpPr>
          <p:cNvPr id="3" name="TextBox 2"/>
          <p:cNvSpPr txBox="1"/>
          <p:nvPr/>
        </p:nvSpPr>
        <p:spPr>
          <a:xfrm>
            <a:off x="212757" y="1071599"/>
            <a:ext cx="4540312" cy="4801314"/>
          </a:xfrm>
          <a:prstGeom prst="rect">
            <a:avLst/>
          </a:prstGeom>
          <a:noFill/>
        </p:spPr>
        <p:txBody>
          <a:bodyPr wrap="square" rtlCol="0">
            <a:spAutoFit/>
          </a:bodyPr>
          <a:lstStyle/>
          <a:p>
            <a:pPr marL="342900" indent="-342900">
              <a:buAutoNum type="alphaLcParenBoth"/>
            </a:pPr>
            <a:r>
              <a:rPr lang="en-GB" b="1" dirty="0">
                <a:highlight>
                  <a:srgbClr val="FFFF00"/>
                </a:highlight>
              </a:rPr>
              <a:t>Academic writing: </a:t>
            </a:r>
          </a:p>
          <a:p>
            <a:pPr marL="342900" indent="-342900">
              <a:buAutoNum type="alphaLcParenBoth"/>
            </a:pPr>
            <a:endParaRPr lang="en-GB" b="1" dirty="0"/>
          </a:p>
          <a:p>
            <a:pPr marL="285750" indent="-285750">
              <a:buFont typeface="Arial" panose="020B0604020202020204" pitchFamily="34" charset="0"/>
              <a:buChar char="•"/>
            </a:pPr>
            <a:r>
              <a:rPr lang="en-GB" dirty="0"/>
              <a:t>Focused academic articles on </a:t>
            </a:r>
            <a:r>
              <a:rPr lang="en-GB" b="1" dirty="0">
                <a:highlight>
                  <a:srgbClr val="FFFF00"/>
                </a:highlight>
              </a:rPr>
              <a:t>narrow</a:t>
            </a:r>
            <a:r>
              <a:rPr lang="en-GB" dirty="0"/>
              <a:t> and often </a:t>
            </a:r>
            <a:r>
              <a:rPr lang="en-GB" b="1" dirty="0">
                <a:highlight>
                  <a:srgbClr val="FFFF00"/>
                </a:highlight>
              </a:rPr>
              <a:t>highly technical </a:t>
            </a:r>
            <a:r>
              <a:rPr lang="en-GB" dirty="0"/>
              <a:t>topics; </a:t>
            </a:r>
          </a:p>
          <a:p>
            <a:pPr marL="285750" indent="-285750">
              <a:buFont typeface="Arial" panose="020B0604020202020204" pitchFamily="34" charset="0"/>
              <a:buChar char="•"/>
            </a:pPr>
            <a:r>
              <a:rPr lang="en-GB" b="1" dirty="0">
                <a:highlight>
                  <a:srgbClr val="FFFF00"/>
                </a:highlight>
              </a:rPr>
              <a:t>Structure</a:t>
            </a:r>
            <a:r>
              <a:rPr lang="en-GB" dirty="0"/>
              <a:t> them carefully, as required by targeted academic journals; </a:t>
            </a:r>
          </a:p>
          <a:p>
            <a:pPr marL="285750" indent="-285750">
              <a:buFont typeface="Arial" panose="020B0604020202020204" pitchFamily="34" charset="0"/>
              <a:buChar char="•"/>
            </a:pPr>
            <a:r>
              <a:rPr lang="en-GB" b="1" dirty="0">
                <a:highlight>
                  <a:srgbClr val="FFFF00"/>
                </a:highlight>
              </a:rPr>
              <a:t>Objective, dispassionate, and scientific</a:t>
            </a:r>
          </a:p>
          <a:p>
            <a:endParaRPr lang="en-GB" b="1" dirty="0"/>
          </a:p>
          <a:p>
            <a:r>
              <a:rPr lang="en-GB" b="1" dirty="0"/>
              <a:t>(b) </a:t>
            </a:r>
            <a:r>
              <a:rPr lang="en-GB" b="1" dirty="0">
                <a:highlight>
                  <a:srgbClr val="FFFF00"/>
                </a:highlight>
              </a:rPr>
              <a:t>Popular writing: </a:t>
            </a:r>
          </a:p>
          <a:p>
            <a:endParaRPr lang="en-GB" b="1" dirty="0"/>
          </a:p>
          <a:p>
            <a:pPr marL="285750" indent="-285750">
              <a:buFont typeface="Arial" panose="020B0604020202020204" pitchFamily="34" charset="0"/>
              <a:buChar char="•"/>
            </a:pPr>
            <a:r>
              <a:rPr lang="en-GB" dirty="0"/>
              <a:t>Make </a:t>
            </a:r>
            <a:r>
              <a:rPr lang="en-GB" b="1" dirty="0">
                <a:highlight>
                  <a:srgbClr val="FFFF00"/>
                </a:highlight>
              </a:rPr>
              <a:t>complicated</a:t>
            </a:r>
            <a:r>
              <a:rPr lang="en-GB" dirty="0"/>
              <a:t> topics more </a:t>
            </a:r>
            <a:r>
              <a:rPr lang="en-GB" b="1" dirty="0">
                <a:highlight>
                  <a:srgbClr val="FFFF00"/>
                </a:highlight>
              </a:rPr>
              <a:t>accessible</a:t>
            </a:r>
            <a:r>
              <a:rPr lang="en-GB" dirty="0"/>
              <a:t> and </a:t>
            </a:r>
            <a:r>
              <a:rPr lang="en-GB" b="1" dirty="0">
                <a:highlight>
                  <a:srgbClr val="FFFF00"/>
                </a:highlight>
              </a:rPr>
              <a:t>entertaining</a:t>
            </a:r>
          </a:p>
          <a:p>
            <a:pPr marL="285750" indent="-285750">
              <a:buFont typeface="Arial" panose="020B0604020202020204" pitchFamily="34" charset="0"/>
              <a:buChar char="•"/>
            </a:pPr>
            <a:r>
              <a:rPr lang="en-GB" dirty="0"/>
              <a:t>Encouraging people to </a:t>
            </a:r>
            <a:r>
              <a:rPr lang="en-GB" dirty="0">
                <a:highlight>
                  <a:srgbClr val="FFFF00"/>
                </a:highlight>
              </a:rPr>
              <a:t>read </a:t>
            </a:r>
            <a:r>
              <a:rPr lang="en-GB" dirty="0"/>
              <a:t>rather than </a:t>
            </a:r>
            <a:r>
              <a:rPr lang="en-GB" b="1" dirty="0">
                <a:highlight>
                  <a:srgbClr val="FFFF00"/>
                </a:highlight>
              </a:rPr>
              <a:t>skim</a:t>
            </a:r>
            <a:r>
              <a:rPr lang="en-GB" dirty="0"/>
              <a:t> </a:t>
            </a:r>
          </a:p>
          <a:p>
            <a:pPr marL="285750" indent="-285750">
              <a:buFont typeface="Arial" panose="020B0604020202020204" pitchFamily="34" charset="0"/>
              <a:buChar char="•"/>
            </a:pPr>
            <a:r>
              <a:rPr lang="en-GB" dirty="0"/>
              <a:t>Opening up a whole </a:t>
            </a:r>
            <a:r>
              <a:rPr lang="en-GB" b="1" dirty="0">
                <a:highlight>
                  <a:srgbClr val="FFFF00"/>
                </a:highlight>
              </a:rPr>
              <a:t>new world of learning </a:t>
            </a:r>
            <a:r>
              <a:rPr lang="en-GB" dirty="0"/>
              <a:t>to many more people than an academic article would.</a:t>
            </a:r>
            <a:endParaRPr lang="en-IN" b="1" dirty="0"/>
          </a:p>
        </p:txBody>
      </p:sp>
      <p:graphicFrame>
        <p:nvGraphicFramePr>
          <p:cNvPr id="4" name="Table 3"/>
          <p:cNvGraphicFramePr>
            <a:graphicFrameLocks noGrp="1"/>
          </p:cNvGraphicFramePr>
          <p:nvPr>
            <p:extLst>
              <p:ext uri="{D42A27DB-BD31-4B8C-83A1-F6EECF244321}">
                <p14:modId xmlns:p14="http://schemas.microsoft.com/office/powerpoint/2010/main" val="4205516578"/>
              </p:ext>
            </p:extLst>
          </p:nvPr>
        </p:nvGraphicFramePr>
        <p:xfrm>
          <a:off x="5128284" y="1600603"/>
          <a:ext cx="6967146" cy="4028440"/>
        </p:xfrm>
        <a:graphic>
          <a:graphicData uri="http://schemas.openxmlformats.org/drawingml/2006/table">
            <a:tbl>
              <a:tblPr firstRow="1" bandRow="1">
                <a:tableStyleId>{5C22544A-7EE6-4342-B048-85BDC9FD1C3A}</a:tableStyleId>
              </a:tblPr>
              <a:tblGrid>
                <a:gridCol w="2322382">
                  <a:extLst>
                    <a:ext uri="{9D8B030D-6E8A-4147-A177-3AD203B41FA5}">
                      <a16:colId xmlns:a16="http://schemas.microsoft.com/office/drawing/2014/main" val="20000"/>
                    </a:ext>
                  </a:extLst>
                </a:gridCol>
                <a:gridCol w="2322382">
                  <a:extLst>
                    <a:ext uri="{9D8B030D-6E8A-4147-A177-3AD203B41FA5}">
                      <a16:colId xmlns:a16="http://schemas.microsoft.com/office/drawing/2014/main" val="20001"/>
                    </a:ext>
                  </a:extLst>
                </a:gridCol>
                <a:gridCol w="2322382">
                  <a:extLst>
                    <a:ext uri="{9D8B030D-6E8A-4147-A177-3AD203B41FA5}">
                      <a16:colId xmlns:a16="http://schemas.microsoft.com/office/drawing/2014/main" val="20002"/>
                    </a:ext>
                  </a:extLst>
                </a:gridCol>
              </a:tblGrid>
              <a:tr h="370840">
                <a:tc>
                  <a:txBody>
                    <a:bodyPr/>
                    <a:lstStyle/>
                    <a:p>
                      <a:endParaRPr lang="en-IN" sz="1400" dirty="0">
                        <a:latin typeface="+mn-lt"/>
                      </a:endParaRPr>
                    </a:p>
                  </a:txBody>
                  <a:tcPr/>
                </a:tc>
                <a:tc>
                  <a:txBody>
                    <a:bodyPr/>
                    <a:lstStyle/>
                    <a:p>
                      <a:r>
                        <a:rPr lang="en-GB" sz="1400" b="1" dirty="0">
                          <a:latin typeface="+mn-lt"/>
                        </a:rPr>
                        <a:t>Academic writing</a:t>
                      </a:r>
                      <a:endParaRPr lang="en-IN" sz="1400" dirty="0">
                        <a:latin typeface="+mn-lt"/>
                      </a:endParaRPr>
                    </a:p>
                  </a:txBody>
                  <a:tcPr/>
                </a:tc>
                <a:tc>
                  <a:txBody>
                    <a:bodyPr/>
                    <a:lstStyle/>
                    <a:p>
                      <a:r>
                        <a:rPr lang="en-GB" sz="1400" b="1" dirty="0">
                          <a:latin typeface="+mn-lt"/>
                        </a:rPr>
                        <a:t>popular writing</a:t>
                      </a:r>
                      <a:endParaRPr lang="en-IN" sz="1400" dirty="0">
                        <a:latin typeface="+mn-lt"/>
                      </a:endParaRPr>
                    </a:p>
                  </a:txBody>
                  <a:tcPr/>
                </a:tc>
                <a:extLst>
                  <a:ext uri="{0D108BD9-81ED-4DB2-BD59-A6C34878D82A}">
                    <a16:rowId xmlns:a16="http://schemas.microsoft.com/office/drawing/2014/main" val="10000"/>
                  </a:ext>
                </a:extLst>
              </a:tr>
              <a:tr h="370840">
                <a:tc>
                  <a:txBody>
                    <a:bodyPr/>
                    <a:lstStyle/>
                    <a:p>
                      <a:r>
                        <a:rPr lang="en-GB" sz="1400" b="1" dirty="0">
                          <a:latin typeface="+mn-lt"/>
                        </a:rPr>
                        <a:t>Target</a:t>
                      </a:r>
                      <a:r>
                        <a:rPr lang="en-GB" sz="1400" b="1" baseline="0" dirty="0">
                          <a:latin typeface="+mn-lt"/>
                        </a:rPr>
                        <a:t> Audience</a:t>
                      </a:r>
                      <a:endParaRPr lang="en-IN" sz="1400" b="1" dirty="0">
                        <a:latin typeface="+mn-lt"/>
                      </a:endParaRPr>
                    </a:p>
                  </a:txBody>
                  <a:tcPr/>
                </a:tc>
                <a:tc>
                  <a:txBody>
                    <a:bodyPr/>
                    <a:lstStyle/>
                    <a:p>
                      <a:r>
                        <a:rPr lang="en-GB" sz="1400" baseline="0" dirty="0">
                          <a:latin typeface="+mn-lt"/>
                        </a:rPr>
                        <a:t>research community</a:t>
                      </a:r>
                      <a:endParaRPr lang="en-IN" sz="140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aseline="0" dirty="0">
                          <a:latin typeface="+mn-lt"/>
                        </a:rPr>
                        <a:t>general public</a:t>
                      </a:r>
                      <a:endParaRPr lang="en-IN" sz="1400" dirty="0">
                        <a:latin typeface="+mn-lt"/>
                      </a:endParaRPr>
                    </a:p>
                    <a:p>
                      <a:endParaRPr lang="en-IN" sz="1400" dirty="0">
                        <a:latin typeface="+mn-lt"/>
                      </a:endParaRPr>
                    </a:p>
                  </a:txBody>
                  <a:tcPr/>
                </a:tc>
                <a:extLst>
                  <a:ext uri="{0D108BD9-81ED-4DB2-BD59-A6C34878D82A}">
                    <a16:rowId xmlns:a16="http://schemas.microsoft.com/office/drawing/2014/main" val="10001"/>
                  </a:ext>
                </a:extLst>
              </a:tr>
              <a:tr h="370840">
                <a:tc>
                  <a:txBody>
                    <a:bodyPr/>
                    <a:lstStyle/>
                    <a:p>
                      <a:r>
                        <a:rPr lang="en-GB" sz="1400" b="1" dirty="0">
                          <a:latin typeface="+mn-lt"/>
                        </a:rPr>
                        <a:t>Purpose</a:t>
                      </a:r>
                      <a:endParaRPr lang="en-IN" sz="1400" b="1" dirty="0">
                        <a:latin typeface="+mn-lt"/>
                      </a:endParaRPr>
                    </a:p>
                  </a:txBody>
                  <a:tcPr/>
                </a:tc>
                <a:tc>
                  <a:txBody>
                    <a:bodyPr/>
                    <a:lstStyle/>
                    <a:p>
                      <a:r>
                        <a:rPr lang="en-GB" sz="1400" dirty="0">
                          <a:latin typeface="+mn-lt"/>
                        </a:rPr>
                        <a:t>Report breakthrough</a:t>
                      </a:r>
                      <a:r>
                        <a:rPr lang="en-GB" sz="1400" baseline="0" dirty="0">
                          <a:latin typeface="+mn-lt"/>
                        </a:rPr>
                        <a:t>s in the scientific fields </a:t>
                      </a:r>
                      <a:endParaRPr lang="en-IN" sz="1400" dirty="0">
                        <a:latin typeface="+mn-lt"/>
                      </a:endParaRPr>
                    </a:p>
                  </a:txBody>
                  <a:tcPr/>
                </a:tc>
                <a:tc>
                  <a:txBody>
                    <a:bodyPr/>
                    <a:lstStyle/>
                    <a:p>
                      <a:r>
                        <a:rPr lang="en-GB" sz="1400" dirty="0">
                          <a:latin typeface="+mn-lt"/>
                        </a:rPr>
                        <a:t>Educate,</a:t>
                      </a:r>
                      <a:r>
                        <a:rPr lang="en-GB" sz="1400" baseline="0" dirty="0">
                          <a:latin typeface="+mn-lt"/>
                        </a:rPr>
                        <a:t> create awareness and sharing of information, knowledge and research experience to the public</a:t>
                      </a:r>
                      <a:endParaRPr lang="en-IN" sz="1400" dirty="0">
                        <a:latin typeface="+mn-lt"/>
                      </a:endParaRPr>
                    </a:p>
                  </a:txBody>
                  <a:tcPr/>
                </a:tc>
                <a:extLst>
                  <a:ext uri="{0D108BD9-81ED-4DB2-BD59-A6C34878D82A}">
                    <a16:rowId xmlns:a16="http://schemas.microsoft.com/office/drawing/2014/main" val="10002"/>
                  </a:ext>
                </a:extLst>
              </a:tr>
              <a:tr h="370840">
                <a:tc>
                  <a:txBody>
                    <a:bodyPr/>
                    <a:lstStyle/>
                    <a:p>
                      <a:r>
                        <a:rPr lang="en-GB" sz="1400" b="1" dirty="0">
                          <a:latin typeface="+mn-lt"/>
                        </a:rPr>
                        <a:t>Length</a:t>
                      </a:r>
                      <a:endParaRPr lang="en-IN" sz="1400" b="1" dirty="0">
                        <a:latin typeface="+mn-lt"/>
                      </a:endParaRPr>
                    </a:p>
                  </a:txBody>
                  <a:tcPr/>
                </a:tc>
                <a:tc>
                  <a:txBody>
                    <a:bodyPr/>
                    <a:lstStyle/>
                    <a:p>
                      <a:r>
                        <a:rPr lang="en-GB" sz="1400" dirty="0">
                          <a:latin typeface="+mn-lt"/>
                        </a:rPr>
                        <a:t>Very lengthy with scientific Jargon (average 10000-50000</a:t>
                      </a:r>
                      <a:r>
                        <a:rPr lang="en-GB" sz="1400" baseline="0" dirty="0">
                          <a:latin typeface="+mn-lt"/>
                        </a:rPr>
                        <a:t> words)</a:t>
                      </a:r>
                      <a:endParaRPr lang="en-IN" sz="1400" dirty="0">
                        <a:latin typeface="+mn-lt"/>
                      </a:endParaRPr>
                    </a:p>
                  </a:txBody>
                  <a:tcPr/>
                </a:tc>
                <a:tc>
                  <a:txBody>
                    <a:bodyPr/>
                    <a:lstStyle/>
                    <a:p>
                      <a:r>
                        <a:rPr lang="en-GB" sz="1400" dirty="0">
                          <a:latin typeface="+mn-lt"/>
                        </a:rPr>
                        <a:t>Very short with casual words </a:t>
                      </a:r>
                    </a:p>
                    <a:p>
                      <a:r>
                        <a:rPr lang="en-GB" sz="1400" dirty="0">
                          <a:latin typeface="+mn-lt"/>
                        </a:rPr>
                        <a:t>(500-1000</a:t>
                      </a:r>
                      <a:r>
                        <a:rPr lang="en-GB" sz="1400" baseline="0" dirty="0">
                          <a:latin typeface="+mn-lt"/>
                        </a:rPr>
                        <a:t> words)</a:t>
                      </a:r>
                      <a:endParaRPr lang="en-IN" sz="1400" dirty="0">
                        <a:latin typeface="+mn-lt"/>
                      </a:endParaRPr>
                    </a:p>
                  </a:txBody>
                  <a:tcPr/>
                </a:tc>
                <a:extLst>
                  <a:ext uri="{0D108BD9-81ED-4DB2-BD59-A6C34878D82A}">
                    <a16:rowId xmlns:a16="http://schemas.microsoft.com/office/drawing/2014/main" val="10003"/>
                  </a:ext>
                </a:extLst>
              </a:tr>
              <a:tr h="370840">
                <a:tc>
                  <a:txBody>
                    <a:bodyPr/>
                    <a:lstStyle/>
                    <a:p>
                      <a:r>
                        <a:rPr lang="en-GB" sz="1400" b="1" dirty="0">
                          <a:latin typeface="+mn-lt"/>
                        </a:rPr>
                        <a:t>References</a:t>
                      </a:r>
                      <a:endParaRPr lang="en-IN" sz="1400" b="1" dirty="0">
                        <a:latin typeface="+mn-lt"/>
                      </a:endParaRPr>
                    </a:p>
                  </a:txBody>
                  <a:tcPr/>
                </a:tc>
                <a:tc>
                  <a:txBody>
                    <a:bodyPr/>
                    <a:lstStyle/>
                    <a:p>
                      <a:r>
                        <a:rPr lang="en-GB" sz="1400" dirty="0">
                          <a:latin typeface="+mn-lt"/>
                        </a:rPr>
                        <a:t>Long list of references</a:t>
                      </a:r>
                      <a:r>
                        <a:rPr lang="en-GB" sz="1400" baseline="0" dirty="0">
                          <a:latin typeface="+mn-lt"/>
                        </a:rPr>
                        <a:t> with high accuracy and reliability </a:t>
                      </a:r>
                      <a:endParaRPr lang="en-IN" sz="1400" dirty="0">
                        <a:latin typeface="+mn-lt"/>
                      </a:endParaRPr>
                    </a:p>
                  </a:txBody>
                  <a:tcPr/>
                </a:tc>
                <a:tc>
                  <a:txBody>
                    <a:bodyPr/>
                    <a:lstStyle/>
                    <a:p>
                      <a:r>
                        <a:rPr lang="en-GB" sz="1400" dirty="0">
                          <a:latin typeface="+mn-lt"/>
                        </a:rPr>
                        <a:t>Minimum reference is required</a:t>
                      </a:r>
                      <a:endParaRPr lang="en-IN" sz="1400" dirty="0">
                        <a:latin typeface="+mn-lt"/>
                      </a:endParaRPr>
                    </a:p>
                  </a:txBody>
                  <a:tcPr/>
                </a:tc>
                <a:extLst>
                  <a:ext uri="{0D108BD9-81ED-4DB2-BD59-A6C34878D82A}">
                    <a16:rowId xmlns:a16="http://schemas.microsoft.com/office/drawing/2014/main" val="10004"/>
                  </a:ext>
                </a:extLst>
              </a:tr>
              <a:tr h="370840">
                <a:tc>
                  <a:txBody>
                    <a:bodyPr/>
                    <a:lstStyle/>
                    <a:p>
                      <a:r>
                        <a:rPr lang="en-GB" sz="1400" b="1" dirty="0">
                          <a:latin typeface="+mn-lt"/>
                        </a:rPr>
                        <a:t>Peer review</a:t>
                      </a:r>
                      <a:endParaRPr lang="en-IN" sz="1400" b="1" dirty="0">
                        <a:latin typeface="+mn-lt"/>
                      </a:endParaRPr>
                    </a:p>
                  </a:txBody>
                  <a:tcPr/>
                </a:tc>
                <a:tc>
                  <a:txBody>
                    <a:bodyPr/>
                    <a:lstStyle/>
                    <a:p>
                      <a:r>
                        <a:rPr lang="en-GB" sz="1400" dirty="0">
                          <a:latin typeface="+mn-lt"/>
                        </a:rPr>
                        <a:t>Peer reviewed by scientific</a:t>
                      </a:r>
                      <a:r>
                        <a:rPr lang="en-GB" sz="1400" baseline="0" dirty="0">
                          <a:latin typeface="+mn-lt"/>
                        </a:rPr>
                        <a:t> fields</a:t>
                      </a:r>
                      <a:endParaRPr lang="en-IN" sz="1400" dirty="0">
                        <a:latin typeface="+mn-lt"/>
                      </a:endParaRPr>
                    </a:p>
                  </a:txBody>
                  <a:tcPr/>
                </a:tc>
                <a:tc>
                  <a:txBody>
                    <a:bodyPr/>
                    <a:lstStyle/>
                    <a:p>
                      <a:r>
                        <a:rPr lang="en-GB" sz="1400" dirty="0">
                          <a:latin typeface="+mn-lt"/>
                        </a:rPr>
                        <a:t>Review by editor, who is not a subject</a:t>
                      </a:r>
                      <a:r>
                        <a:rPr lang="en-GB" sz="1400" baseline="0" dirty="0">
                          <a:latin typeface="+mn-lt"/>
                        </a:rPr>
                        <a:t> matter expert. Validation with experts if necessary</a:t>
                      </a:r>
                      <a:endParaRPr lang="en-IN" sz="1400" dirty="0">
                        <a:latin typeface="+mn-lt"/>
                      </a:endParaRPr>
                    </a:p>
                  </a:txBody>
                  <a:tcPr/>
                </a:tc>
                <a:extLst>
                  <a:ext uri="{0D108BD9-81ED-4DB2-BD59-A6C34878D82A}">
                    <a16:rowId xmlns:a16="http://schemas.microsoft.com/office/drawing/2014/main" val="10005"/>
                  </a:ext>
                </a:extLst>
              </a:tr>
            </a:tbl>
          </a:graphicData>
        </a:graphic>
      </p:graphicFrame>
      <p:sp>
        <p:nvSpPr>
          <p:cNvPr id="6" name="TextBox 5"/>
          <p:cNvSpPr txBox="1"/>
          <p:nvPr/>
        </p:nvSpPr>
        <p:spPr>
          <a:xfrm>
            <a:off x="4773187" y="1158927"/>
            <a:ext cx="7677339" cy="369332"/>
          </a:xfrm>
          <a:prstGeom prst="rect">
            <a:avLst/>
          </a:prstGeom>
          <a:noFill/>
        </p:spPr>
        <p:txBody>
          <a:bodyPr wrap="square" rtlCol="0">
            <a:spAutoFit/>
          </a:bodyPr>
          <a:lstStyle/>
          <a:p>
            <a:pPr algn="ctr"/>
            <a:r>
              <a:rPr lang="en-GB" b="1" dirty="0">
                <a:highlight>
                  <a:srgbClr val="FFFF00"/>
                </a:highlight>
              </a:rPr>
              <a:t>Key differences </a:t>
            </a:r>
            <a:r>
              <a:rPr lang="en-GB" b="1" dirty="0"/>
              <a:t>between academic writing and popular writing</a:t>
            </a:r>
            <a:endParaRPr lang="en-IN" b="1" dirty="0"/>
          </a:p>
        </p:txBody>
      </p:sp>
      <p:sp>
        <p:nvSpPr>
          <p:cNvPr id="7" name="Rectangle 6"/>
          <p:cNvSpPr/>
          <p:nvPr/>
        </p:nvSpPr>
        <p:spPr>
          <a:xfrm>
            <a:off x="4442233" y="6396335"/>
            <a:ext cx="8549489" cy="461665"/>
          </a:xfrm>
          <a:prstGeom prst="rect">
            <a:avLst/>
          </a:prstGeom>
        </p:spPr>
        <p:txBody>
          <a:bodyPr wrap="square">
            <a:spAutoFit/>
          </a:bodyPr>
          <a:lstStyle/>
          <a:p>
            <a:r>
              <a:rPr lang="en-IN" sz="1200" b="1" dirty="0"/>
              <a:t>Source: </a:t>
            </a:r>
            <a:r>
              <a:rPr lang="en-IN" sz="1200" b="1" dirty="0">
                <a:hlinkClick r:id="rId2"/>
              </a:rPr>
              <a:t>https://www.tckpublishing.com/how-to-write-popular-nonfiction/</a:t>
            </a:r>
            <a:r>
              <a:rPr lang="en-IN" sz="1200" b="1" dirty="0"/>
              <a:t>; https://www.akademisains.gov.my/asm-publication/science-communication/</a:t>
            </a:r>
          </a:p>
        </p:txBody>
      </p:sp>
    </p:spTree>
    <p:extLst>
      <p:ext uri="{BB962C8B-B14F-4D97-AF65-F5344CB8AC3E}">
        <p14:creationId xmlns:p14="http://schemas.microsoft.com/office/powerpoint/2010/main" val="460341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5003" y="503313"/>
            <a:ext cx="3856777" cy="954107"/>
          </a:xfrm>
          <a:prstGeom prst="rect">
            <a:avLst/>
          </a:prstGeom>
          <a:noFill/>
        </p:spPr>
        <p:txBody>
          <a:bodyPr wrap="square" rtlCol="0">
            <a:spAutoFit/>
          </a:bodyPr>
          <a:lstStyle/>
          <a:p>
            <a:pPr algn="ctr"/>
            <a:r>
              <a:rPr lang="en-GB" sz="2800" b="1" dirty="0"/>
              <a:t>Activity: Try out yourself!</a:t>
            </a:r>
            <a:endParaRPr lang="en-IN" sz="2800" b="1" dirty="0"/>
          </a:p>
        </p:txBody>
      </p:sp>
      <p:sp>
        <p:nvSpPr>
          <p:cNvPr id="3" name="TextBox 2"/>
          <p:cNvSpPr txBox="1"/>
          <p:nvPr/>
        </p:nvSpPr>
        <p:spPr>
          <a:xfrm>
            <a:off x="697585" y="1932621"/>
            <a:ext cx="10680567" cy="2523768"/>
          </a:xfrm>
          <a:prstGeom prst="rect">
            <a:avLst/>
          </a:prstGeom>
          <a:noFill/>
        </p:spPr>
        <p:txBody>
          <a:bodyPr wrap="square" rtlCol="0">
            <a:spAutoFit/>
          </a:bodyPr>
          <a:lstStyle/>
          <a:p>
            <a:pPr marL="457200" indent="-457200" algn="ctr">
              <a:buAutoNum type="arabicPeriod"/>
            </a:pPr>
            <a:r>
              <a:rPr lang="en-GB" sz="2000" b="1" dirty="0"/>
              <a:t>Write your research topic without using jargon.</a:t>
            </a:r>
          </a:p>
          <a:p>
            <a:pPr marL="457200" indent="-457200" algn="ctr">
              <a:buAutoNum type="arabicPeriod"/>
            </a:pPr>
            <a:endParaRPr lang="en-GB" sz="2000" b="1" dirty="0"/>
          </a:p>
          <a:p>
            <a:pPr algn="ctr"/>
            <a:r>
              <a:rPr lang="en-GB" sz="2000" b="1" dirty="0"/>
              <a:t>2. Write a brief about your project (50-100 words) using minimum jargon. </a:t>
            </a:r>
          </a:p>
          <a:p>
            <a:pPr algn="ctr"/>
            <a:endParaRPr lang="en-GB" sz="2000" b="1" dirty="0"/>
          </a:p>
          <a:p>
            <a:pPr algn="ctr"/>
            <a:r>
              <a:rPr lang="en-GB" sz="2000" b="1" dirty="0"/>
              <a:t>3. Make it interesting, why the public should read and give importance to your research work?</a:t>
            </a:r>
          </a:p>
          <a:p>
            <a:pPr algn="ctr"/>
            <a:r>
              <a:rPr lang="en-GB" sz="2000" b="1" dirty="0"/>
              <a:t> </a:t>
            </a:r>
          </a:p>
          <a:p>
            <a:pPr algn="ctr"/>
            <a:r>
              <a:rPr lang="en-GB" sz="2000" b="1" dirty="0"/>
              <a:t>4. How is it going to benefit them directly or indirectly? </a:t>
            </a:r>
          </a:p>
          <a:p>
            <a:pPr algn="ctr"/>
            <a:endParaRPr lang="en-IN" dirty="0"/>
          </a:p>
        </p:txBody>
      </p:sp>
    </p:spTree>
    <p:extLst>
      <p:ext uri="{BB962C8B-B14F-4D97-AF65-F5344CB8AC3E}">
        <p14:creationId xmlns:p14="http://schemas.microsoft.com/office/powerpoint/2010/main" val="2732931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reventing a sharp peak of infections, known as flattening the epidemic curve, helps avoid healthcare services being overwhelmed, and also provides more time for a vaccine/treatment to be developed. The same number of infections spread over a longer time frame allows healthcare services to better manage the volume of patients. Siouxsie Wiles and Toby Morris - https://thespinoff.co.nz/society/09-03-2020/the-three-phases-of-covid-19-and-how-we-can-make-it-manage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898" y="709383"/>
            <a:ext cx="6859214" cy="43149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1AF007B-181A-165A-CCEE-9AE0C533D0AA}"/>
              </a:ext>
            </a:extLst>
          </p:cNvPr>
          <p:cNvSpPr txBox="1"/>
          <p:nvPr/>
        </p:nvSpPr>
        <p:spPr>
          <a:xfrm>
            <a:off x="180974" y="5202525"/>
            <a:ext cx="11134725" cy="1200329"/>
          </a:xfrm>
          <a:prstGeom prst="rect">
            <a:avLst/>
          </a:prstGeom>
          <a:noFill/>
        </p:spPr>
        <p:txBody>
          <a:bodyPr wrap="square">
            <a:spAutoFit/>
          </a:bodyPr>
          <a:lstStyle/>
          <a:p>
            <a:pPr algn="just"/>
            <a:r>
              <a:rPr lang="en-GB" b="0" i="0" dirty="0">
                <a:solidFill>
                  <a:srgbClr val="282828"/>
                </a:solidFill>
                <a:effectLst/>
              </a:rPr>
              <a:t>On </a:t>
            </a:r>
            <a:r>
              <a:rPr lang="en-GB" b="1" i="0" dirty="0">
                <a:solidFill>
                  <a:srgbClr val="282828"/>
                </a:solidFill>
                <a:effectLst/>
              </a:rPr>
              <a:t>9 March 2020</a:t>
            </a:r>
            <a:r>
              <a:rPr lang="en-GB" b="0" i="0" dirty="0">
                <a:solidFill>
                  <a:srgbClr val="282828"/>
                </a:solidFill>
                <a:effectLst/>
              </a:rPr>
              <a:t>, 2 days before the World Health Organization declared COVID-19 a global pandemic, two of the authors (microbiologist and infectious diseases expert Associate Professor Siouxsie Wiles and cartoonist Toby Morris) released their first output together: an animated GIF known as </a:t>
            </a:r>
            <a:r>
              <a:rPr lang="en-GB" b="1" i="0" dirty="0">
                <a:solidFill>
                  <a:srgbClr val="282828"/>
                </a:solidFill>
                <a:effectLst/>
                <a:highlight>
                  <a:srgbClr val="FFFF00"/>
                </a:highlight>
              </a:rPr>
              <a:t>“Flatten the Curve”</a:t>
            </a:r>
            <a:r>
              <a:rPr lang="en-GB" b="0" i="0" dirty="0">
                <a:solidFill>
                  <a:srgbClr val="282828"/>
                </a:solidFill>
                <a:effectLst/>
              </a:rPr>
              <a:t>. The graphic </a:t>
            </a:r>
            <a:r>
              <a:rPr lang="en-GB" b="1" i="0" dirty="0">
                <a:solidFill>
                  <a:srgbClr val="282828"/>
                </a:solidFill>
                <a:effectLst/>
              </a:rPr>
              <a:t>went viral </a:t>
            </a:r>
            <a:r>
              <a:rPr lang="en-GB" b="0" i="0" dirty="0">
                <a:solidFill>
                  <a:srgbClr val="282828"/>
                </a:solidFill>
                <a:effectLst/>
              </a:rPr>
              <a:t>on </a:t>
            </a:r>
            <a:r>
              <a:rPr lang="en-GB" b="1" i="0" dirty="0">
                <a:solidFill>
                  <a:srgbClr val="282828"/>
                </a:solidFill>
                <a:effectLst/>
                <a:highlight>
                  <a:srgbClr val="FFFF00"/>
                </a:highlight>
              </a:rPr>
              <a:t>Twitter with over 10 million impressions in 3 days</a:t>
            </a:r>
            <a:r>
              <a:rPr lang="en-GB" b="0" i="0" dirty="0">
                <a:solidFill>
                  <a:srgbClr val="282828"/>
                </a:solidFill>
                <a:effectLst/>
                <a:highlight>
                  <a:srgbClr val="FFFF00"/>
                </a:highlight>
                <a:latin typeface="MuseoSans"/>
              </a:rPr>
              <a:t>.</a:t>
            </a:r>
            <a:endParaRPr lang="en-IN" dirty="0">
              <a:highlight>
                <a:srgbClr val="FFFF00"/>
              </a:highlight>
            </a:endParaRPr>
          </a:p>
        </p:txBody>
      </p:sp>
      <p:sp>
        <p:nvSpPr>
          <p:cNvPr id="4" name="TextBox 3">
            <a:extLst>
              <a:ext uri="{FF2B5EF4-FFF2-40B4-BE49-F238E27FC236}">
                <a16:creationId xmlns:a16="http://schemas.microsoft.com/office/drawing/2014/main" id="{63CDF3C3-F173-4975-2FD2-3B81B85EBBCE}"/>
              </a:ext>
            </a:extLst>
          </p:cNvPr>
          <p:cNvSpPr txBox="1"/>
          <p:nvPr/>
        </p:nvSpPr>
        <p:spPr>
          <a:xfrm>
            <a:off x="180974" y="131980"/>
            <a:ext cx="3865830" cy="400110"/>
          </a:xfrm>
          <a:prstGeom prst="rect">
            <a:avLst/>
          </a:prstGeom>
          <a:noFill/>
        </p:spPr>
        <p:txBody>
          <a:bodyPr wrap="square" rtlCol="0">
            <a:spAutoFit/>
          </a:bodyPr>
          <a:lstStyle/>
          <a:p>
            <a:r>
              <a:rPr lang="en-GB" sz="2000" b="1" dirty="0">
                <a:highlight>
                  <a:srgbClr val="FFFF00"/>
                </a:highlight>
              </a:rPr>
              <a:t>(ii) Visual communication: </a:t>
            </a:r>
            <a:endParaRPr lang="en-IN" sz="2000" b="1" dirty="0">
              <a:highlight>
                <a:srgbClr val="FFFF00"/>
              </a:highlight>
            </a:endParaRPr>
          </a:p>
        </p:txBody>
      </p:sp>
      <p:sp>
        <p:nvSpPr>
          <p:cNvPr id="6" name="TextBox 5">
            <a:extLst>
              <a:ext uri="{FF2B5EF4-FFF2-40B4-BE49-F238E27FC236}">
                <a16:creationId xmlns:a16="http://schemas.microsoft.com/office/drawing/2014/main" id="{5EBA3829-1CAD-6595-BAD9-9843932F7B41}"/>
              </a:ext>
            </a:extLst>
          </p:cNvPr>
          <p:cNvSpPr txBox="1"/>
          <p:nvPr/>
        </p:nvSpPr>
        <p:spPr>
          <a:xfrm>
            <a:off x="5547536" y="6396335"/>
            <a:ext cx="7551775" cy="461665"/>
          </a:xfrm>
          <a:prstGeom prst="rect">
            <a:avLst/>
          </a:prstGeom>
          <a:noFill/>
        </p:spPr>
        <p:txBody>
          <a:bodyPr wrap="square">
            <a:spAutoFit/>
          </a:bodyPr>
          <a:lstStyle/>
          <a:p>
            <a:r>
              <a:rPr lang="en-IN" sz="1200" b="1" dirty="0"/>
              <a:t>Source: https://www.news-medical.net/news/20200312/Flattening-the-curve-why-is-it-important-for-coronavirus.aspx</a:t>
            </a:r>
          </a:p>
        </p:txBody>
      </p:sp>
    </p:spTree>
    <p:extLst>
      <p:ext uri="{BB962C8B-B14F-4D97-AF65-F5344CB8AC3E}">
        <p14:creationId xmlns:p14="http://schemas.microsoft.com/office/powerpoint/2010/main" val="39763778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92612" y="991983"/>
            <a:ext cx="6714244" cy="5422068"/>
          </a:xfrm>
          <a:prstGeom prst="rect">
            <a:avLst/>
          </a:prstGeom>
        </p:spPr>
      </p:pic>
      <p:sp>
        <p:nvSpPr>
          <p:cNvPr id="4" name="Rectangle 3"/>
          <p:cNvSpPr/>
          <p:nvPr/>
        </p:nvSpPr>
        <p:spPr>
          <a:xfrm>
            <a:off x="7607430" y="1168924"/>
            <a:ext cx="4291957" cy="3970318"/>
          </a:xfrm>
          <a:prstGeom prst="rect">
            <a:avLst/>
          </a:prstGeom>
        </p:spPr>
        <p:txBody>
          <a:bodyPr wrap="square">
            <a:spAutoFit/>
          </a:bodyPr>
          <a:lstStyle/>
          <a:p>
            <a:pPr algn="just"/>
            <a:r>
              <a:rPr lang="en-GB" b="0" i="0" dirty="0">
                <a:solidFill>
                  <a:srgbClr val="282828"/>
                </a:solidFill>
                <a:effectLst/>
              </a:rPr>
              <a:t>Selection of graphics produced by Wiles and Morris. Wiles and Morris' graphics include illustrations of the “bubble” concept for households </a:t>
            </a:r>
            <a:r>
              <a:rPr lang="en-GB" b="1" i="0" dirty="0">
                <a:solidFill>
                  <a:srgbClr val="282828"/>
                </a:solidFill>
                <a:effectLst/>
              </a:rPr>
              <a:t>(</a:t>
            </a:r>
            <a:r>
              <a:rPr lang="en-GB" b="1" i="0" dirty="0">
                <a:solidFill>
                  <a:srgbClr val="282828"/>
                </a:solidFill>
                <a:effectLst/>
                <a:highlight>
                  <a:srgbClr val="FFFF00"/>
                </a:highlight>
              </a:rPr>
              <a:t>A)</a:t>
            </a:r>
            <a:r>
              <a:rPr lang="en-GB" b="0" i="0" dirty="0">
                <a:solidFill>
                  <a:srgbClr val="282828"/>
                </a:solidFill>
                <a:effectLst/>
                <a:highlight>
                  <a:srgbClr val="FFFF00"/>
                </a:highlight>
              </a:rPr>
              <a:t>, how the incubation period of the virus results in a “lag” </a:t>
            </a:r>
            <a:r>
              <a:rPr lang="en-GB" b="1" i="0" dirty="0">
                <a:solidFill>
                  <a:srgbClr val="282828"/>
                </a:solidFill>
                <a:effectLst/>
                <a:highlight>
                  <a:srgbClr val="FFFF00"/>
                </a:highlight>
              </a:rPr>
              <a:t>(B)</a:t>
            </a:r>
            <a:r>
              <a:rPr lang="en-GB" b="0" i="0" dirty="0">
                <a:solidFill>
                  <a:srgbClr val="282828"/>
                </a:solidFill>
                <a:effectLst/>
                <a:highlight>
                  <a:srgbClr val="FFFF00"/>
                </a:highlight>
              </a:rPr>
              <a:t>, dual-meaning words </a:t>
            </a:r>
            <a:r>
              <a:rPr lang="en-GB" b="1" i="0" dirty="0">
                <a:solidFill>
                  <a:srgbClr val="282828"/>
                </a:solidFill>
                <a:effectLst/>
                <a:highlight>
                  <a:srgbClr val="FFFF00"/>
                </a:highlight>
              </a:rPr>
              <a:t>(C)</a:t>
            </a:r>
            <a:r>
              <a:rPr lang="en-GB" b="0" i="0" dirty="0">
                <a:solidFill>
                  <a:srgbClr val="282828"/>
                </a:solidFill>
                <a:effectLst/>
                <a:highlight>
                  <a:srgbClr val="FFFF00"/>
                </a:highlight>
              </a:rPr>
              <a:t>, different ways to detect a COVID-19 infection </a:t>
            </a:r>
            <a:r>
              <a:rPr lang="en-GB" b="1" i="0" dirty="0">
                <a:solidFill>
                  <a:srgbClr val="282828"/>
                </a:solidFill>
                <a:effectLst/>
                <a:highlight>
                  <a:srgbClr val="FFFF00"/>
                </a:highlight>
              </a:rPr>
              <a:t>(D)</a:t>
            </a:r>
            <a:r>
              <a:rPr lang="en-GB" b="0" i="0" dirty="0">
                <a:solidFill>
                  <a:srgbClr val="282828"/>
                </a:solidFill>
                <a:effectLst/>
                <a:highlight>
                  <a:srgbClr val="FFFF00"/>
                </a:highlight>
              </a:rPr>
              <a:t>, COVID-19 variants </a:t>
            </a:r>
            <a:r>
              <a:rPr lang="en-GB" b="1" i="0" dirty="0">
                <a:solidFill>
                  <a:srgbClr val="282828"/>
                </a:solidFill>
                <a:effectLst/>
                <a:highlight>
                  <a:srgbClr val="FFFF00"/>
                </a:highlight>
              </a:rPr>
              <a:t>(E)</a:t>
            </a:r>
            <a:r>
              <a:rPr lang="en-GB" b="0" i="0" dirty="0">
                <a:solidFill>
                  <a:srgbClr val="282828"/>
                </a:solidFill>
                <a:effectLst/>
                <a:highlight>
                  <a:srgbClr val="FFFF00"/>
                </a:highlight>
              </a:rPr>
              <a:t>, masks </a:t>
            </a:r>
            <a:r>
              <a:rPr lang="en-GB" b="1" i="0" dirty="0">
                <a:solidFill>
                  <a:srgbClr val="282828"/>
                </a:solidFill>
                <a:effectLst/>
                <a:highlight>
                  <a:srgbClr val="FFFF00"/>
                </a:highlight>
              </a:rPr>
              <a:t>(F)</a:t>
            </a:r>
            <a:r>
              <a:rPr lang="en-GB" b="0" i="0" dirty="0">
                <a:solidFill>
                  <a:srgbClr val="282828"/>
                </a:solidFill>
                <a:effectLst/>
                <a:highlight>
                  <a:srgbClr val="FFFF00"/>
                </a:highlight>
              </a:rPr>
              <a:t>, how mRNA vaccines work </a:t>
            </a:r>
            <a:r>
              <a:rPr lang="en-GB" b="1" i="0" dirty="0">
                <a:solidFill>
                  <a:srgbClr val="282828"/>
                </a:solidFill>
                <a:effectLst/>
                <a:highlight>
                  <a:srgbClr val="FFFF00"/>
                </a:highlight>
              </a:rPr>
              <a:t>(G)</a:t>
            </a:r>
            <a:r>
              <a:rPr lang="en-GB" b="0" i="0" dirty="0">
                <a:solidFill>
                  <a:srgbClr val="282828"/>
                </a:solidFill>
                <a:effectLst/>
                <a:highlight>
                  <a:srgbClr val="FFFF00"/>
                </a:highlight>
              </a:rPr>
              <a:t>, how the COVID-19 vaccines were developed so fast </a:t>
            </a:r>
            <a:r>
              <a:rPr lang="en-GB" b="1" i="0" dirty="0">
                <a:solidFill>
                  <a:srgbClr val="282828"/>
                </a:solidFill>
                <a:effectLst/>
                <a:highlight>
                  <a:srgbClr val="FFFF00"/>
                </a:highlight>
              </a:rPr>
              <a:t>(H)</a:t>
            </a:r>
            <a:r>
              <a:rPr lang="en-GB" b="0" i="0" dirty="0">
                <a:solidFill>
                  <a:srgbClr val="282828"/>
                </a:solidFill>
                <a:effectLst/>
                <a:highlight>
                  <a:srgbClr val="FFFF00"/>
                </a:highlight>
              </a:rPr>
              <a:t>, the concept of “community immunity” </a:t>
            </a:r>
            <a:r>
              <a:rPr lang="en-GB" b="1" i="0" dirty="0">
                <a:solidFill>
                  <a:srgbClr val="282828"/>
                </a:solidFill>
                <a:effectLst/>
                <a:highlight>
                  <a:srgbClr val="FFFF00"/>
                </a:highlight>
              </a:rPr>
              <a:t>(I)</a:t>
            </a:r>
            <a:r>
              <a:rPr lang="en-GB" b="0" i="0" dirty="0">
                <a:solidFill>
                  <a:srgbClr val="282828"/>
                </a:solidFill>
                <a:effectLst/>
                <a:highlight>
                  <a:srgbClr val="FFFF00"/>
                </a:highlight>
              </a:rPr>
              <a:t>, contact tracing </a:t>
            </a:r>
            <a:r>
              <a:rPr lang="en-GB" b="1" i="0" dirty="0">
                <a:solidFill>
                  <a:srgbClr val="282828"/>
                </a:solidFill>
                <a:effectLst/>
                <a:highlight>
                  <a:srgbClr val="FFFF00"/>
                </a:highlight>
              </a:rPr>
              <a:t>(J)</a:t>
            </a:r>
            <a:r>
              <a:rPr lang="en-GB" b="0" i="0" dirty="0">
                <a:solidFill>
                  <a:srgbClr val="282828"/>
                </a:solidFill>
                <a:effectLst/>
                <a:highlight>
                  <a:srgbClr val="FFFF00"/>
                </a:highlight>
              </a:rPr>
              <a:t>, the “The Swiss cheese model” </a:t>
            </a:r>
            <a:r>
              <a:rPr lang="en-GB" b="1" i="0" dirty="0">
                <a:solidFill>
                  <a:srgbClr val="282828"/>
                </a:solidFill>
                <a:effectLst/>
                <a:highlight>
                  <a:srgbClr val="FFFF00"/>
                </a:highlight>
              </a:rPr>
              <a:t>(K)</a:t>
            </a:r>
            <a:r>
              <a:rPr lang="en-GB" b="0" i="0" dirty="0">
                <a:solidFill>
                  <a:srgbClr val="282828"/>
                </a:solidFill>
                <a:effectLst/>
                <a:highlight>
                  <a:srgbClr val="FFFF00"/>
                </a:highlight>
              </a:rPr>
              <a:t>, and how to correctly take a nasal swab </a:t>
            </a:r>
            <a:r>
              <a:rPr lang="en-GB" b="1" i="0" dirty="0">
                <a:solidFill>
                  <a:srgbClr val="282828"/>
                </a:solidFill>
                <a:effectLst/>
                <a:highlight>
                  <a:srgbClr val="FFFF00"/>
                </a:highlight>
              </a:rPr>
              <a:t>(L)</a:t>
            </a:r>
            <a:r>
              <a:rPr lang="en-GB" b="0" i="0" dirty="0">
                <a:solidFill>
                  <a:srgbClr val="282828"/>
                </a:solidFill>
                <a:effectLst/>
                <a:highlight>
                  <a:srgbClr val="FFFF00"/>
                </a:highlight>
              </a:rPr>
              <a:t>.</a:t>
            </a:r>
            <a:endParaRPr lang="en-IN" dirty="0">
              <a:highlight>
                <a:srgbClr val="FFFF00"/>
              </a:highlight>
            </a:endParaRPr>
          </a:p>
        </p:txBody>
      </p:sp>
      <p:sp>
        <p:nvSpPr>
          <p:cNvPr id="5" name="TextBox 4"/>
          <p:cNvSpPr txBox="1"/>
          <p:nvPr/>
        </p:nvSpPr>
        <p:spPr>
          <a:xfrm>
            <a:off x="76200" y="88474"/>
            <a:ext cx="10179070" cy="400110"/>
          </a:xfrm>
          <a:prstGeom prst="rect">
            <a:avLst/>
          </a:prstGeom>
          <a:noFill/>
        </p:spPr>
        <p:txBody>
          <a:bodyPr wrap="square" rtlCol="0">
            <a:spAutoFit/>
          </a:bodyPr>
          <a:lstStyle/>
          <a:p>
            <a:r>
              <a:rPr lang="en-GB" sz="2000" b="1" dirty="0">
                <a:highlight>
                  <a:srgbClr val="FFFF00"/>
                </a:highlight>
              </a:rPr>
              <a:t>Example visual communication:   </a:t>
            </a:r>
            <a:endParaRPr lang="en-IN" sz="2000" b="1" dirty="0">
              <a:highlight>
                <a:srgbClr val="FFFF00"/>
              </a:highlight>
            </a:endParaRPr>
          </a:p>
        </p:txBody>
      </p:sp>
      <p:sp>
        <p:nvSpPr>
          <p:cNvPr id="6" name="Rectangle 5"/>
          <p:cNvSpPr/>
          <p:nvPr/>
        </p:nvSpPr>
        <p:spPr>
          <a:xfrm>
            <a:off x="6452939" y="6492527"/>
            <a:ext cx="6096000" cy="276999"/>
          </a:xfrm>
          <a:prstGeom prst="rect">
            <a:avLst/>
          </a:prstGeom>
        </p:spPr>
        <p:txBody>
          <a:bodyPr>
            <a:spAutoFit/>
          </a:bodyPr>
          <a:lstStyle/>
          <a:p>
            <a:r>
              <a:rPr lang="en-IN" sz="1200" b="1" dirty="0"/>
              <a:t>Reference: https://www.frontiersin.org/articles/10.3389/fcomm.2023.1087120/full</a:t>
            </a:r>
          </a:p>
        </p:txBody>
      </p:sp>
    </p:spTree>
    <p:extLst>
      <p:ext uri="{BB962C8B-B14F-4D97-AF65-F5344CB8AC3E}">
        <p14:creationId xmlns:p14="http://schemas.microsoft.com/office/powerpoint/2010/main" val="21721105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F199C9-417C-E38E-AFFC-0877B38899E3}"/>
              </a:ext>
            </a:extLst>
          </p:cNvPr>
          <p:cNvSpPr txBox="1"/>
          <p:nvPr/>
        </p:nvSpPr>
        <p:spPr>
          <a:xfrm>
            <a:off x="255182" y="127590"/>
            <a:ext cx="6145618" cy="369332"/>
          </a:xfrm>
          <a:prstGeom prst="rect">
            <a:avLst/>
          </a:prstGeom>
          <a:noFill/>
        </p:spPr>
        <p:txBody>
          <a:bodyPr wrap="square" rtlCol="0">
            <a:spAutoFit/>
          </a:bodyPr>
          <a:lstStyle/>
          <a:p>
            <a:r>
              <a:rPr lang="en-GB" b="1" dirty="0"/>
              <a:t>Challenges in the field of Science Communication </a:t>
            </a:r>
            <a:endParaRPr lang="en-IN" b="1" dirty="0"/>
          </a:p>
        </p:txBody>
      </p:sp>
      <p:sp>
        <p:nvSpPr>
          <p:cNvPr id="10" name="TextBox 9">
            <a:extLst>
              <a:ext uri="{FF2B5EF4-FFF2-40B4-BE49-F238E27FC236}">
                <a16:creationId xmlns:a16="http://schemas.microsoft.com/office/drawing/2014/main" id="{114F822E-BDDF-C182-4D94-8C9FBA5C53F4}"/>
              </a:ext>
            </a:extLst>
          </p:cNvPr>
          <p:cNvSpPr txBox="1"/>
          <p:nvPr/>
        </p:nvSpPr>
        <p:spPr>
          <a:xfrm>
            <a:off x="255182" y="669874"/>
            <a:ext cx="11637334" cy="646331"/>
          </a:xfrm>
          <a:prstGeom prst="rect">
            <a:avLst/>
          </a:prstGeom>
          <a:noFill/>
        </p:spPr>
        <p:txBody>
          <a:bodyPr wrap="square">
            <a:spAutoFit/>
          </a:bodyPr>
          <a:lstStyle/>
          <a:p>
            <a:pPr algn="just"/>
            <a:r>
              <a:rPr lang="en-GB" dirty="0"/>
              <a:t>Various deep rooted factors that tend to keep science at the bottom of newsgathering, packing and dissemination as pointed out below</a:t>
            </a:r>
            <a:endParaRPr lang="en-IN" dirty="0"/>
          </a:p>
        </p:txBody>
      </p:sp>
      <p:sp>
        <p:nvSpPr>
          <p:cNvPr id="12" name="TextBox 11">
            <a:extLst>
              <a:ext uri="{FF2B5EF4-FFF2-40B4-BE49-F238E27FC236}">
                <a16:creationId xmlns:a16="http://schemas.microsoft.com/office/drawing/2014/main" id="{3A52B62C-953E-8A39-36A3-0F970DD5BE69}"/>
              </a:ext>
            </a:extLst>
          </p:cNvPr>
          <p:cNvSpPr txBox="1"/>
          <p:nvPr/>
        </p:nvSpPr>
        <p:spPr>
          <a:xfrm>
            <a:off x="303028" y="1686637"/>
            <a:ext cx="11637334" cy="1477328"/>
          </a:xfrm>
          <a:prstGeom prst="rect">
            <a:avLst/>
          </a:prstGeom>
          <a:noFill/>
        </p:spPr>
        <p:txBody>
          <a:bodyPr wrap="square">
            <a:spAutoFit/>
          </a:bodyPr>
          <a:lstStyle/>
          <a:p>
            <a:pPr marL="342900" indent="-342900">
              <a:buAutoNum type="arabicPeriod"/>
            </a:pPr>
            <a:r>
              <a:rPr lang="en-GB" b="1" dirty="0">
                <a:highlight>
                  <a:srgbClr val="FFFF00"/>
                </a:highlight>
              </a:rPr>
              <a:t>Use of Scientific Jargons and Complicated Statistics in Scientific Manuals</a:t>
            </a:r>
          </a:p>
          <a:p>
            <a:pPr marL="285750" indent="-285750">
              <a:buFont typeface="Arial" panose="020B0604020202020204" pitchFamily="34" charset="0"/>
              <a:buChar char="•"/>
            </a:pPr>
            <a:r>
              <a:rPr lang="en-GB" dirty="0"/>
              <a:t>Scientific research remains an endless source of new and old terminologies that drive journalists mad.</a:t>
            </a:r>
          </a:p>
          <a:p>
            <a:pPr marL="285750" indent="-285750">
              <a:buFont typeface="Arial" panose="020B0604020202020204" pitchFamily="34" charset="0"/>
              <a:buChar char="•"/>
            </a:pPr>
            <a:r>
              <a:rPr lang="en-GB" dirty="0"/>
              <a:t> Mountains of raw data contained in research papers worsen it.</a:t>
            </a:r>
          </a:p>
          <a:p>
            <a:pPr marL="285750" indent="-285750">
              <a:buFont typeface="Arial" panose="020B0604020202020204" pitchFamily="34" charset="0"/>
              <a:buChar char="•"/>
            </a:pPr>
            <a:r>
              <a:rPr lang="en-GB" dirty="0"/>
              <a:t> It is a major professional challenge for even those with the best mass communications skills when one is to reduce piles of jargon and statistics into short, simple and clear message </a:t>
            </a:r>
            <a:endParaRPr lang="en-IN" dirty="0"/>
          </a:p>
        </p:txBody>
      </p:sp>
      <p:sp>
        <p:nvSpPr>
          <p:cNvPr id="13" name="TextBox 12">
            <a:extLst>
              <a:ext uri="{FF2B5EF4-FFF2-40B4-BE49-F238E27FC236}">
                <a16:creationId xmlns:a16="http://schemas.microsoft.com/office/drawing/2014/main" id="{6D74B229-1E6E-9DC9-7C09-8178A6E2FF20}"/>
              </a:ext>
            </a:extLst>
          </p:cNvPr>
          <p:cNvSpPr txBox="1"/>
          <p:nvPr/>
        </p:nvSpPr>
        <p:spPr>
          <a:xfrm>
            <a:off x="303028" y="3564441"/>
            <a:ext cx="11637335" cy="1477328"/>
          </a:xfrm>
          <a:prstGeom prst="rect">
            <a:avLst/>
          </a:prstGeom>
          <a:noFill/>
        </p:spPr>
        <p:txBody>
          <a:bodyPr wrap="square">
            <a:spAutoFit/>
          </a:bodyPr>
          <a:lstStyle/>
          <a:p>
            <a:r>
              <a:rPr lang="en-GB" b="1" dirty="0">
                <a:highlight>
                  <a:srgbClr val="FFFF00"/>
                </a:highlight>
              </a:rPr>
              <a:t>2. </a:t>
            </a:r>
            <a:r>
              <a:rPr lang="en-IN" b="1" dirty="0">
                <a:highlight>
                  <a:srgbClr val="FFFF00"/>
                </a:highlight>
              </a:rPr>
              <a:t>The Social Responsibility Demands: </a:t>
            </a:r>
          </a:p>
          <a:p>
            <a:pPr marL="285750" indent="-285750">
              <a:buFont typeface="Arial" panose="020B0604020202020204" pitchFamily="34" charset="0"/>
              <a:buChar char="•"/>
            </a:pPr>
            <a:r>
              <a:rPr lang="en-GB" dirty="0"/>
              <a:t>Sustainable coverage of science remains elusive for many media houses. </a:t>
            </a:r>
          </a:p>
          <a:p>
            <a:pPr marL="285750" indent="-285750">
              <a:buFont typeface="Arial" panose="020B0604020202020204" pitchFamily="34" charset="0"/>
              <a:buChar char="•"/>
            </a:pPr>
            <a:r>
              <a:rPr lang="en-GB" dirty="0"/>
              <a:t>Even skilled science reporters first need to develop at least some strong interest in the coverage of science issues</a:t>
            </a:r>
          </a:p>
          <a:p>
            <a:pPr marL="285750" indent="-285750">
              <a:buFont typeface="Arial" panose="020B0604020202020204" pitchFamily="34" charset="0"/>
              <a:buChar char="•"/>
            </a:pPr>
            <a:r>
              <a:rPr lang="en-GB" dirty="0"/>
              <a:t>Despite being science journalists they are always bound to ask, ‘what is the people impact and is it for the common or public good?’</a:t>
            </a:r>
            <a:endParaRPr lang="en-IN" dirty="0"/>
          </a:p>
        </p:txBody>
      </p:sp>
      <p:sp>
        <p:nvSpPr>
          <p:cNvPr id="21" name="TextBox 20">
            <a:extLst>
              <a:ext uri="{FF2B5EF4-FFF2-40B4-BE49-F238E27FC236}">
                <a16:creationId xmlns:a16="http://schemas.microsoft.com/office/drawing/2014/main" id="{ADCB58C5-6D26-D895-083D-C1649802A70D}"/>
              </a:ext>
            </a:extLst>
          </p:cNvPr>
          <p:cNvSpPr txBox="1"/>
          <p:nvPr/>
        </p:nvSpPr>
        <p:spPr>
          <a:xfrm>
            <a:off x="7993025" y="6546844"/>
            <a:ext cx="6097772" cy="276999"/>
          </a:xfrm>
          <a:prstGeom prst="rect">
            <a:avLst/>
          </a:prstGeom>
          <a:noFill/>
        </p:spPr>
        <p:txBody>
          <a:bodyPr wrap="square">
            <a:spAutoFit/>
          </a:bodyPr>
          <a:lstStyle/>
          <a:p>
            <a:r>
              <a:rPr lang="en-IN" sz="1200" b="1" dirty="0"/>
              <a:t>https://www.jheaonline.org/pdf/Wabwire_jhea.8.7165.pdf</a:t>
            </a:r>
          </a:p>
        </p:txBody>
      </p:sp>
    </p:spTree>
    <p:extLst>
      <p:ext uri="{BB962C8B-B14F-4D97-AF65-F5344CB8AC3E}">
        <p14:creationId xmlns:p14="http://schemas.microsoft.com/office/powerpoint/2010/main" val="3584598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BD4FBA-EA8C-A717-23DD-014A96BE5EB6}"/>
              </a:ext>
            </a:extLst>
          </p:cNvPr>
          <p:cNvSpPr txBox="1"/>
          <p:nvPr/>
        </p:nvSpPr>
        <p:spPr>
          <a:xfrm>
            <a:off x="175436" y="253481"/>
            <a:ext cx="12094535" cy="1477328"/>
          </a:xfrm>
          <a:prstGeom prst="rect">
            <a:avLst/>
          </a:prstGeom>
          <a:noFill/>
        </p:spPr>
        <p:txBody>
          <a:bodyPr wrap="square">
            <a:spAutoFit/>
          </a:bodyPr>
          <a:lstStyle/>
          <a:p>
            <a:pPr algn="just"/>
            <a:r>
              <a:rPr lang="en-GB" dirty="0">
                <a:highlight>
                  <a:srgbClr val="FFFF00"/>
                </a:highlight>
              </a:rPr>
              <a:t>3. </a:t>
            </a:r>
            <a:r>
              <a:rPr lang="en-GB" b="1" dirty="0">
                <a:highlight>
                  <a:srgbClr val="FFFF00"/>
                </a:highlight>
              </a:rPr>
              <a:t>The Diverse Nature of Science Issues</a:t>
            </a:r>
          </a:p>
          <a:p>
            <a:pPr marL="285750" indent="-285750" algn="just">
              <a:buFont typeface="Arial" panose="020B0604020202020204" pitchFamily="34" charset="0"/>
              <a:buChar char="•"/>
            </a:pPr>
            <a:r>
              <a:rPr lang="en-GB" dirty="0"/>
              <a:t>Science issues tend to be diverse ranging from space science and engineering to the alarming evolution of highly drug-resistant tuberculosis (TB) and malaria germs apart from genetically engineered crops and microbes. </a:t>
            </a:r>
          </a:p>
          <a:p>
            <a:pPr marL="285750" indent="-285750" algn="just">
              <a:buFont typeface="Arial" panose="020B0604020202020204" pitchFamily="34" charset="0"/>
              <a:buChar char="•"/>
            </a:pPr>
            <a:r>
              <a:rPr lang="en-GB" dirty="0"/>
              <a:t>There is need to specialize and cope with rapid changes in the world of science and technology. </a:t>
            </a:r>
          </a:p>
          <a:p>
            <a:pPr marL="285750" indent="-285750" algn="just">
              <a:buFont typeface="Arial" panose="020B0604020202020204" pitchFamily="34" charset="0"/>
              <a:buChar char="•"/>
            </a:pPr>
            <a:r>
              <a:rPr lang="en-GB" dirty="0"/>
              <a:t>In Africa; health, environment, agriculture and emerging world of biotechnology are at the core of science reporting</a:t>
            </a:r>
            <a:endParaRPr lang="en-IN" b="1" dirty="0"/>
          </a:p>
        </p:txBody>
      </p:sp>
      <p:sp>
        <p:nvSpPr>
          <p:cNvPr id="4" name="TextBox 3">
            <a:extLst>
              <a:ext uri="{FF2B5EF4-FFF2-40B4-BE49-F238E27FC236}">
                <a16:creationId xmlns:a16="http://schemas.microsoft.com/office/drawing/2014/main" id="{7E9033AF-473A-9C9B-BDC3-C1CDD12A40F1}"/>
              </a:ext>
            </a:extLst>
          </p:cNvPr>
          <p:cNvSpPr txBox="1"/>
          <p:nvPr/>
        </p:nvSpPr>
        <p:spPr>
          <a:xfrm>
            <a:off x="175436" y="2136338"/>
            <a:ext cx="11483163" cy="1477328"/>
          </a:xfrm>
          <a:prstGeom prst="rect">
            <a:avLst/>
          </a:prstGeom>
          <a:noFill/>
        </p:spPr>
        <p:txBody>
          <a:bodyPr wrap="square">
            <a:spAutoFit/>
          </a:bodyPr>
          <a:lstStyle/>
          <a:p>
            <a:r>
              <a:rPr lang="en-GB" dirty="0">
                <a:highlight>
                  <a:srgbClr val="FFFF00"/>
                </a:highlight>
              </a:rPr>
              <a:t>4. </a:t>
            </a:r>
            <a:r>
              <a:rPr lang="en-IN" b="1" dirty="0">
                <a:highlight>
                  <a:srgbClr val="FFFF00"/>
                </a:highlight>
              </a:rPr>
              <a:t>Journalistic Stereotypes and Myths</a:t>
            </a:r>
          </a:p>
          <a:p>
            <a:pPr marL="285750" indent="-285750">
              <a:buFont typeface="Arial" panose="020B0604020202020204" pitchFamily="34" charset="0"/>
              <a:buChar char="•"/>
            </a:pPr>
            <a:r>
              <a:rPr lang="en-GB" dirty="0"/>
              <a:t>There is an assumption that when dealing with serious academic, professional and research issues, scientists have their own communication outlets especially peer-reviewed and high indexed scientific journals that are inaccessible to the general public </a:t>
            </a:r>
          </a:p>
          <a:p>
            <a:pPr marL="285750" indent="-285750">
              <a:buFont typeface="Arial" panose="020B0604020202020204" pitchFamily="34" charset="0"/>
              <a:buChar char="•"/>
            </a:pPr>
            <a:r>
              <a:rPr lang="en-GB" dirty="0"/>
              <a:t>Creates conflict and distrust with journalists</a:t>
            </a:r>
          </a:p>
        </p:txBody>
      </p:sp>
      <p:sp>
        <p:nvSpPr>
          <p:cNvPr id="7" name="TextBox 6">
            <a:extLst>
              <a:ext uri="{FF2B5EF4-FFF2-40B4-BE49-F238E27FC236}">
                <a16:creationId xmlns:a16="http://schemas.microsoft.com/office/drawing/2014/main" id="{00363013-9333-4B8E-5264-6CB65E75FB01}"/>
              </a:ext>
            </a:extLst>
          </p:cNvPr>
          <p:cNvSpPr txBox="1"/>
          <p:nvPr/>
        </p:nvSpPr>
        <p:spPr>
          <a:xfrm>
            <a:off x="7810699" y="6596390"/>
            <a:ext cx="7896447" cy="261610"/>
          </a:xfrm>
          <a:prstGeom prst="rect">
            <a:avLst/>
          </a:prstGeom>
          <a:noFill/>
        </p:spPr>
        <p:txBody>
          <a:bodyPr wrap="square">
            <a:spAutoFit/>
          </a:bodyPr>
          <a:lstStyle/>
          <a:p>
            <a:r>
              <a:rPr lang="en-IN" sz="1100" b="1" dirty="0"/>
              <a:t>Reference: https://www.jheaonline.org/pdf/Wabwire_jhea.8.7165.pdf</a:t>
            </a:r>
          </a:p>
        </p:txBody>
      </p:sp>
    </p:spTree>
    <p:extLst>
      <p:ext uri="{BB962C8B-B14F-4D97-AF65-F5344CB8AC3E}">
        <p14:creationId xmlns:p14="http://schemas.microsoft.com/office/powerpoint/2010/main" val="5192124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4115AB-5B0C-CFB1-F009-A3481023EE83}"/>
              </a:ext>
            </a:extLst>
          </p:cNvPr>
          <p:cNvSpPr txBox="1"/>
          <p:nvPr/>
        </p:nvSpPr>
        <p:spPr>
          <a:xfrm>
            <a:off x="255182" y="127590"/>
            <a:ext cx="10983432" cy="369332"/>
          </a:xfrm>
          <a:prstGeom prst="rect">
            <a:avLst/>
          </a:prstGeom>
          <a:noFill/>
        </p:spPr>
        <p:txBody>
          <a:bodyPr wrap="square" rtlCol="0">
            <a:spAutoFit/>
          </a:bodyPr>
          <a:lstStyle/>
          <a:p>
            <a:r>
              <a:rPr lang="en-GB" b="1" dirty="0"/>
              <a:t>Coping with the challenges in the field of science communication:</a:t>
            </a:r>
            <a:endParaRPr lang="en-IN" b="1" dirty="0"/>
          </a:p>
        </p:txBody>
      </p:sp>
      <p:sp>
        <p:nvSpPr>
          <p:cNvPr id="4" name="TextBox 3">
            <a:extLst>
              <a:ext uri="{FF2B5EF4-FFF2-40B4-BE49-F238E27FC236}">
                <a16:creationId xmlns:a16="http://schemas.microsoft.com/office/drawing/2014/main" id="{0B7A41F3-A455-B7D6-BBFF-993D9D90F0B7}"/>
              </a:ext>
            </a:extLst>
          </p:cNvPr>
          <p:cNvSpPr txBox="1"/>
          <p:nvPr/>
        </p:nvSpPr>
        <p:spPr>
          <a:xfrm>
            <a:off x="255182" y="626586"/>
            <a:ext cx="6097772" cy="400110"/>
          </a:xfrm>
          <a:prstGeom prst="rect">
            <a:avLst/>
          </a:prstGeom>
          <a:noFill/>
        </p:spPr>
        <p:txBody>
          <a:bodyPr wrap="square">
            <a:spAutoFit/>
          </a:bodyPr>
          <a:lstStyle/>
          <a:p>
            <a:r>
              <a:rPr lang="en-GB" sz="2000" b="1" dirty="0">
                <a:highlight>
                  <a:srgbClr val="FFFF00"/>
                </a:highlight>
              </a:rPr>
              <a:t> Tips for working with the Media</a:t>
            </a:r>
            <a:endParaRPr lang="en-IN" sz="2000" b="1" dirty="0">
              <a:highlight>
                <a:srgbClr val="FFFF00"/>
              </a:highlight>
            </a:endParaRPr>
          </a:p>
        </p:txBody>
      </p:sp>
      <p:sp>
        <p:nvSpPr>
          <p:cNvPr id="6" name="TextBox 5">
            <a:extLst>
              <a:ext uri="{FF2B5EF4-FFF2-40B4-BE49-F238E27FC236}">
                <a16:creationId xmlns:a16="http://schemas.microsoft.com/office/drawing/2014/main" id="{6863B299-2E18-378F-4F6C-EFF356241F97}"/>
              </a:ext>
            </a:extLst>
          </p:cNvPr>
          <p:cNvSpPr txBox="1"/>
          <p:nvPr/>
        </p:nvSpPr>
        <p:spPr>
          <a:xfrm>
            <a:off x="255182" y="1178810"/>
            <a:ext cx="11230640" cy="5293757"/>
          </a:xfrm>
          <a:prstGeom prst="rect">
            <a:avLst/>
          </a:prstGeom>
          <a:noFill/>
        </p:spPr>
        <p:txBody>
          <a:bodyPr wrap="square">
            <a:spAutoFit/>
          </a:bodyPr>
          <a:lstStyle/>
          <a:p>
            <a:pPr marL="400050" indent="-400050" algn="just">
              <a:buAutoNum type="romanLcPeriod"/>
            </a:pPr>
            <a:r>
              <a:rPr lang="en-GB" sz="2000" b="1" dirty="0">
                <a:highlight>
                  <a:srgbClr val="FFFF00"/>
                </a:highlight>
              </a:rPr>
              <a:t>Communicate simply and clearly: </a:t>
            </a:r>
            <a:r>
              <a:rPr lang="en-GB" sz="2000" dirty="0"/>
              <a:t>well-written executive summary-style document, which outlines the key points of the research findings</a:t>
            </a:r>
          </a:p>
          <a:p>
            <a:pPr marL="400050" indent="-400050" algn="just">
              <a:buAutoNum type="romanLcPeriod"/>
            </a:pPr>
            <a:r>
              <a:rPr lang="en-IN" sz="2000" b="1" dirty="0">
                <a:highlight>
                  <a:srgbClr val="FFFF00"/>
                </a:highlight>
              </a:rPr>
              <a:t>Build relationships: </a:t>
            </a:r>
            <a:r>
              <a:rPr lang="en-GB" sz="2000" dirty="0"/>
              <a:t>Ask your public affairs or media specialists to help communicate your published work to journalists to educate the public about it. </a:t>
            </a:r>
            <a:endParaRPr lang="en-GB" sz="2000" b="1" dirty="0"/>
          </a:p>
          <a:p>
            <a:pPr marL="400050" indent="-400050" algn="just">
              <a:buAutoNum type="romanLcPeriod"/>
            </a:pPr>
            <a:r>
              <a:rPr lang="en-IN" sz="2000" b="1" dirty="0">
                <a:highlight>
                  <a:srgbClr val="FFFF00"/>
                </a:highlight>
              </a:rPr>
              <a:t>Set an embargo: </a:t>
            </a:r>
            <a:r>
              <a:rPr lang="en-GB" sz="2000" dirty="0"/>
              <a:t>The most important way to make your findings as a researcher newsworthy to reporters is to make sure it’s new. </a:t>
            </a:r>
          </a:p>
          <a:p>
            <a:pPr marL="400050" indent="-400050" algn="just">
              <a:buAutoNum type="romanLcPeriod"/>
            </a:pPr>
            <a:r>
              <a:rPr lang="en-GB" sz="2000" b="1" dirty="0">
                <a:highlight>
                  <a:srgbClr val="FFFF00"/>
                </a:highlight>
              </a:rPr>
              <a:t>Prevent misrepresentations</a:t>
            </a:r>
            <a:r>
              <a:rPr lang="en-GB" sz="2000" b="1" dirty="0"/>
              <a:t>: </a:t>
            </a:r>
            <a:r>
              <a:rPr lang="en-GB" sz="2000" dirty="0"/>
              <a:t>Some scientists are wary of seeking press attention, fearing their findings might be exaggerated, sensationalized or otherwise misrepresented.</a:t>
            </a:r>
          </a:p>
          <a:p>
            <a:pPr lvl="0"/>
            <a:r>
              <a:rPr lang="en-IN" sz="2000" b="1" dirty="0">
                <a:solidFill>
                  <a:prstClr val="black"/>
                </a:solidFill>
              </a:rPr>
              <a:t>vi. </a:t>
            </a:r>
            <a:r>
              <a:rPr lang="en-IN" sz="2000" b="1" dirty="0">
                <a:solidFill>
                  <a:prstClr val="black"/>
                </a:solidFill>
                <a:highlight>
                  <a:srgbClr val="FFFF00"/>
                </a:highlight>
              </a:rPr>
              <a:t>Finding a hook: </a:t>
            </a:r>
            <a:r>
              <a:rPr lang="en-GB" sz="2000" b="1" dirty="0">
                <a:solidFill>
                  <a:prstClr val="black"/>
                </a:solidFill>
                <a:highlight>
                  <a:srgbClr val="FFFF00"/>
                </a:highlight>
              </a:rPr>
              <a:t> Press release </a:t>
            </a:r>
            <a:r>
              <a:rPr lang="en-GB" sz="2000" dirty="0">
                <a:solidFill>
                  <a:prstClr val="black"/>
                </a:solidFill>
              </a:rPr>
              <a:t>should use one or two angles — or ‘hooks’ — that appeal to news values.</a:t>
            </a:r>
          </a:p>
          <a:p>
            <a:pPr lvl="0"/>
            <a:r>
              <a:rPr lang="en-GB" sz="2000" dirty="0">
                <a:solidFill>
                  <a:prstClr val="black"/>
                </a:solidFill>
              </a:rPr>
              <a:t>      Common hooks for science news include:</a:t>
            </a:r>
          </a:p>
          <a:p>
            <a:pPr marL="285750" lvl="0" indent="-285750">
              <a:buFont typeface="Arial" panose="020B0604020202020204" pitchFamily="34" charset="0"/>
              <a:buChar char="•"/>
            </a:pPr>
            <a:r>
              <a:rPr lang="en-GB" sz="2000" b="1" dirty="0">
                <a:solidFill>
                  <a:prstClr val="black"/>
                </a:solidFill>
                <a:highlight>
                  <a:srgbClr val="FFFF00"/>
                </a:highlight>
              </a:rPr>
              <a:t>Broad impact: </a:t>
            </a:r>
            <a:r>
              <a:rPr lang="en-GB" sz="2000" dirty="0">
                <a:solidFill>
                  <a:prstClr val="black"/>
                </a:solidFill>
              </a:rPr>
              <a:t>does what the researchers found affect a large segment of the population?</a:t>
            </a:r>
          </a:p>
          <a:p>
            <a:pPr marL="285750" lvl="0" indent="-285750">
              <a:buFont typeface="Arial" panose="020B0604020202020204" pitchFamily="34" charset="0"/>
              <a:buChar char="•"/>
            </a:pPr>
            <a:r>
              <a:rPr lang="en-GB" sz="2000" b="1" dirty="0">
                <a:solidFill>
                  <a:prstClr val="black"/>
                </a:solidFill>
                <a:highlight>
                  <a:srgbClr val="FFFF00"/>
                </a:highlight>
              </a:rPr>
              <a:t>Currency: </a:t>
            </a:r>
            <a:r>
              <a:rPr lang="en-GB" sz="2000" dirty="0">
                <a:solidFill>
                  <a:prstClr val="black"/>
                </a:solidFill>
              </a:rPr>
              <a:t>does the research findings connect to issues that are already in the spotlight?</a:t>
            </a:r>
          </a:p>
          <a:p>
            <a:pPr marL="285750" lvl="0" indent="-285750">
              <a:buFont typeface="Arial" panose="020B0604020202020204" pitchFamily="34" charset="0"/>
              <a:buChar char="•"/>
            </a:pPr>
            <a:r>
              <a:rPr lang="en-GB" sz="2000" b="1" dirty="0">
                <a:solidFill>
                  <a:prstClr val="black"/>
                </a:solidFill>
                <a:highlight>
                  <a:srgbClr val="FFFF00"/>
                </a:highlight>
              </a:rPr>
              <a:t>Injustice: </a:t>
            </a:r>
            <a:r>
              <a:rPr lang="en-GB" sz="2000" dirty="0">
                <a:solidFill>
                  <a:prstClr val="black"/>
                </a:solidFill>
              </a:rPr>
              <a:t>does the findings highlight ethnic, socio-economic or other inequalities?</a:t>
            </a:r>
          </a:p>
          <a:p>
            <a:pPr marL="285750" lvl="0" indent="-285750">
              <a:buFont typeface="Arial" panose="020B0604020202020204" pitchFamily="34" charset="0"/>
              <a:buChar char="•"/>
            </a:pPr>
            <a:r>
              <a:rPr lang="en-GB" sz="2000" b="1" dirty="0">
                <a:solidFill>
                  <a:prstClr val="black"/>
                </a:solidFill>
                <a:highlight>
                  <a:srgbClr val="FFFF00"/>
                </a:highlight>
              </a:rPr>
              <a:t>Irony: </a:t>
            </a:r>
            <a:r>
              <a:rPr lang="en-GB" sz="2000" dirty="0">
                <a:solidFill>
                  <a:prstClr val="black"/>
                </a:solidFill>
              </a:rPr>
              <a:t>are the findings unexpected?</a:t>
            </a:r>
          </a:p>
          <a:p>
            <a:pPr marL="285750" lvl="0" indent="-285750">
              <a:buFont typeface="Arial" panose="020B0604020202020204" pitchFamily="34" charset="0"/>
              <a:buChar char="•"/>
            </a:pPr>
            <a:r>
              <a:rPr lang="en-GB" sz="2000" b="1" dirty="0">
                <a:solidFill>
                  <a:prstClr val="black"/>
                </a:solidFill>
                <a:highlight>
                  <a:srgbClr val="FFFF00"/>
                </a:highlight>
              </a:rPr>
              <a:t>Controversy: </a:t>
            </a:r>
            <a:r>
              <a:rPr lang="en-GB" sz="2000" dirty="0">
                <a:solidFill>
                  <a:prstClr val="black"/>
                </a:solidFill>
              </a:rPr>
              <a:t>are the findings likely to elicit a backlash from special-interest groups?</a:t>
            </a:r>
          </a:p>
          <a:p>
            <a:pPr marL="285750" lvl="0" indent="-285750">
              <a:buFont typeface="Arial" panose="020B0604020202020204" pitchFamily="34" charset="0"/>
              <a:buChar char="•"/>
            </a:pPr>
            <a:r>
              <a:rPr lang="en-GB" sz="2000" b="1" dirty="0">
                <a:solidFill>
                  <a:prstClr val="black"/>
                </a:solidFill>
                <a:highlight>
                  <a:srgbClr val="FFFF00"/>
                </a:highlight>
              </a:rPr>
              <a:t>Local: </a:t>
            </a:r>
            <a:r>
              <a:rPr lang="en-GB" sz="2000" dirty="0">
                <a:solidFill>
                  <a:prstClr val="black"/>
                </a:solidFill>
              </a:rPr>
              <a:t>are the findings especially relevant to a particular geographical area?</a:t>
            </a:r>
            <a:r>
              <a:rPr lang="en-GB" sz="2000" dirty="0"/>
              <a:t> </a:t>
            </a:r>
            <a:endParaRPr lang="en-GB" sz="2000" b="1" dirty="0"/>
          </a:p>
          <a:p>
            <a:pPr marL="400050" indent="-400050">
              <a:buAutoNum type="romanLcPeriod"/>
            </a:pPr>
            <a:endParaRPr lang="en-IN" dirty="0"/>
          </a:p>
        </p:txBody>
      </p:sp>
      <p:sp>
        <p:nvSpPr>
          <p:cNvPr id="9" name="TextBox 8">
            <a:extLst>
              <a:ext uri="{FF2B5EF4-FFF2-40B4-BE49-F238E27FC236}">
                <a16:creationId xmlns:a16="http://schemas.microsoft.com/office/drawing/2014/main" id="{E2759C8B-6D19-5F4A-686D-D0F057334A44}"/>
              </a:ext>
            </a:extLst>
          </p:cNvPr>
          <p:cNvSpPr txBox="1"/>
          <p:nvPr/>
        </p:nvSpPr>
        <p:spPr>
          <a:xfrm>
            <a:off x="7410893" y="6515964"/>
            <a:ext cx="7829549" cy="276999"/>
          </a:xfrm>
          <a:prstGeom prst="rect">
            <a:avLst/>
          </a:prstGeom>
          <a:noFill/>
        </p:spPr>
        <p:txBody>
          <a:bodyPr wrap="square">
            <a:spAutoFit/>
          </a:bodyPr>
          <a:lstStyle/>
          <a:p>
            <a:r>
              <a:rPr lang="en-IN" sz="1200" b="1" dirty="0"/>
              <a:t>Reference: https://www.jheaonline.org/pdf/Wabwire_jhea.8.7165.pdf</a:t>
            </a:r>
          </a:p>
        </p:txBody>
      </p:sp>
    </p:spTree>
    <p:extLst>
      <p:ext uri="{BB962C8B-B14F-4D97-AF65-F5344CB8AC3E}">
        <p14:creationId xmlns:p14="http://schemas.microsoft.com/office/powerpoint/2010/main" val="24169579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D132FF-FD61-44BC-81F4-770478361464}"/>
              </a:ext>
            </a:extLst>
          </p:cNvPr>
          <p:cNvPicPr>
            <a:picLocks noChangeAspect="1"/>
          </p:cNvPicPr>
          <p:nvPr/>
        </p:nvPicPr>
        <p:blipFill>
          <a:blip r:embed="rId2"/>
          <a:stretch>
            <a:fillRect/>
          </a:stretch>
        </p:blipFill>
        <p:spPr>
          <a:xfrm>
            <a:off x="1759973" y="0"/>
            <a:ext cx="8296697" cy="6858000"/>
          </a:xfrm>
          <a:prstGeom prst="rect">
            <a:avLst/>
          </a:prstGeom>
        </p:spPr>
      </p:pic>
    </p:spTree>
    <p:extLst>
      <p:ext uri="{BB962C8B-B14F-4D97-AF65-F5344CB8AC3E}">
        <p14:creationId xmlns:p14="http://schemas.microsoft.com/office/powerpoint/2010/main" val="6537743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270CAAB-9D07-4A0F-9ACC-9324B87F6A8C}"/>
              </a:ext>
            </a:extLst>
          </p:cNvPr>
          <p:cNvPicPr>
            <a:picLocks noChangeAspect="1"/>
          </p:cNvPicPr>
          <p:nvPr/>
        </p:nvPicPr>
        <p:blipFill>
          <a:blip r:embed="rId2"/>
          <a:stretch>
            <a:fillRect/>
          </a:stretch>
        </p:blipFill>
        <p:spPr>
          <a:xfrm>
            <a:off x="94268" y="564917"/>
            <a:ext cx="11990895" cy="5194860"/>
          </a:xfrm>
          <a:prstGeom prst="rect">
            <a:avLst/>
          </a:prstGeom>
        </p:spPr>
      </p:pic>
    </p:spTree>
    <p:extLst>
      <p:ext uri="{BB962C8B-B14F-4D97-AF65-F5344CB8AC3E}">
        <p14:creationId xmlns:p14="http://schemas.microsoft.com/office/powerpoint/2010/main" val="3894240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AB890E-FF94-4E23-82A6-1BC6420D40F1}"/>
              </a:ext>
            </a:extLst>
          </p:cNvPr>
          <p:cNvPicPr>
            <a:picLocks noChangeAspect="1"/>
          </p:cNvPicPr>
          <p:nvPr/>
        </p:nvPicPr>
        <p:blipFill>
          <a:blip r:embed="rId2"/>
          <a:stretch>
            <a:fillRect/>
          </a:stretch>
        </p:blipFill>
        <p:spPr>
          <a:xfrm>
            <a:off x="1263192" y="0"/>
            <a:ext cx="8814062" cy="6858000"/>
          </a:xfrm>
          <a:prstGeom prst="rect">
            <a:avLst/>
          </a:prstGeom>
        </p:spPr>
      </p:pic>
    </p:spTree>
    <p:extLst>
      <p:ext uri="{BB962C8B-B14F-4D97-AF65-F5344CB8AC3E}">
        <p14:creationId xmlns:p14="http://schemas.microsoft.com/office/powerpoint/2010/main" val="21823518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A7C5CE-CCC3-472A-A40C-DF0A0B90873D}"/>
              </a:ext>
            </a:extLst>
          </p:cNvPr>
          <p:cNvSpPr/>
          <p:nvPr/>
        </p:nvSpPr>
        <p:spPr>
          <a:xfrm>
            <a:off x="301658" y="1582341"/>
            <a:ext cx="11491274" cy="4154984"/>
          </a:xfrm>
          <a:prstGeom prst="rect">
            <a:avLst/>
          </a:prstGeom>
        </p:spPr>
        <p:txBody>
          <a:bodyPr wrap="square">
            <a:spAutoFit/>
          </a:bodyPr>
          <a:lstStyle/>
          <a:p>
            <a:pPr marL="285750" indent="-285750">
              <a:buFont typeface="Arial" panose="020B0604020202020204" pitchFamily="34" charset="0"/>
              <a:buChar char="•"/>
            </a:pPr>
            <a:r>
              <a:rPr lang="en-US" sz="2400" dirty="0"/>
              <a:t>Protection from past infection against re-infection from pre-omicron variants was very high and remained high even after 40 weeks. </a:t>
            </a:r>
          </a:p>
          <a:p>
            <a:pPr marL="285750" indent="-285750">
              <a:buFont typeface="Arial" panose="020B0604020202020204" pitchFamily="34" charset="0"/>
              <a:buChar char="•"/>
            </a:pPr>
            <a:r>
              <a:rPr lang="en-US" sz="2400" dirty="0"/>
              <a:t>Protection was substantially lower for the omicron BA.1 variant and declined more rapidly over time than protection against previous variants. </a:t>
            </a:r>
          </a:p>
          <a:p>
            <a:pPr marL="285750" indent="-285750">
              <a:buFont typeface="Arial" panose="020B0604020202020204" pitchFamily="34" charset="0"/>
              <a:buChar char="•"/>
            </a:pPr>
            <a:r>
              <a:rPr lang="en-US" sz="2400" dirty="0"/>
              <a:t>Protection from severe disease was high for all variants. </a:t>
            </a:r>
          </a:p>
          <a:p>
            <a:pPr marL="285750" indent="-285750">
              <a:buFont typeface="Arial" panose="020B0604020202020204" pitchFamily="34" charset="0"/>
              <a:buChar char="•"/>
            </a:pPr>
            <a:r>
              <a:rPr lang="en-US" sz="2400" dirty="0"/>
              <a:t>The immunity conferred by past infection should be weighed alongside protection from vaccination when assessing future disease burden from COVID-19, </a:t>
            </a:r>
          </a:p>
          <a:p>
            <a:pPr marL="285750" indent="-285750">
              <a:buFont typeface="Arial" panose="020B0604020202020204" pitchFamily="34" charset="0"/>
              <a:buChar char="•"/>
            </a:pPr>
            <a:r>
              <a:rPr lang="en-US" sz="2400" dirty="0"/>
              <a:t>Providing guidance on when individuals should be vaccinated, </a:t>
            </a:r>
          </a:p>
          <a:p>
            <a:pPr marL="285750" indent="-285750">
              <a:buFont typeface="Arial" panose="020B0604020202020204" pitchFamily="34" charset="0"/>
              <a:buChar char="•"/>
            </a:pPr>
            <a:r>
              <a:rPr lang="en-US" sz="2400" dirty="0"/>
              <a:t>Designing policies that mandate vaccination for workers or restrict access, on the basis of immune status, to settings where the risk of transmission is high, such as travel and high-occupancy indoor settings.</a:t>
            </a:r>
            <a:endParaRPr lang="en-MY" sz="2400" dirty="0"/>
          </a:p>
        </p:txBody>
      </p:sp>
      <p:sp>
        <p:nvSpPr>
          <p:cNvPr id="3" name="Rectangle 2">
            <a:extLst>
              <a:ext uri="{FF2B5EF4-FFF2-40B4-BE49-F238E27FC236}">
                <a16:creationId xmlns:a16="http://schemas.microsoft.com/office/drawing/2014/main" id="{460F046E-0A22-4A28-89F2-A2200E9DA690}"/>
              </a:ext>
            </a:extLst>
          </p:cNvPr>
          <p:cNvSpPr/>
          <p:nvPr/>
        </p:nvSpPr>
        <p:spPr>
          <a:xfrm>
            <a:off x="2595089" y="214708"/>
            <a:ext cx="6134564"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Take home message?</a:t>
            </a:r>
          </a:p>
        </p:txBody>
      </p:sp>
    </p:spTree>
    <p:extLst>
      <p:ext uri="{BB962C8B-B14F-4D97-AF65-F5344CB8AC3E}">
        <p14:creationId xmlns:p14="http://schemas.microsoft.com/office/powerpoint/2010/main" val="13298710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3E5E2E-8B21-43AF-BB66-1AC5BE2828D3}"/>
              </a:ext>
            </a:extLst>
          </p:cNvPr>
          <p:cNvPicPr>
            <a:picLocks noChangeAspect="1"/>
          </p:cNvPicPr>
          <p:nvPr/>
        </p:nvPicPr>
        <p:blipFill>
          <a:blip r:embed="rId2"/>
          <a:stretch>
            <a:fillRect/>
          </a:stretch>
        </p:blipFill>
        <p:spPr>
          <a:xfrm>
            <a:off x="1422816" y="154065"/>
            <a:ext cx="8663864" cy="6567246"/>
          </a:xfrm>
          <a:prstGeom prst="rect">
            <a:avLst/>
          </a:prstGeom>
        </p:spPr>
      </p:pic>
    </p:spTree>
    <p:extLst>
      <p:ext uri="{BB962C8B-B14F-4D97-AF65-F5344CB8AC3E}">
        <p14:creationId xmlns:p14="http://schemas.microsoft.com/office/powerpoint/2010/main" val="10220457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7115</TotalTime>
  <Words>4609</Words>
  <Application>Microsoft Office PowerPoint</Application>
  <PresentationFormat>Widescreen</PresentationFormat>
  <Paragraphs>346</Paragraphs>
  <Slides>37</Slides>
  <Notes>1</Notes>
  <HiddenSlides>0</HiddenSlides>
  <MMClips>0</MMClips>
  <ScaleCrop>false</ScaleCrop>
  <HeadingPairs>
    <vt:vector size="6" baseType="variant">
      <vt:variant>
        <vt:lpstr>Fonts Used</vt:lpstr>
      </vt:variant>
      <vt:variant>
        <vt:i4>17</vt:i4>
      </vt:variant>
      <vt:variant>
        <vt:lpstr>Theme</vt:lpstr>
      </vt:variant>
      <vt:variant>
        <vt:i4>3</vt:i4>
      </vt:variant>
      <vt:variant>
        <vt:lpstr>Slide Titles</vt:lpstr>
      </vt:variant>
      <vt:variant>
        <vt:i4>37</vt:i4>
      </vt:variant>
    </vt:vector>
  </HeadingPairs>
  <TitlesOfParts>
    <vt:vector size="57" baseType="lpstr">
      <vt:lpstr>-apple-system</vt:lpstr>
      <vt:lpstr>Arial</vt:lpstr>
      <vt:lpstr>Arial Narrow</vt:lpstr>
      <vt:lpstr>Bahnschrift Condensed</vt:lpstr>
      <vt:lpstr>Calibri</vt:lpstr>
      <vt:lpstr>Calibri Light</vt:lpstr>
      <vt:lpstr>Georgia</vt:lpstr>
      <vt:lpstr>Google Sans</vt:lpstr>
      <vt:lpstr>Montserrat</vt:lpstr>
      <vt:lpstr>MuseoSans</vt:lpstr>
      <vt:lpstr>Open Sans</vt:lpstr>
      <vt:lpstr>PT serif</vt:lpstr>
      <vt:lpstr>Roboto Condensed</vt:lpstr>
      <vt:lpstr>source-serif-pro</vt:lpstr>
      <vt:lpstr>Times New Roman</vt:lpstr>
      <vt:lpstr>Viner Hand ITC</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Vinod RMT Balasubramaniam</cp:lastModifiedBy>
  <cp:revision>81</cp:revision>
  <dcterms:created xsi:type="dcterms:W3CDTF">2023-07-11T04:11:44Z</dcterms:created>
  <dcterms:modified xsi:type="dcterms:W3CDTF">2023-07-19T04:03:30Z</dcterms:modified>
</cp:coreProperties>
</file>