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 id="2147483680" r:id="rId2"/>
  </p:sldMasterIdLst>
  <p:notesMasterIdLst>
    <p:notesMasterId r:id="rId47"/>
  </p:notesMasterIdLst>
  <p:handoutMasterIdLst>
    <p:handoutMasterId r:id="rId48"/>
  </p:handoutMasterIdLst>
  <p:sldIdLst>
    <p:sldId id="296" r:id="rId3"/>
    <p:sldId id="315" r:id="rId4"/>
    <p:sldId id="1108" r:id="rId5"/>
    <p:sldId id="1177" r:id="rId6"/>
    <p:sldId id="256" r:id="rId7"/>
    <p:sldId id="297" r:id="rId8"/>
    <p:sldId id="298" r:id="rId9"/>
    <p:sldId id="317" r:id="rId10"/>
    <p:sldId id="270" r:id="rId11"/>
    <p:sldId id="319" r:id="rId12"/>
    <p:sldId id="280" r:id="rId13"/>
    <p:sldId id="278" r:id="rId14"/>
    <p:sldId id="318" r:id="rId15"/>
    <p:sldId id="300" r:id="rId16"/>
    <p:sldId id="301" r:id="rId17"/>
    <p:sldId id="305" r:id="rId18"/>
    <p:sldId id="299" r:id="rId19"/>
    <p:sldId id="302" r:id="rId20"/>
    <p:sldId id="304" r:id="rId21"/>
    <p:sldId id="310" r:id="rId22"/>
    <p:sldId id="311" r:id="rId23"/>
    <p:sldId id="309" r:id="rId24"/>
    <p:sldId id="307" r:id="rId25"/>
    <p:sldId id="313" r:id="rId26"/>
    <p:sldId id="314" r:id="rId27"/>
    <p:sldId id="325" r:id="rId28"/>
    <p:sldId id="324" r:id="rId29"/>
    <p:sldId id="326" r:id="rId30"/>
    <p:sldId id="328" r:id="rId31"/>
    <p:sldId id="308" r:id="rId32"/>
    <p:sldId id="334" r:id="rId33"/>
    <p:sldId id="261" r:id="rId34"/>
    <p:sldId id="416" r:id="rId35"/>
    <p:sldId id="417" r:id="rId36"/>
    <p:sldId id="418" r:id="rId37"/>
    <p:sldId id="419" r:id="rId38"/>
    <p:sldId id="420" r:id="rId39"/>
    <p:sldId id="421" r:id="rId40"/>
    <p:sldId id="422" r:id="rId41"/>
    <p:sldId id="423" r:id="rId42"/>
    <p:sldId id="424" r:id="rId43"/>
    <p:sldId id="425" r:id="rId44"/>
    <p:sldId id="426" r:id="rId45"/>
    <p:sldId id="427" r:id="rId46"/>
  </p:sldIdLst>
  <p:sldSz cx="9144000" cy="6858000" type="screen4x3"/>
  <p:notesSz cx="7010400" cy="9296400"/>
  <p:defaultTextStyle>
    <a:defPPr>
      <a:defRPr lang="en-US"/>
    </a:defPPr>
    <a:lvl1pPr algn="l" rtl="0" eaLnBrk="0" fontAlgn="base" hangingPunct="0">
      <a:spcBef>
        <a:spcPct val="0"/>
      </a:spcBef>
      <a:spcAft>
        <a:spcPct val="0"/>
      </a:spcAft>
      <a:defRPr sz="2400" i="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i="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i="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i="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i="1" kern="1200">
        <a:solidFill>
          <a:schemeClr val="tx1"/>
        </a:solidFill>
        <a:latin typeface="Times New Roman" pitchFamily="18" charset="0"/>
        <a:ea typeface="+mn-ea"/>
        <a:cs typeface="+mn-cs"/>
      </a:defRPr>
    </a:lvl5pPr>
    <a:lvl6pPr marL="2286000" algn="l" defTabSz="914400" rtl="0" eaLnBrk="1" latinLnBrk="0" hangingPunct="1">
      <a:defRPr sz="2400" i="1" kern="1200">
        <a:solidFill>
          <a:schemeClr val="tx1"/>
        </a:solidFill>
        <a:latin typeface="Times New Roman" pitchFamily="18" charset="0"/>
        <a:ea typeface="+mn-ea"/>
        <a:cs typeface="+mn-cs"/>
      </a:defRPr>
    </a:lvl6pPr>
    <a:lvl7pPr marL="2743200" algn="l" defTabSz="914400" rtl="0" eaLnBrk="1" latinLnBrk="0" hangingPunct="1">
      <a:defRPr sz="2400" i="1" kern="1200">
        <a:solidFill>
          <a:schemeClr val="tx1"/>
        </a:solidFill>
        <a:latin typeface="Times New Roman" pitchFamily="18" charset="0"/>
        <a:ea typeface="+mn-ea"/>
        <a:cs typeface="+mn-cs"/>
      </a:defRPr>
    </a:lvl7pPr>
    <a:lvl8pPr marL="3200400" algn="l" defTabSz="914400" rtl="0" eaLnBrk="1" latinLnBrk="0" hangingPunct="1">
      <a:defRPr sz="2400" i="1" kern="1200">
        <a:solidFill>
          <a:schemeClr val="tx1"/>
        </a:solidFill>
        <a:latin typeface="Times New Roman" pitchFamily="18" charset="0"/>
        <a:ea typeface="+mn-ea"/>
        <a:cs typeface="+mn-cs"/>
      </a:defRPr>
    </a:lvl8pPr>
    <a:lvl9pPr marL="3657600" algn="l" defTabSz="914400" rtl="0" eaLnBrk="1" latinLnBrk="0" hangingPunct="1">
      <a:defRPr sz="2400" i="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CC"/>
    <a:srgbClr val="433E4D"/>
    <a:srgbClr val="2616B9"/>
    <a:srgbClr val="2D19CC"/>
    <a:srgbClr val="700534"/>
    <a:srgbClr val="9B0B7C"/>
    <a:srgbClr val="0E0D4B"/>
    <a:srgbClr val="0665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794" autoAdjust="0"/>
    <p:restoredTop sz="86466" autoAdjust="0"/>
  </p:normalViewPr>
  <p:slideViewPr>
    <p:cSldViewPr>
      <p:cViewPr varScale="1">
        <p:scale>
          <a:sx n="90" d="100"/>
          <a:sy n="90" d="100"/>
        </p:scale>
        <p:origin x="1158" y="72"/>
      </p:cViewPr>
      <p:guideLst>
        <p:guide orient="horz" pos="2160"/>
        <p:guide pos="2880"/>
      </p:guideLst>
    </p:cSldViewPr>
  </p:slideViewPr>
  <p:outlineViewPr>
    <p:cViewPr>
      <p:scale>
        <a:sx n="75" d="100"/>
        <a:sy n="75" d="100"/>
      </p:scale>
      <p:origin x="0" y="0"/>
    </p:cViewPr>
    <p:sldLst>
      <p:sld r:id="rId1" collapse="1"/>
    </p:sldLst>
  </p:outlineViewPr>
  <p:notesTextViewPr>
    <p:cViewPr>
      <p:scale>
        <a:sx n="50" d="100"/>
        <a:sy n="50" d="100"/>
      </p:scale>
      <p:origin x="0" y="0"/>
    </p:cViewPr>
  </p:notesTextViewPr>
  <p:sorterViewPr>
    <p:cViewPr>
      <p:scale>
        <a:sx n="66" d="100"/>
        <a:sy n="66" d="100"/>
      </p:scale>
      <p:origin x="0" y="0"/>
    </p:cViewPr>
  </p:sorterViewPr>
  <p:notesViewPr>
    <p:cSldViewPr>
      <p:cViewPr varScale="1">
        <p:scale>
          <a:sx n="59" d="100"/>
          <a:sy n="59" d="100"/>
        </p:scale>
        <p:origin x="-1710"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1988407699037624E-2"/>
          <c:y val="0.17177092446777487"/>
          <c:w val="0.89745603674540686"/>
          <c:h val="0.65574438611840191"/>
        </c:manualLayout>
      </c:layout>
      <c:barChart>
        <c:barDir val="col"/>
        <c:grouping val="clustered"/>
        <c:varyColors val="0"/>
        <c:ser>
          <c:idx val="0"/>
          <c:order val="0"/>
          <c:invertIfNegative val="0"/>
          <c:cat>
            <c:strRef>
              <c:f>Sheet1!$B$1:$K$1</c:f>
              <c:strCache>
                <c:ptCount val="10"/>
                <c:pt idx="0">
                  <c:v>June, 2006</c:v>
                </c:pt>
                <c:pt idx="1">
                  <c:v>June, 2007</c:v>
                </c:pt>
                <c:pt idx="2">
                  <c:v>June, 2008</c:v>
                </c:pt>
                <c:pt idx="3">
                  <c:v>June, 2009</c:v>
                </c:pt>
                <c:pt idx="4">
                  <c:v>June, 2010</c:v>
                </c:pt>
                <c:pt idx="5">
                  <c:v>June, 2011</c:v>
                </c:pt>
                <c:pt idx="6">
                  <c:v>June, 2012</c:v>
                </c:pt>
                <c:pt idx="7">
                  <c:v>June, 2013</c:v>
                </c:pt>
                <c:pt idx="8">
                  <c:v>June, 2014</c:v>
                </c:pt>
                <c:pt idx="9">
                  <c:v>June, 2022</c:v>
                </c:pt>
              </c:strCache>
            </c:strRef>
          </c:cat>
          <c:val>
            <c:numRef>
              <c:f>Sheet1!$B$2:$K$2</c:f>
              <c:numCache>
                <c:formatCode>General</c:formatCode>
                <c:ptCount val="10"/>
                <c:pt idx="0">
                  <c:v>21.25</c:v>
                </c:pt>
                <c:pt idx="1">
                  <c:v>7.75</c:v>
                </c:pt>
                <c:pt idx="2">
                  <c:v>2</c:v>
                </c:pt>
                <c:pt idx="3">
                  <c:v>1.5</c:v>
                </c:pt>
                <c:pt idx="4">
                  <c:v>1</c:v>
                </c:pt>
                <c:pt idx="5">
                  <c:v>1</c:v>
                </c:pt>
                <c:pt idx="6">
                  <c:v>1</c:v>
                </c:pt>
                <c:pt idx="7">
                  <c:v>1</c:v>
                </c:pt>
                <c:pt idx="8">
                  <c:v>1</c:v>
                </c:pt>
                <c:pt idx="9">
                  <c:v>1</c:v>
                </c:pt>
              </c:numCache>
            </c:numRef>
          </c:val>
          <c:extLst>
            <c:ext xmlns:c16="http://schemas.microsoft.com/office/drawing/2014/chart" uri="{C3380CC4-5D6E-409C-BE32-E72D297353CC}">
              <c16:uniqueId val="{00000000-C9C8-493E-8A7E-DFB291AF8157}"/>
            </c:ext>
          </c:extLst>
        </c:ser>
        <c:dLbls>
          <c:showLegendKey val="0"/>
          <c:showVal val="0"/>
          <c:showCatName val="0"/>
          <c:showSerName val="0"/>
          <c:showPercent val="0"/>
          <c:showBubbleSize val="0"/>
        </c:dLbls>
        <c:gapWidth val="150"/>
        <c:axId val="126427136"/>
        <c:axId val="126428672"/>
      </c:barChart>
      <c:catAx>
        <c:axId val="126427136"/>
        <c:scaling>
          <c:orientation val="minMax"/>
        </c:scaling>
        <c:delete val="0"/>
        <c:axPos val="b"/>
        <c:numFmt formatCode="General" sourceLinked="0"/>
        <c:majorTickMark val="out"/>
        <c:minorTickMark val="none"/>
        <c:tickLblPos val="nextTo"/>
        <c:crossAx val="126428672"/>
        <c:crosses val="autoZero"/>
        <c:auto val="1"/>
        <c:lblAlgn val="ctr"/>
        <c:lblOffset val="100"/>
        <c:noMultiLvlLbl val="0"/>
      </c:catAx>
      <c:valAx>
        <c:axId val="126428672"/>
        <c:scaling>
          <c:orientation val="minMax"/>
          <c:max val="22"/>
        </c:scaling>
        <c:delete val="0"/>
        <c:axPos val="l"/>
        <c:majorGridlines/>
        <c:numFmt formatCode="General" sourceLinked="1"/>
        <c:majorTickMark val="out"/>
        <c:minorTickMark val="none"/>
        <c:tickLblPos val="nextTo"/>
        <c:crossAx val="126427136"/>
        <c:crosses val="autoZero"/>
        <c:crossBetween val="between"/>
        <c:majorUnit val="2"/>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Census: Methadone Services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Sheet1!$A$34</c:f>
              <c:strCache>
                <c:ptCount val="1"/>
                <c:pt idx="0">
                  <c:v>Census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Sheet1!$B$33:$J$33</c:f>
              <c:strCache>
                <c:ptCount val="9"/>
                <c:pt idx="0">
                  <c:v>July, 2007</c:v>
                </c:pt>
                <c:pt idx="1">
                  <c:v>July, 2012</c:v>
                </c:pt>
                <c:pt idx="2">
                  <c:v>July, 2013</c:v>
                </c:pt>
                <c:pt idx="3">
                  <c:v>July, 2014</c:v>
                </c:pt>
                <c:pt idx="4">
                  <c:v>July, 2015</c:v>
                </c:pt>
                <c:pt idx="5">
                  <c:v>July, 2016</c:v>
                </c:pt>
                <c:pt idx="6">
                  <c:v>July, 2017</c:v>
                </c:pt>
                <c:pt idx="7">
                  <c:v>Jul-18</c:v>
                </c:pt>
                <c:pt idx="8">
                  <c:v>Jul-22</c:v>
                </c:pt>
              </c:strCache>
            </c:strRef>
          </c:cat>
          <c:val>
            <c:numRef>
              <c:f>Sheet1!$B$34:$J$34</c:f>
              <c:numCache>
                <c:formatCode>General</c:formatCode>
                <c:ptCount val="9"/>
                <c:pt idx="0">
                  <c:v>1673</c:v>
                </c:pt>
                <c:pt idx="1">
                  <c:v>2749</c:v>
                </c:pt>
                <c:pt idx="2">
                  <c:v>2992</c:v>
                </c:pt>
                <c:pt idx="3">
                  <c:v>3433</c:v>
                </c:pt>
                <c:pt idx="4">
                  <c:v>4051</c:v>
                </c:pt>
                <c:pt idx="5">
                  <c:v>4459</c:v>
                </c:pt>
                <c:pt idx="6">
                  <c:v>4568</c:v>
                </c:pt>
                <c:pt idx="7">
                  <c:v>4649</c:v>
                </c:pt>
                <c:pt idx="8">
                  <c:v>4113</c:v>
                </c:pt>
              </c:numCache>
            </c:numRef>
          </c:val>
          <c:extLst>
            <c:ext xmlns:c16="http://schemas.microsoft.com/office/drawing/2014/chart" uri="{C3380CC4-5D6E-409C-BE32-E72D297353CC}">
              <c16:uniqueId val="{00000000-AADF-4D2A-AC3D-7FA2212BD569}"/>
            </c:ext>
          </c:extLst>
        </c:ser>
        <c:dLbls>
          <c:showLegendKey val="0"/>
          <c:showVal val="0"/>
          <c:showCatName val="0"/>
          <c:showSerName val="0"/>
          <c:showPercent val="0"/>
          <c:showBubbleSize val="0"/>
        </c:dLbls>
        <c:gapWidth val="219"/>
        <c:overlap val="-27"/>
        <c:axId val="86826368"/>
        <c:axId val="86844544"/>
      </c:barChart>
      <c:catAx>
        <c:axId val="86826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6844544"/>
        <c:crosses val="autoZero"/>
        <c:auto val="1"/>
        <c:lblAlgn val="ctr"/>
        <c:lblOffset val="100"/>
        <c:noMultiLvlLbl val="0"/>
      </c:catAx>
      <c:valAx>
        <c:axId val="868445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68263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1" tIns="46580" rIns="93161" bIns="46580" numCol="1" anchor="t" anchorCtr="0" compatLnSpc="1">
            <a:prstTxWarp prst="textNoShape">
              <a:avLst/>
            </a:prstTxWarp>
          </a:bodyPr>
          <a:lstStyle>
            <a:lvl1pPr defTabSz="931647">
              <a:defRPr sz="1200"/>
            </a:lvl1pPr>
          </a:lstStyle>
          <a:p>
            <a:pPr>
              <a:defRPr/>
            </a:pPr>
            <a:endParaRPr lang="en-US"/>
          </a:p>
        </p:txBody>
      </p:sp>
      <p:sp>
        <p:nvSpPr>
          <p:cNvPr id="11267"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61" tIns="46580" rIns="93161" bIns="46580" numCol="1" anchor="t" anchorCtr="0" compatLnSpc="1">
            <a:prstTxWarp prst="textNoShape">
              <a:avLst/>
            </a:prstTxWarp>
          </a:bodyPr>
          <a:lstStyle>
            <a:lvl1pPr algn="r" defTabSz="931647">
              <a:defRPr sz="1200"/>
            </a:lvl1pPr>
          </a:lstStyle>
          <a:p>
            <a:pPr>
              <a:defRPr/>
            </a:pPr>
            <a:endParaRPr lang="en-US"/>
          </a:p>
        </p:txBody>
      </p:sp>
      <p:sp>
        <p:nvSpPr>
          <p:cNvPr id="11268" name="Rectangle 4"/>
          <p:cNvSpPr>
            <a:spLocks noGrp="1" noChangeArrowheads="1"/>
          </p:cNvSpPr>
          <p:nvPr>
            <p:ph type="ftr" sz="quarter" idx="2"/>
          </p:nvPr>
        </p:nvSpPr>
        <p:spPr bwMode="auto">
          <a:xfrm>
            <a:off x="0" y="8832850"/>
            <a:ext cx="3038475" cy="463550"/>
          </a:xfrm>
          <a:prstGeom prst="rect">
            <a:avLst/>
          </a:prstGeom>
          <a:noFill/>
          <a:ln w="9525">
            <a:noFill/>
            <a:miter lim="800000"/>
            <a:headEnd/>
            <a:tailEnd/>
          </a:ln>
          <a:effectLst/>
        </p:spPr>
        <p:txBody>
          <a:bodyPr vert="horz" wrap="square" lIns="93161" tIns="46580" rIns="93161" bIns="46580" numCol="1" anchor="b" anchorCtr="0" compatLnSpc="1">
            <a:prstTxWarp prst="textNoShape">
              <a:avLst/>
            </a:prstTxWarp>
          </a:bodyPr>
          <a:lstStyle>
            <a:lvl1pPr defTabSz="931647">
              <a:defRPr sz="1200"/>
            </a:lvl1pPr>
          </a:lstStyle>
          <a:p>
            <a:pPr>
              <a:defRPr/>
            </a:pPr>
            <a:endParaRPr lang="en-US"/>
          </a:p>
        </p:txBody>
      </p:sp>
      <p:sp>
        <p:nvSpPr>
          <p:cNvPr id="11269" name="Rectangle 5"/>
          <p:cNvSpPr>
            <a:spLocks noGrp="1" noChangeArrowheads="1"/>
          </p:cNvSpPr>
          <p:nvPr>
            <p:ph type="sldNum" sz="quarter" idx="3"/>
          </p:nvPr>
        </p:nvSpPr>
        <p:spPr bwMode="auto">
          <a:xfrm>
            <a:off x="3971925" y="8832850"/>
            <a:ext cx="3038475" cy="463550"/>
          </a:xfrm>
          <a:prstGeom prst="rect">
            <a:avLst/>
          </a:prstGeom>
          <a:noFill/>
          <a:ln w="9525">
            <a:noFill/>
            <a:miter lim="800000"/>
            <a:headEnd/>
            <a:tailEnd/>
          </a:ln>
          <a:effectLst/>
        </p:spPr>
        <p:txBody>
          <a:bodyPr vert="horz" wrap="square" lIns="93161" tIns="46580" rIns="93161" bIns="46580" numCol="1" anchor="b" anchorCtr="0" compatLnSpc="1">
            <a:prstTxWarp prst="textNoShape">
              <a:avLst/>
            </a:prstTxWarp>
          </a:bodyPr>
          <a:lstStyle>
            <a:lvl1pPr algn="r" defTabSz="931647">
              <a:defRPr sz="1200"/>
            </a:lvl1pPr>
          </a:lstStyle>
          <a:p>
            <a:pPr>
              <a:defRPr/>
            </a:pPr>
            <a:fld id="{2FCDF73F-824B-4F7B-A4F1-5B6115CF7E36}"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1" tIns="46580" rIns="93161" bIns="46580" numCol="1" anchor="t" anchorCtr="0" compatLnSpc="1">
            <a:prstTxWarp prst="textNoShape">
              <a:avLst/>
            </a:prstTxWarp>
          </a:bodyPr>
          <a:lstStyle>
            <a:lvl1pPr defTabSz="931647">
              <a:defRPr sz="1200" i="0"/>
            </a:lvl1pPr>
          </a:lstStyle>
          <a:p>
            <a:pPr>
              <a:defRPr/>
            </a:pPr>
            <a:endParaRPr lang="en-US"/>
          </a:p>
        </p:txBody>
      </p:sp>
      <p:sp>
        <p:nvSpPr>
          <p:cNvPr id="3075"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61" tIns="46580" rIns="93161" bIns="46580" numCol="1" anchor="t" anchorCtr="0" compatLnSpc="1">
            <a:prstTxWarp prst="textNoShape">
              <a:avLst/>
            </a:prstTxWarp>
          </a:bodyPr>
          <a:lstStyle>
            <a:lvl1pPr algn="r" defTabSz="931647">
              <a:defRPr sz="1200" i="0"/>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82688" y="696913"/>
            <a:ext cx="4646612"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5038" y="4414838"/>
            <a:ext cx="5140325" cy="4184650"/>
          </a:xfrm>
          <a:prstGeom prst="rect">
            <a:avLst/>
          </a:prstGeom>
          <a:noFill/>
          <a:ln w="9525">
            <a:noFill/>
            <a:miter lim="800000"/>
            <a:headEnd/>
            <a:tailEnd/>
          </a:ln>
          <a:effectLst/>
        </p:spPr>
        <p:txBody>
          <a:bodyPr vert="horz" wrap="square" lIns="93161" tIns="46580" rIns="93161" bIns="4658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32850"/>
            <a:ext cx="3038475" cy="463550"/>
          </a:xfrm>
          <a:prstGeom prst="rect">
            <a:avLst/>
          </a:prstGeom>
          <a:noFill/>
          <a:ln w="9525">
            <a:noFill/>
            <a:miter lim="800000"/>
            <a:headEnd/>
            <a:tailEnd/>
          </a:ln>
          <a:effectLst/>
        </p:spPr>
        <p:txBody>
          <a:bodyPr vert="horz" wrap="square" lIns="93161" tIns="46580" rIns="93161" bIns="46580" numCol="1" anchor="b" anchorCtr="0" compatLnSpc="1">
            <a:prstTxWarp prst="textNoShape">
              <a:avLst/>
            </a:prstTxWarp>
          </a:bodyPr>
          <a:lstStyle>
            <a:lvl1pPr defTabSz="931647">
              <a:defRPr sz="1200" i="0"/>
            </a:lvl1pPr>
          </a:lstStyle>
          <a:p>
            <a:pPr>
              <a:defRPr/>
            </a:pPr>
            <a:endParaRPr lang="en-US"/>
          </a:p>
        </p:txBody>
      </p:sp>
      <p:sp>
        <p:nvSpPr>
          <p:cNvPr id="3079" name="Rectangle 7"/>
          <p:cNvSpPr>
            <a:spLocks noGrp="1" noChangeArrowheads="1"/>
          </p:cNvSpPr>
          <p:nvPr>
            <p:ph type="sldNum" sz="quarter" idx="5"/>
          </p:nvPr>
        </p:nvSpPr>
        <p:spPr bwMode="auto">
          <a:xfrm>
            <a:off x="3971925" y="8832850"/>
            <a:ext cx="3038475" cy="463550"/>
          </a:xfrm>
          <a:prstGeom prst="rect">
            <a:avLst/>
          </a:prstGeom>
          <a:noFill/>
          <a:ln w="9525">
            <a:noFill/>
            <a:miter lim="800000"/>
            <a:headEnd/>
            <a:tailEnd/>
          </a:ln>
          <a:effectLst/>
        </p:spPr>
        <p:txBody>
          <a:bodyPr vert="horz" wrap="square" lIns="93161" tIns="46580" rIns="93161" bIns="46580" numCol="1" anchor="b" anchorCtr="0" compatLnSpc="1">
            <a:prstTxWarp prst="textNoShape">
              <a:avLst/>
            </a:prstTxWarp>
          </a:bodyPr>
          <a:lstStyle>
            <a:lvl1pPr algn="r" defTabSz="931647">
              <a:defRPr sz="1200" i="0"/>
            </a:lvl1pPr>
          </a:lstStyle>
          <a:p>
            <a:pPr>
              <a:defRPr/>
            </a:pPr>
            <a:fld id="{B34FE13E-7FA1-43A2-AC98-E7DB1BB6361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84275" y="696913"/>
            <a:ext cx="4648200" cy="3486150"/>
          </a:xfrm>
          <a:ln/>
        </p:spPr>
      </p:sp>
      <p:sp>
        <p:nvSpPr>
          <p:cNvPr id="28675" name="Notes Placeholder 2"/>
          <p:cNvSpPr>
            <a:spLocks noGrp="1"/>
          </p:cNvSpPr>
          <p:nvPr>
            <p:ph type="body" idx="1"/>
          </p:nvPr>
        </p:nvSpPr>
        <p:spPr>
          <a:noFill/>
          <a:ln/>
        </p:spPr>
        <p:txBody>
          <a:bodyPr/>
          <a:lstStyle/>
          <a:p>
            <a:endParaRPr lang="en-US" altLang="en-US"/>
          </a:p>
        </p:txBody>
      </p:sp>
      <p:sp>
        <p:nvSpPr>
          <p:cNvPr id="28676" name="Slide Number Placeholder 3"/>
          <p:cNvSpPr txBox="1">
            <a:spLocks noGrp="1"/>
          </p:cNvSpPr>
          <p:nvPr/>
        </p:nvSpPr>
        <p:spPr bwMode="auto">
          <a:xfrm>
            <a:off x="3971925" y="8832850"/>
            <a:ext cx="3038475" cy="463550"/>
          </a:xfrm>
          <a:prstGeom prst="rect">
            <a:avLst/>
          </a:prstGeom>
          <a:noFill/>
          <a:ln w="9525">
            <a:noFill/>
            <a:miter lim="800000"/>
            <a:headEnd/>
            <a:tailEnd/>
          </a:ln>
        </p:spPr>
        <p:txBody>
          <a:bodyPr lIns="93161" tIns="46580" rIns="93161" bIns="46580" anchor="b"/>
          <a:lstStyle/>
          <a:p>
            <a:pPr algn="r" defTabSz="908050"/>
            <a:fld id="{3D27DEFA-A98D-478B-9433-CC33619C973D}" type="slidenum">
              <a:rPr lang="en-US" altLang="en-US" sz="1200" i="0"/>
              <a:pPr algn="r" defTabSz="908050"/>
              <a:t>2</a:t>
            </a:fld>
            <a:endParaRPr lang="en-US" altLang="en-US" sz="1200" i="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5DF945F7-2067-4240-1F14-AD6CAA5E00DA}"/>
              </a:ext>
            </a:extLst>
          </p:cNvPr>
          <p:cNvSpPr>
            <a:spLocks noGrp="1" noRot="1" noChangeAspect="1" noChangeArrowheads="1" noTextEdit="1"/>
          </p:cNvSpPr>
          <p:nvPr>
            <p:ph type="sldImg"/>
          </p:nvPr>
        </p:nvSpPr>
        <p:spPr>
          <a:ln/>
        </p:spPr>
      </p:sp>
      <p:sp>
        <p:nvSpPr>
          <p:cNvPr id="20483" name="Rectangle 3">
            <a:extLst>
              <a:ext uri="{FF2B5EF4-FFF2-40B4-BE49-F238E27FC236}">
                <a16:creationId xmlns:a16="http://schemas.microsoft.com/office/drawing/2014/main" id="{B3AF8CD2-206F-A4C8-817E-3AAC618D8559}"/>
              </a:ext>
            </a:extLst>
          </p:cNvPr>
          <p:cNvSpPr>
            <a:spLocks noGrp="1" noChangeArrowheads="1"/>
          </p:cNvSpPr>
          <p:nvPr>
            <p:ph type="body" idx="1"/>
          </p:nvPr>
        </p:nvSpPr>
        <p:spPr>
          <a:xfrm>
            <a:off x="700088" y="4381500"/>
            <a:ext cx="5603875" cy="4149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Times New Roman" panose="02020603050405020304" pitchFamily="18" charset="0"/>
              </a:rPr>
              <a:t>Standard slide – please do not modify.</a:t>
            </a:r>
          </a:p>
          <a:p>
            <a:endParaRPr lang="en-US" altLang="en-US" b="1">
              <a:latin typeface="Times New Roman" panose="02020603050405020304" pitchFamily="18" charset="0"/>
            </a:endParaRPr>
          </a:p>
          <a:p>
            <a:r>
              <a:rPr lang="en-US" altLang="en-US">
                <a:latin typeface="Times New Roman" panose="02020603050405020304" pitchFamily="18" charset="0"/>
              </a:rPr>
              <a:t>Describe the role of the Change Leader by picking 3-4 of these points to talk about in detail.  Expand with examples from your personal experience, if possible.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A14EF50-3FFB-16A2-5353-A2F8BB43042A}"/>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986F2551-11A8-E314-C225-2A21B8E4A387}"/>
              </a:ext>
            </a:extLst>
          </p:cNvPr>
          <p:cNvSpPr>
            <a:spLocks noGrp="1" noChangeArrowheads="1"/>
          </p:cNvSpPr>
          <p:nvPr>
            <p:ph type="body" idx="1"/>
          </p:nvPr>
        </p:nvSpPr>
        <p:spPr>
          <a:xfrm>
            <a:off x="700088" y="4381500"/>
            <a:ext cx="5603875" cy="4149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Times New Roman" panose="02020603050405020304" pitchFamily="18" charset="0"/>
              </a:rPr>
              <a:t>Standard slide – please do not modify.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9B5D05E-E37A-4E55-AED0-061D0140ED67}"/>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BCD97732-6EB4-03D1-1363-545248538082}"/>
              </a:ext>
            </a:extLst>
          </p:cNvPr>
          <p:cNvSpPr>
            <a:spLocks noGrp="1" noChangeArrowheads="1"/>
          </p:cNvSpPr>
          <p:nvPr>
            <p:ph type="body" idx="1"/>
          </p:nvPr>
        </p:nvSpPr>
        <p:spPr>
          <a:xfrm>
            <a:off x="700088" y="4381500"/>
            <a:ext cx="5603875" cy="4149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r>
              <a:rPr lang="en-US" altLang="en-US" b="1">
                <a:latin typeface="Times New Roman" panose="02020603050405020304" pitchFamily="18" charset="0"/>
              </a:rPr>
              <a:t>Standard slide – please do not modify.</a:t>
            </a:r>
          </a:p>
          <a:p>
            <a:pPr marL="228600" indent="-228600"/>
            <a:endParaRPr lang="en-US" altLang="en-US" b="1">
              <a:latin typeface="Times New Roman" panose="02020603050405020304" pitchFamily="18" charset="0"/>
            </a:endParaRPr>
          </a:p>
          <a:p>
            <a:pPr marL="228600" indent="-228600"/>
            <a:r>
              <a:rPr lang="en-US" altLang="en-US">
                <a:latin typeface="Times New Roman" panose="02020603050405020304" pitchFamily="18" charset="0"/>
              </a:rPr>
              <a:t>These are the basic questions to ask at the beginning of any Change Project.</a:t>
            </a:r>
          </a:p>
          <a:p>
            <a:pPr marL="228600" indent="-228600"/>
            <a:endParaRPr lang="en-US" altLang="en-US">
              <a:latin typeface="Times New Roman" panose="02020603050405020304" pitchFamily="18" charset="0"/>
            </a:endParaRPr>
          </a:p>
          <a:p>
            <a:pPr marL="228600" indent="-228600"/>
            <a:r>
              <a:rPr lang="en-US" altLang="en-US">
                <a:latin typeface="Times New Roman" panose="02020603050405020304" pitchFamily="18" charset="0"/>
              </a:rPr>
              <a:t>Examples of Answers:</a:t>
            </a:r>
          </a:p>
          <a:p>
            <a:pPr marL="228600" indent="-228600">
              <a:buFontTx/>
              <a:buAutoNum type="arabicPeriod"/>
            </a:pPr>
            <a:r>
              <a:rPr lang="en-US" altLang="en-US">
                <a:latin typeface="Times New Roman" panose="02020603050405020304" pitchFamily="18" charset="0"/>
              </a:rPr>
              <a:t> Reduce waiting times from 30 days to less than 10 days.</a:t>
            </a:r>
          </a:p>
          <a:p>
            <a:pPr marL="228600" indent="-228600">
              <a:buFontTx/>
              <a:buAutoNum type="arabicPeriod"/>
            </a:pPr>
            <a:r>
              <a:rPr lang="en-US" altLang="en-US">
                <a:latin typeface="Times New Roman" panose="02020603050405020304" pitchFamily="18" charset="0"/>
              </a:rPr>
              <a:t> By measuring the number of days until the next available appointment.</a:t>
            </a:r>
          </a:p>
          <a:p>
            <a:pPr marL="228600" indent="-228600">
              <a:buFontTx/>
              <a:buAutoNum type="arabicPeriod"/>
            </a:pPr>
            <a:r>
              <a:rPr lang="en-US" altLang="en-US">
                <a:latin typeface="Times New Roman" panose="02020603050405020304" pitchFamily="18" charset="0"/>
              </a:rPr>
              <a:t> Identify possible changes: this is a good time to refer  back to problems identified by the CEO or the walk-through.</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858BA4E-AF50-B173-13AD-416DBB5A3678}"/>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82C64273-47DB-5061-0947-FDD349DD8534}"/>
              </a:ext>
            </a:extLst>
          </p:cNvPr>
          <p:cNvSpPr>
            <a:spLocks noGrp="1" noChangeArrowheads="1"/>
          </p:cNvSpPr>
          <p:nvPr>
            <p:ph type="body" idx="1"/>
          </p:nvPr>
        </p:nvSpPr>
        <p:spPr>
          <a:xfrm>
            <a:off x="700088" y="4381500"/>
            <a:ext cx="5603875" cy="4149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Times New Roman" panose="02020603050405020304" pitchFamily="18" charset="0"/>
              </a:rPr>
              <a:t>Standard slide – please do not modify.</a:t>
            </a:r>
          </a:p>
          <a:p>
            <a:endParaRPr lang="en-US" altLang="en-US" b="1">
              <a:latin typeface="Times New Roman" panose="02020603050405020304" pitchFamily="18" charset="0"/>
            </a:endParaRPr>
          </a:p>
          <a:p>
            <a:r>
              <a:rPr lang="en-US" altLang="en-US">
                <a:latin typeface="Times New Roman" panose="02020603050405020304" pitchFamily="18" charset="0"/>
              </a:rPr>
              <a:t>Specific Examples:</a:t>
            </a:r>
          </a:p>
          <a:p>
            <a:pPr>
              <a:buFontTx/>
              <a:buChar char="•"/>
            </a:pPr>
            <a:r>
              <a:rPr lang="en-US" altLang="en-US">
                <a:latin typeface="Times New Roman" panose="02020603050405020304" pitchFamily="18" charset="0"/>
              </a:rPr>
              <a:t>The dates of the first request for service, the first appointment, the assessment appointment, and the first therapeutic session.</a:t>
            </a:r>
          </a:p>
          <a:p>
            <a:pPr>
              <a:buFontTx/>
              <a:buChar char="•"/>
            </a:pPr>
            <a:r>
              <a:rPr lang="en-US" altLang="en-US">
                <a:latin typeface="Times New Roman" panose="02020603050405020304" pitchFamily="18" charset="0"/>
              </a:rPr>
              <a:t>Adolescents in treatment at a particular clinic.</a:t>
            </a:r>
          </a:p>
          <a:p>
            <a:pPr>
              <a:buFontTx/>
              <a:buChar char="•"/>
            </a:pPr>
            <a:r>
              <a:rPr lang="en-US" altLang="en-US">
                <a:latin typeface="Times New Roman" panose="02020603050405020304" pitchFamily="18" charset="0"/>
              </a:rPr>
              <a:t>Reduce the number of days between first request for service to the first treatment session to less than 7 days.</a:t>
            </a:r>
          </a:p>
          <a:p>
            <a:pPr>
              <a:buFontTx/>
              <a:buChar char="•"/>
            </a:pPr>
            <a:r>
              <a:rPr lang="en-US" altLang="en-US">
                <a:latin typeface="Times New Roman" panose="02020603050405020304" pitchFamily="18" charset="0"/>
              </a:rPr>
              <a:t>A Change Leader and a Change Team constructed to focus on the selected aim.</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C4267D0C-4FE1-8AB8-1562-6BC88FEC397A}"/>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74074AA4-1441-1B18-33B1-DBA8DB2E63CA}"/>
              </a:ext>
            </a:extLst>
          </p:cNvPr>
          <p:cNvSpPr>
            <a:spLocks noGrp="1" noChangeArrowheads="1"/>
          </p:cNvSpPr>
          <p:nvPr>
            <p:ph type="body" idx="1"/>
          </p:nvPr>
        </p:nvSpPr>
        <p:spPr>
          <a:xfrm>
            <a:off x="700088" y="4381500"/>
            <a:ext cx="5603875" cy="4149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Times New Roman" panose="02020603050405020304" pitchFamily="18" charset="0"/>
              </a:rPr>
              <a:t>Standard slide – please do not modify.</a:t>
            </a:r>
          </a:p>
          <a:p>
            <a:endParaRPr lang="en-US" altLang="en-US" b="1">
              <a:latin typeface="Times New Roman" panose="02020603050405020304" pitchFamily="18" charset="0"/>
            </a:endParaRPr>
          </a:p>
          <a:p>
            <a:r>
              <a:rPr lang="en-US" altLang="en-US">
                <a:latin typeface="Times New Roman" panose="02020603050405020304" pitchFamily="18" charset="0"/>
              </a:rPr>
              <a:t>Pick a concrete example of a PDSA cycle and walk the audience through the story.</a:t>
            </a:r>
          </a:p>
          <a:p>
            <a:endParaRPr lang="en-US" altLang="en-US">
              <a:latin typeface="Times New Roman" panose="02020603050405020304" pitchFamily="18" charset="0"/>
            </a:endParaRPr>
          </a:p>
          <a:p>
            <a:r>
              <a:rPr lang="en-US" altLang="en-US">
                <a:latin typeface="Times New Roman" panose="02020603050405020304" pitchFamily="18" charset="0"/>
              </a:rPr>
              <a:t>Example:</a:t>
            </a:r>
          </a:p>
          <a:p>
            <a:pPr>
              <a:buFontTx/>
              <a:buChar char="•"/>
            </a:pPr>
            <a:r>
              <a:rPr lang="en-US" altLang="en-US" b="1">
                <a:latin typeface="Times New Roman" panose="02020603050405020304" pitchFamily="18" charset="0"/>
              </a:rPr>
              <a:t>Plan</a:t>
            </a:r>
            <a:r>
              <a:rPr lang="en-US" altLang="en-US">
                <a:latin typeface="Times New Roman" panose="02020603050405020304" pitchFamily="18" charset="0"/>
              </a:rPr>
              <a:t>: An agency decides to offer walk-in service on Wednesday afternoons</a:t>
            </a:r>
          </a:p>
          <a:p>
            <a:pPr>
              <a:buFontTx/>
              <a:buChar char="•"/>
            </a:pPr>
            <a:r>
              <a:rPr lang="en-US" altLang="en-US" b="1">
                <a:latin typeface="Times New Roman" panose="02020603050405020304" pitchFamily="18" charset="0"/>
              </a:rPr>
              <a:t>Do</a:t>
            </a:r>
            <a:r>
              <a:rPr lang="en-US" altLang="en-US">
                <a:latin typeface="Times New Roman" panose="02020603050405020304" pitchFamily="18" charset="0"/>
              </a:rPr>
              <a:t>: The agency offers the walk-in hours on Wednesday afternoon for two weeks.</a:t>
            </a:r>
          </a:p>
          <a:p>
            <a:pPr>
              <a:buFontTx/>
              <a:buChar char="•"/>
            </a:pPr>
            <a:r>
              <a:rPr lang="en-US" altLang="en-US" b="1">
                <a:latin typeface="Times New Roman" panose="02020603050405020304" pitchFamily="18" charset="0"/>
              </a:rPr>
              <a:t>Study</a:t>
            </a:r>
            <a:r>
              <a:rPr lang="en-US" altLang="en-US">
                <a:latin typeface="Times New Roman" panose="02020603050405020304" pitchFamily="18" charset="0"/>
              </a:rPr>
              <a:t>: No clients showed up for service during the walk-in hours—because the agency forget to notify their community that they were open for walk-ins.</a:t>
            </a:r>
          </a:p>
          <a:p>
            <a:pPr>
              <a:buFontTx/>
              <a:buChar char="•"/>
            </a:pPr>
            <a:r>
              <a:rPr lang="en-US" altLang="en-US" b="1">
                <a:latin typeface="Times New Roman" panose="02020603050405020304" pitchFamily="18" charset="0"/>
              </a:rPr>
              <a:t>Act</a:t>
            </a:r>
            <a:r>
              <a:rPr lang="en-US" altLang="en-US">
                <a:latin typeface="Times New Roman" panose="02020603050405020304" pitchFamily="18" charset="0"/>
              </a:rPr>
              <a:t>: Adapt by continuing to offer walk-ins and by advertising the walk-in hours to their community.</a:t>
            </a:r>
          </a:p>
          <a:p>
            <a:endParaRPr lang="en-US" altLang="en-US">
              <a:latin typeface="Times New Roman" panose="02020603050405020304" pitchFamily="18" charset="0"/>
            </a:endParaRPr>
          </a:p>
          <a:p>
            <a:r>
              <a:rPr lang="en-US" altLang="en-US">
                <a:latin typeface="Times New Roman" panose="02020603050405020304" pitchFamily="18" charset="0"/>
              </a:rPr>
              <a:t>Emphasis on short cycles—two or three weeks at the most.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C80864E2-5B01-8408-0154-53F34AC4BD99}"/>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095D17D7-5538-17C2-3245-0451952D66BF}"/>
              </a:ext>
            </a:extLst>
          </p:cNvPr>
          <p:cNvSpPr>
            <a:spLocks noGrp="1" noChangeArrowheads="1"/>
          </p:cNvSpPr>
          <p:nvPr>
            <p:ph type="body" idx="1"/>
          </p:nvPr>
        </p:nvSpPr>
        <p:spPr>
          <a:xfrm>
            <a:off x="700088" y="4381500"/>
            <a:ext cx="5603875" cy="4149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Times New Roman" panose="02020603050405020304" pitchFamily="18" charset="0"/>
              </a:rPr>
              <a:t>Standard slide – please do not modify.</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B0D7B8E1-83A5-C2CE-D9E6-D420AF3DCC89}"/>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767C69F9-A358-C6CC-278A-B68BF044DE77}"/>
              </a:ext>
            </a:extLst>
          </p:cNvPr>
          <p:cNvSpPr>
            <a:spLocks noGrp="1" noChangeArrowheads="1"/>
          </p:cNvSpPr>
          <p:nvPr>
            <p:ph type="body" idx="1"/>
          </p:nvPr>
        </p:nvSpPr>
        <p:spPr>
          <a:xfrm>
            <a:off x="700088" y="4381500"/>
            <a:ext cx="5603875" cy="4149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Times New Roman" panose="02020603050405020304" pitchFamily="18" charset="0"/>
              </a:rPr>
              <a:t>Standard slide – please do not modify.</a:t>
            </a:r>
          </a:p>
          <a:p>
            <a:endParaRPr lang="en-US" altLang="en-US" b="1">
              <a:latin typeface="Times New Roman" panose="02020603050405020304" pitchFamily="18" charset="0"/>
            </a:endParaRPr>
          </a:p>
          <a:p>
            <a:r>
              <a:rPr lang="en-US" altLang="en-US">
                <a:latin typeface="Times New Roman" panose="02020603050405020304" pitchFamily="18" charset="0"/>
              </a:rPr>
              <a:t>This slide represents a review of the entire presentation and a call to action to start a Change Project.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xfrm>
            <a:off x="1146175" y="687388"/>
            <a:ext cx="4567238" cy="3427412"/>
          </a:xfrm>
          <a:ln/>
        </p:spPr>
      </p:sp>
      <p:sp>
        <p:nvSpPr>
          <p:cNvPr id="31746" name="Rectangle 3"/>
          <p:cNvSpPr>
            <a:spLocks noGrp="1" noChangeArrowheads="1"/>
          </p:cNvSpPr>
          <p:nvPr>
            <p:ph type="body" idx="1"/>
          </p:nvPr>
        </p:nvSpPr>
        <p:spPr>
          <a:xfrm>
            <a:off x="914711" y="4342464"/>
            <a:ext cx="5028579" cy="41144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a:solidFill>
                  <a:srgbClr val="001574"/>
                </a:solidFill>
              </a:rPr>
              <a:t>It takes an estimated average of 17 years for only 14% of new scientific discoveries to enter day-to-day clinical practice (Balas &amp; Boren, 2000)</a:t>
            </a:r>
          </a:p>
          <a:p>
            <a:r>
              <a:rPr lang="en-US" b="1"/>
              <a:t>Balas EA, Boren SA. </a:t>
            </a:r>
            <a:r>
              <a:rPr lang="en-US" b="1" i="1"/>
              <a:t>Yearbook of Medical Informatics: Managing Clinical Knowledge for Health Care Improvement</a:t>
            </a:r>
            <a:r>
              <a:rPr lang="en-US" b="1"/>
              <a:t>. Stuttgart, Germany: Schattauer Verlagsgesellschaft mbH; 2000.</a:t>
            </a:r>
            <a:endParaRPr lang="en-US" b="1">
              <a:solidFill>
                <a:srgbClr val="001574"/>
              </a:solidFill>
            </a:endParaRPr>
          </a:p>
          <a:p>
            <a:endParaRPr lang="en-US"/>
          </a:p>
          <a:p>
            <a:r>
              <a:rPr lang="en-US"/>
              <a:t>With the use of competent Implementation Teams, over 80% of the implementation sites were sustained for 6 years or more (up from 30%) and the time for them to achieve Certification was reduced to 3.6 years.</a:t>
            </a:r>
          </a:p>
          <a:p>
            <a:r>
              <a:rPr lang="en-US"/>
              <a:t>Fixsen, D. L., Blase, K. A., Timbers, G. D., &amp; Wolf, M. M. (2001). In search of program implementation: 792 replications of the Teaching-Family Model. In G. A. Bernfeld, D. P. Farrington &amp; A. W. Leschied (Eds.), </a:t>
            </a:r>
            <a:r>
              <a:rPr lang="en-US" i="1"/>
              <a:t>Offender rehabilitation in practice: Implementing and evaluating effective programs</a:t>
            </a:r>
            <a:r>
              <a:rPr lang="en-US"/>
              <a:t> (pp. 149-166). London: Wiley.</a:t>
            </a:r>
          </a:p>
        </p:txBody>
      </p:sp>
      <p:sp>
        <p:nvSpPr>
          <p:cNvPr id="31747" name="Text Box 5"/>
          <p:cNvSpPr txBox="1">
            <a:spLocks noChangeArrowheads="1"/>
          </p:cNvSpPr>
          <p:nvPr/>
        </p:nvSpPr>
        <p:spPr bwMode="auto">
          <a:xfrm>
            <a:off x="4248978" y="3522688"/>
            <a:ext cx="1267239" cy="9216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9730" tIns="44865" rIns="89730" bIns="4486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1800" b="0" i="1" u="none" strike="noStrike" kern="1200" cap="none" spc="0" normalizeH="0" baseline="0" noProof="0">
                <a:ln>
                  <a:noFill/>
                </a:ln>
                <a:solidFill>
                  <a:srgbClr val="000000"/>
                </a:solidFill>
                <a:effectLst/>
                <a:uLnTx/>
                <a:uFillTx/>
                <a:latin typeface="Arial" charset="0"/>
                <a:ea typeface="ＭＳ Ｐゴシック" charset="0"/>
              </a:rPr>
              <a:t>Balas &amp; Boren, 2000</a:t>
            </a:r>
          </a:p>
        </p:txBody>
      </p:sp>
    </p:spTree>
    <p:extLst>
      <p:ext uri="{BB962C8B-B14F-4D97-AF65-F5344CB8AC3E}">
        <p14:creationId xmlns:p14="http://schemas.microsoft.com/office/powerpoint/2010/main" val="2344646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85863" y="698500"/>
            <a:ext cx="4643437" cy="3482975"/>
          </a:xfrm>
          <a:ln/>
        </p:spPr>
      </p:sp>
      <p:sp>
        <p:nvSpPr>
          <p:cNvPr id="30723" name="Rectangle 3"/>
          <p:cNvSpPr>
            <a:spLocks noGrp="1" noChangeArrowheads="1"/>
          </p:cNvSpPr>
          <p:nvPr>
            <p:ph type="body" idx="1"/>
          </p:nvPr>
        </p:nvSpPr>
        <p:spPr>
          <a:xfrm>
            <a:off x="935038" y="4413250"/>
            <a:ext cx="5140325" cy="276225"/>
          </a:xfrm>
          <a:noFill/>
          <a:ln/>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pPr defTabSz="930275" eaLnBrk="1" hangingPunct="1"/>
            <a:fld id="{414A1B27-024C-4501-84D7-9024D0822861}" type="slidenum">
              <a:rPr lang="en-US" altLang="en-US" smtClean="0">
                <a:latin typeface="Arial" charset="0"/>
              </a:rPr>
              <a:pPr defTabSz="930275" eaLnBrk="1" hangingPunct="1"/>
              <a:t>10</a:t>
            </a:fld>
            <a:endParaRPr lang="en-US" altLang="en-US">
              <a:latin typeface="Arial" charset="0"/>
            </a:endParaRPr>
          </a:p>
        </p:txBody>
      </p:sp>
      <p:sp>
        <p:nvSpPr>
          <p:cNvPr id="31747" name="Rectangle 2"/>
          <p:cNvSpPr>
            <a:spLocks noGrp="1" noRot="1" noChangeAspect="1" noChangeArrowheads="1" noTextEdit="1"/>
          </p:cNvSpPr>
          <p:nvPr>
            <p:ph type="sldImg"/>
          </p:nvPr>
        </p:nvSpPr>
        <p:spPr>
          <a:xfrm>
            <a:off x="1184275" y="696913"/>
            <a:ext cx="4648200" cy="3486150"/>
          </a:xfrm>
          <a:ln/>
        </p:spPr>
      </p:sp>
      <p:sp>
        <p:nvSpPr>
          <p:cNvPr id="31748" name="Rectangle 3"/>
          <p:cNvSpPr>
            <a:spLocks noGrp="1" noChangeArrowheads="1"/>
          </p:cNvSpPr>
          <p:nvPr>
            <p:ph type="body" idx="1"/>
          </p:nvPr>
        </p:nvSpPr>
        <p:spPr>
          <a:xfrm>
            <a:off x="935038" y="4416425"/>
            <a:ext cx="5140325" cy="4183063"/>
          </a:xfrm>
          <a:noFill/>
          <a:ln/>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pPr defTabSz="915988"/>
            <a:fld id="{52E0504A-F04E-4AE4-8B14-429DC0AA71E6}" type="slidenum">
              <a:rPr lang="en-US" altLang="en-US" smtClean="0"/>
              <a:pPr defTabSz="915988"/>
              <a:t>24</a:t>
            </a:fld>
            <a:endParaRPr lang="en-US" altLang="en-US"/>
          </a:p>
        </p:txBody>
      </p:sp>
      <p:sp>
        <p:nvSpPr>
          <p:cNvPr id="32771" name="Rectangle 2"/>
          <p:cNvSpPr>
            <a:spLocks noGrp="1" noRot="1" noChangeAspect="1" noChangeArrowheads="1" noTextEdit="1"/>
          </p:cNvSpPr>
          <p:nvPr>
            <p:ph type="sldImg"/>
          </p:nvPr>
        </p:nvSpPr>
        <p:spPr>
          <a:xfrm>
            <a:off x="1181100" y="696913"/>
            <a:ext cx="4648200" cy="3486150"/>
          </a:xfrm>
          <a:ln/>
        </p:spPr>
      </p:sp>
      <p:sp>
        <p:nvSpPr>
          <p:cNvPr id="32772" name="Rectangle 3"/>
          <p:cNvSpPr>
            <a:spLocks noGrp="1" noChangeArrowheads="1"/>
          </p:cNvSpPr>
          <p:nvPr>
            <p:ph type="body" idx="1"/>
          </p:nvPr>
        </p:nvSpPr>
        <p:spPr>
          <a:xfrm>
            <a:off x="935038" y="4416425"/>
            <a:ext cx="5140325" cy="4183063"/>
          </a:xfrm>
          <a:noFill/>
          <a:ln/>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831DA051-711B-EB3E-AB56-3BB838C6F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defRPr sz="2400" i="1">
                <a:solidFill>
                  <a:schemeClr val="tx1"/>
                </a:solidFill>
                <a:latin typeface="Times New Roman" panose="02020603050405020304" pitchFamily="18" charset="0"/>
                <a:ea typeface="MS PGothic" panose="020B0600070205080204" pitchFamily="34" charset="-128"/>
              </a:defRPr>
            </a:lvl1pPr>
            <a:lvl2pPr marL="742950" indent="-285750" defTabSz="927100">
              <a:defRPr sz="2400" i="1">
                <a:solidFill>
                  <a:schemeClr val="tx1"/>
                </a:solidFill>
                <a:latin typeface="Times New Roman" panose="02020603050405020304" pitchFamily="18" charset="0"/>
                <a:ea typeface="MS PGothic" panose="020B0600070205080204" pitchFamily="34" charset="-128"/>
              </a:defRPr>
            </a:lvl2pPr>
            <a:lvl3pPr marL="1143000" indent="-228600" defTabSz="927100">
              <a:defRPr sz="2400" i="1">
                <a:solidFill>
                  <a:schemeClr val="tx1"/>
                </a:solidFill>
                <a:latin typeface="Times New Roman" panose="02020603050405020304" pitchFamily="18" charset="0"/>
                <a:ea typeface="MS PGothic" panose="020B0600070205080204" pitchFamily="34" charset="-128"/>
              </a:defRPr>
            </a:lvl3pPr>
            <a:lvl4pPr marL="1600200" indent="-228600" defTabSz="927100">
              <a:defRPr sz="2400" i="1">
                <a:solidFill>
                  <a:schemeClr val="tx1"/>
                </a:solidFill>
                <a:latin typeface="Times New Roman" panose="02020603050405020304" pitchFamily="18" charset="0"/>
                <a:ea typeface="MS PGothic" panose="020B0600070205080204" pitchFamily="34" charset="-128"/>
              </a:defRPr>
            </a:lvl4pPr>
            <a:lvl5pPr marL="2057400" indent="-228600" defTabSz="927100">
              <a:defRPr sz="2400" i="1">
                <a:solidFill>
                  <a:schemeClr val="tx1"/>
                </a:solidFill>
                <a:latin typeface="Times New Roman" panose="02020603050405020304" pitchFamily="18" charset="0"/>
                <a:ea typeface="MS PGothic" panose="020B0600070205080204" pitchFamily="34" charset="-128"/>
              </a:defRPr>
            </a:lvl5pPr>
            <a:lvl6pPr marL="2514600" indent="-228600" defTabSz="9271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6pPr>
            <a:lvl7pPr marL="2971800" indent="-228600" defTabSz="9271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7pPr>
            <a:lvl8pPr marL="3429000" indent="-228600" defTabSz="9271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8pPr>
            <a:lvl9pPr marL="3886200" indent="-228600" defTabSz="9271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9pPr>
          </a:lstStyle>
          <a:p>
            <a:fld id="{A723BC79-DC71-4CAB-BA92-48F2EDCDC9E6}" type="slidenum">
              <a:rPr lang="en-US" altLang="en-US" sz="1200" i="0"/>
              <a:pPr/>
              <a:t>32</a:t>
            </a:fld>
            <a:endParaRPr lang="en-US" altLang="en-US" sz="1200" i="0"/>
          </a:p>
        </p:txBody>
      </p:sp>
      <p:sp>
        <p:nvSpPr>
          <p:cNvPr id="16387" name="Rectangle 2">
            <a:extLst>
              <a:ext uri="{FF2B5EF4-FFF2-40B4-BE49-F238E27FC236}">
                <a16:creationId xmlns:a16="http://schemas.microsoft.com/office/drawing/2014/main" id="{134E88BF-FA29-B650-6456-06CD1F84B73C}"/>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99EFD223-FF5D-096F-0533-0B081A1A48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06A0088-5B07-9200-F3B8-61B1D4119633}"/>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58A11CAA-764E-EA2B-5F82-F795E926CCFA}"/>
              </a:ext>
            </a:extLst>
          </p:cNvPr>
          <p:cNvSpPr>
            <a:spLocks noGrp="1" noChangeArrowheads="1"/>
          </p:cNvSpPr>
          <p:nvPr>
            <p:ph type="body" idx="1"/>
          </p:nvPr>
        </p:nvSpPr>
        <p:spPr>
          <a:xfrm>
            <a:off x="700088" y="4381500"/>
            <a:ext cx="5603875" cy="4149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Times New Roman" panose="02020603050405020304" pitchFamily="18" charset="0"/>
              </a:rPr>
              <a:t>Standard slide – please do not modify.</a:t>
            </a:r>
          </a:p>
          <a:p>
            <a:endParaRPr lang="en-US" altLang="en-US" b="1">
              <a:latin typeface="Times New Roman" panose="02020603050405020304" pitchFamily="18" charset="0"/>
            </a:endParaRPr>
          </a:p>
          <a:p>
            <a:r>
              <a:rPr lang="en-US" altLang="en-US">
                <a:latin typeface="Times New Roman" panose="02020603050405020304" pitchFamily="18" charset="0"/>
              </a:rPr>
              <a:t>This is the role of the Executive Sponsor in a Change Project.</a:t>
            </a:r>
          </a:p>
          <a:p>
            <a:r>
              <a:rPr lang="en-US" altLang="en-US">
                <a:latin typeface="Times New Roman" panose="02020603050405020304" pitchFamily="18" charset="0"/>
              </a:rPr>
              <a:t>Give particular emphasis to the personal invitation to join the Change Team.</a:t>
            </a:r>
          </a:p>
          <a:p>
            <a:endParaRPr lang="en-US" altLang="en-US">
              <a:latin typeface="Times New Roman" panose="02020603050405020304" pitchFamily="18" charset="0"/>
            </a:endParaRPr>
          </a:p>
          <a:p>
            <a:r>
              <a:rPr lang="en-US" altLang="en-US">
                <a:latin typeface="Times New Roman" panose="02020603050405020304" pitchFamily="18" charset="0"/>
              </a:rPr>
              <a:t>Example:</a:t>
            </a:r>
          </a:p>
          <a:p>
            <a:r>
              <a:rPr lang="en-US" altLang="en-US">
                <a:latin typeface="Times New Roman" panose="02020603050405020304" pitchFamily="18" charset="0"/>
              </a:rPr>
              <a:t>An invitation, using if possible the name of someone in the audience, to join a Change Project for a certain amount of time (two months, for example) to help achieve a clear goal (decrease waiting time from 30 days to 0 days, for example).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DADF9A6-8720-1AC4-C9D8-D5572332EBE3}"/>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A0E33374-653A-BE0E-DBCD-40B330016E70}"/>
              </a:ext>
            </a:extLst>
          </p:cNvPr>
          <p:cNvSpPr>
            <a:spLocks noGrp="1" noChangeArrowheads="1"/>
          </p:cNvSpPr>
          <p:nvPr>
            <p:ph type="body" idx="1"/>
          </p:nvPr>
        </p:nvSpPr>
        <p:spPr>
          <a:xfrm>
            <a:off x="700088" y="4381500"/>
            <a:ext cx="5603875" cy="4149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Times New Roman" panose="02020603050405020304" pitchFamily="18" charset="0"/>
              </a:rPr>
              <a:t>Standard slide – please do not modify.</a:t>
            </a:r>
          </a:p>
          <a:p>
            <a:endParaRPr lang="en-US" altLang="en-US" b="1">
              <a:latin typeface="Times New Roman" panose="02020603050405020304" pitchFamily="18" charset="0"/>
            </a:endParaRPr>
          </a:p>
          <a:p>
            <a:r>
              <a:rPr lang="en-US" altLang="en-US">
                <a:latin typeface="Times New Roman" panose="02020603050405020304" pitchFamily="18" charset="0"/>
              </a:rPr>
              <a:t>There are two aspects of the Change Leader that are particularly important:  the ability to make connections with both the CEO and the rest of the staff and the ability to devote time to the Change Project.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A35A461-25B7-1F5C-F332-F90008F80536}"/>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F4F8F3F6-059B-6395-327C-41586760496D}"/>
              </a:ext>
            </a:extLst>
          </p:cNvPr>
          <p:cNvSpPr>
            <a:spLocks noGrp="1" noChangeArrowheads="1"/>
          </p:cNvSpPr>
          <p:nvPr>
            <p:ph type="body" idx="1"/>
          </p:nvPr>
        </p:nvSpPr>
        <p:spPr>
          <a:xfrm>
            <a:off x="700088" y="4381500"/>
            <a:ext cx="5603875" cy="4149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Times New Roman" panose="02020603050405020304" pitchFamily="18" charset="0"/>
              </a:rPr>
              <a:t>Standard slide – please do not modify.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Tree>
    <p:extLst>
      <p:ext uri="{BB962C8B-B14F-4D97-AF65-F5344CB8AC3E}">
        <p14:creationId xmlns:p14="http://schemas.microsoft.com/office/powerpoint/2010/main" val="658090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0310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33669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75776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981200"/>
            <a:ext cx="3810000" cy="4114800"/>
          </a:xfrm>
        </p:spPr>
        <p:txBody>
          <a:bodyPr/>
          <a:lstStyle/>
          <a:p>
            <a:pPr lvl="0"/>
            <a:endParaRPr lang="en-US" noProof="0"/>
          </a:p>
        </p:txBody>
      </p:sp>
    </p:spTree>
    <p:extLst>
      <p:ext uri="{BB962C8B-B14F-4D97-AF65-F5344CB8AC3E}">
        <p14:creationId xmlns:p14="http://schemas.microsoft.com/office/powerpoint/2010/main" val="4108123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Tree>
    <p:extLst>
      <p:ext uri="{BB962C8B-B14F-4D97-AF65-F5344CB8AC3E}">
        <p14:creationId xmlns:p14="http://schemas.microsoft.com/office/powerpoint/2010/main" val="22262744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mediaAndTx" preserve="1">
  <p:cSld name="Title, Media Clip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Media Placeholder 2"/>
          <p:cNvSpPr>
            <a:spLocks noGrp="1"/>
          </p:cNvSpPr>
          <p:nvPr>
            <p:ph type="media"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4875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5C642-AAFA-0B8F-4B42-45886EED6A9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03499DE4-99D8-DC89-A13B-527078A76AB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F572CC40-020B-0156-192A-3B673E81C0F5}"/>
              </a:ext>
            </a:extLst>
          </p:cNvPr>
          <p:cNvSpPr>
            <a:spLocks noGrp="1"/>
          </p:cNvSpPr>
          <p:nvPr>
            <p:ph type="dt" sz="half" idx="10"/>
          </p:nvPr>
        </p:nvSpPr>
        <p:spPr/>
        <p:txBody>
          <a:bodyPr/>
          <a:lstStyle/>
          <a:p>
            <a:fld id="{61537E03-0FB4-4209-82B5-507BB90B942E}" type="datetimeFigureOut">
              <a:rPr lang="en-US" smtClean="0"/>
              <a:t>7/14/2023</a:t>
            </a:fld>
            <a:endParaRPr lang="en-US"/>
          </a:p>
        </p:txBody>
      </p:sp>
      <p:sp>
        <p:nvSpPr>
          <p:cNvPr id="5" name="Footer Placeholder 4">
            <a:extLst>
              <a:ext uri="{FF2B5EF4-FFF2-40B4-BE49-F238E27FC236}">
                <a16:creationId xmlns:a16="http://schemas.microsoft.com/office/drawing/2014/main" id="{C8F9655A-5440-2F2E-1479-B40397169B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B8ED34-3385-F001-502A-EF2D59C7C998}"/>
              </a:ext>
            </a:extLst>
          </p:cNvPr>
          <p:cNvSpPr>
            <a:spLocks noGrp="1"/>
          </p:cNvSpPr>
          <p:nvPr>
            <p:ph type="sldNum" sz="quarter" idx="12"/>
          </p:nvPr>
        </p:nvSpPr>
        <p:spPr/>
        <p:txBody>
          <a:bodyPr/>
          <a:lstStyle/>
          <a:p>
            <a:fld id="{6C60F0DF-62BB-4D10-8736-CAA770E92B6F}" type="slidenum">
              <a:rPr lang="en-US" smtClean="0"/>
              <a:t>‹#›</a:t>
            </a:fld>
            <a:endParaRPr lang="en-US"/>
          </a:p>
        </p:txBody>
      </p:sp>
    </p:spTree>
    <p:extLst>
      <p:ext uri="{BB962C8B-B14F-4D97-AF65-F5344CB8AC3E}">
        <p14:creationId xmlns:p14="http://schemas.microsoft.com/office/powerpoint/2010/main" val="3353017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3E3A4-00B8-D550-66CE-868EAD1EE8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914635-8930-EFEE-D995-AA7CC4DBC0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66C9A8-DF08-6763-5499-EAD61EEFDE9C}"/>
              </a:ext>
            </a:extLst>
          </p:cNvPr>
          <p:cNvSpPr>
            <a:spLocks noGrp="1"/>
          </p:cNvSpPr>
          <p:nvPr>
            <p:ph type="dt" sz="half" idx="10"/>
          </p:nvPr>
        </p:nvSpPr>
        <p:spPr/>
        <p:txBody>
          <a:bodyPr/>
          <a:lstStyle/>
          <a:p>
            <a:fld id="{61537E03-0FB4-4209-82B5-507BB90B942E}" type="datetimeFigureOut">
              <a:rPr lang="en-US" smtClean="0"/>
              <a:t>7/14/2023</a:t>
            </a:fld>
            <a:endParaRPr lang="en-US"/>
          </a:p>
        </p:txBody>
      </p:sp>
      <p:sp>
        <p:nvSpPr>
          <p:cNvPr id="5" name="Footer Placeholder 4">
            <a:extLst>
              <a:ext uri="{FF2B5EF4-FFF2-40B4-BE49-F238E27FC236}">
                <a16:creationId xmlns:a16="http://schemas.microsoft.com/office/drawing/2014/main" id="{ABC1CABC-6BC4-CDBE-A92C-B409AEFD39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57E4E8-E326-045C-BB7A-9A84A004FE0A}"/>
              </a:ext>
            </a:extLst>
          </p:cNvPr>
          <p:cNvSpPr>
            <a:spLocks noGrp="1"/>
          </p:cNvSpPr>
          <p:nvPr>
            <p:ph type="sldNum" sz="quarter" idx="12"/>
          </p:nvPr>
        </p:nvSpPr>
        <p:spPr/>
        <p:txBody>
          <a:bodyPr/>
          <a:lstStyle/>
          <a:p>
            <a:fld id="{6C60F0DF-62BB-4D10-8736-CAA770E92B6F}" type="slidenum">
              <a:rPr lang="en-US" smtClean="0"/>
              <a:t>‹#›</a:t>
            </a:fld>
            <a:endParaRPr lang="en-US"/>
          </a:p>
        </p:txBody>
      </p:sp>
    </p:spTree>
    <p:extLst>
      <p:ext uri="{BB962C8B-B14F-4D97-AF65-F5344CB8AC3E}">
        <p14:creationId xmlns:p14="http://schemas.microsoft.com/office/powerpoint/2010/main" val="27691904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16275-7F85-A838-C797-A2C9F442BDA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FFB955AB-62F7-BD16-4935-EF3748E0404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8ADB32-0A0B-3A47-2B5C-2008554DA769}"/>
              </a:ext>
            </a:extLst>
          </p:cNvPr>
          <p:cNvSpPr>
            <a:spLocks noGrp="1"/>
          </p:cNvSpPr>
          <p:nvPr>
            <p:ph type="dt" sz="half" idx="10"/>
          </p:nvPr>
        </p:nvSpPr>
        <p:spPr/>
        <p:txBody>
          <a:bodyPr/>
          <a:lstStyle/>
          <a:p>
            <a:fld id="{61537E03-0FB4-4209-82B5-507BB90B942E}" type="datetimeFigureOut">
              <a:rPr lang="en-US" smtClean="0"/>
              <a:t>7/14/2023</a:t>
            </a:fld>
            <a:endParaRPr lang="en-US"/>
          </a:p>
        </p:txBody>
      </p:sp>
      <p:sp>
        <p:nvSpPr>
          <p:cNvPr id="5" name="Footer Placeholder 4">
            <a:extLst>
              <a:ext uri="{FF2B5EF4-FFF2-40B4-BE49-F238E27FC236}">
                <a16:creationId xmlns:a16="http://schemas.microsoft.com/office/drawing/2014/main" id="{4F37A200-8092-373F-AEB0-B731044E21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0F1826-C0AD-8F0B-7352-979C648DE6E8}"/>
              </a:ext>
            </a:extLst>
          </p:cNvPr>
          <p:cNvSpPr>
            <a:spLocks noGrp="1"/>
          </p:cNvSpPr>
          <p:nvPr>
            <p:ph type="sldNum" sz="quarter" idx="12"/>
          </p:nvPr>
        </p:nvSpPr>
        <p:spPr/>
        <p:txBody>
          <a:bodyPr/>
          <a:lstStyle/>
          <a:p>
            <a:fld id="{6C60F0DF-62BB-4D10-8736-CAA770E92B6F}" type="slidenum">
              <a:rPr lang="en-US" smtClean="0"/>
              <a:t>‹#›</a:t>
            </a:fld>
            <a:endParaRPr lang="en-US"/>
          </a:p>
        </p:txBody>
      </p:sp>
    </p:spTree>
    <p:extLst>
      <p:ext uri="{BB962C8B-B14F-4D97-AF65-F5344CB8AC3E}">
        <p14:creationId xmlns:p14="http://schemas.microsoft.com/office/powerpoint/2010/main" val="38113069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B7E3-0427-A944-02D9-2CC2EEC5CC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E53E45-1774-53C0-B9EE-D8A2AED1FEFC}"/>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466A60-6EDD-9FD4-10E9-8D2FEB48B272}"/>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13B069-3397-28E2-A1EC-E685174D35C0}"/>
              </a:ext>
            </a:extLst>
          </p:cNvPr>
          <p:cNvSpPr>
            <a:spLocks noGrp="1"/>
          </p:cNvSpPr>
          <p:nvPr>
            <p:ph type="dt" sz="half" idx="10"/>
          </p:nvPr>
        </p:nvSpPr>
        <p:spPr/>
        <p:txBody>
          <a:bodyPr/>
          <a:lstStyle/>
          <a:p>
            <a:fld id="{61537E03-0FB4-4209-82B5-507BB90B942E}" type="datetimeFigureOut">
              <a:rPr lang="en-US" smtClean="0"/>
              <a:t>7/14/2023</a:t>
            </a:fld>
            <a:endParaRPr lang="en-US"/>
          </a:p>
        </p:txBody>
      </p:sp>
      <p:sp>
        <p:nvSpPr>
          <p:cNvPr id="6" name="Footer Placeholder 5">
            <a:extLst>
              <a:ext uri="{FF2B5EF4-FFF2-40B4-BE49-F238E27FC236}">
                <a16:creationId xmlns:a16="http://schemas.microsoft.com/office/drawing/2014/main" id="{6470AF1E-BF28-30A3-FA54-31EC50F211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13BAAD-F5B7-367E-6FFE-D90687885337}"/>
              </a:ext>
            </a:extLst>
          </p:cNvPr>
          <p:cNvSpPr>
            <a:spLocks noGrp="1"/>
          </p:cNvSpPr>
          <p:nvPr>
            <p:ph type="sldNum" sz="quarter" idx="12"/>
          </p:nvPr>
        </p:nvSpPr>
        <p:spPr/>
        <p:txBody>
          <a:bodyPr/>
          <a:lstStyle/>
          <a:p>
            <a:fld id="{6C60F0DF-62BB-4D10-8736-CAA770E92B6F}" type="slidenum">
              <a:rPr lang="en-US" smtClean="0"/>
              <a:t>‹#›</a:t>
            </a:fld>
            <a:endParaRPr lang="en-US"/>
          </a:p>
        </p:txBody>
      </p:sp>
    </p:spTree>
    <p:extLst>
      <p:ext uri="{BB962C8B-B14F-4D97-AF65-F5344CB8AC3E}">
        <p14:creationId xmlns:p14="http://schemas.microsoft.com/office/powerpoint/2010/main" val="1481160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63412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AD88-EBCA-F736-6C89-3662EE118AB8}"/>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B9BBC2-C15A-76FF-0FCF-BBDC1EC44ED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5503E43-826A-D8DB-02C2-9A1130889928}"/>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38C9CB-6B80-B9BA-6D22-FB26357C12C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37E5AE6-BDAD-5768-77D6-F479E39F167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957E26-2B36-2B01-9895-7075D95582FD}"/>
              </a:ext>
            </a:extLst>
          </p:cNvPr>
          <p:cNvSpPr>
            <a:spLocks noGrp="1"/>
          </p:cNvSpPr>
          <p:nvPr>
            <p:ph type="dt" sz="half" idx="10"/>
          </p:nvPr>
        </p:nvSpPr>
        <p:spPr/>
        <p:txBody>
          <a:bodyPr/>
          <a:lstStyle/>
          <a:p>
            <a:fld id="{61537E03-0FB4-4209-82B5-507BB90B942E}" type="datetimeFigureOut">
              <a:rPr lang="en-US" smtClean="0"/>
              <a:t>7/14/2023</a:t>
            </a:fld>
            <a:endParaRPr lang="en-US"/>
          </a:p>
        </p:txBody>
      </p:sp>
      <p:sp>
        <p:nvSpPr>
          <p:cNvPr id="8" name="Footer Placeholder 7">
            <a:extLst>
              <a:ext uri="{FF2B5EF4-FFF2-40B4-BE49-F238E27FC236}">
                <a16:creationId xmlns:a16="http://schemas.microsoft.com/office/drawing/2014/main" id="{A51970BC-343C-DD04-BEE2-5F2BFF8F55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A3EAC7-793F-4898-E5C2-C8B6EFFEFF98}"/>
              </a:ext>
            </a:extLst>
          </p:cNvPr>
          <p:cNvSpPr>
            <a:spLocks noGrp="1"/>
          </p:cNvSpPr>
          <p:nvPr>
            <p:ph type="sldNum" sz="quarter" idx="12"/>
          </p:nvPr>
        </p:nvSpPr>
        <p:spPr/>
        <p:txBody>
          <a:bodyPr/>
          <a:lstStyle/>
          <a:p>
            <a:fld id="{6C60F0DF-62BB-4D10-8736-CAA770E92B6F}" type="slidenum">
              <a:rPr lang="en-US" smtClean="0"/>
              <a:t>‹#›</a:t>
            </a:fld>
            <a:endParaRPr lang="en-US"/>
          </a:p>
        </p:txBody>
      </p:sp>
    </p:spTree>
    <p:extLst>
      <p:ext uri="{BB962C8B-B14F-4D97-AF65-F5344CB8AC3E}">
        <p14:creationId xmlns:p14="http://schemas.microsoft.com/office/powerpoint/2010/main" val="4771234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62956-9DB5-9632-4FA1-307736762E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9B7C52-71DC-940E-F90B-9644A980D31B}"/>
              </a:ext>
            </a:extLst>
          </p:cNvPr>
          <p:cNvSpPr>
            <a:spLocks noGrp="1"/>
          </p:cNvSpPr>
          <p:nvPr>
            <p:ph type="dt" sz="half" idx="10"/>
          </p:nvPr>
        </p:nvSpPr>
        <p:spPr/>
        <p:txBody>
          <a:bodyPr/>
          <a:lstStyle/>
          <a:p>
            <a:fld id="{61537E03-0FB4-4209-82B5-507BB90B942E}" type="datetimeFigureOut">
              <a:rPr lang="en-US" smtClean="0"/>
              <a:t>7/14/2023</a:t>
            </a:fld>
            <a:endParaRPr lang="en-US"/>
          </a:p>
        </p:txBody>
      </p:sp>
      <p:sp>
        <p:nvSpPr>
          <p:cNvPr id="4" name="Footer Placeholder 3">
            <a:extLst>
              <a:ext uri="{FF2B5EF4-FFF2-40B4-BE49-F238E27FC236}">
                <a16:creationId xmlns:a16="http://schemas.microsoft.com/office/drawing/2014/main" id="{646B150A-0C82-CB91-2AC7-77946F8BE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A5FAF8-C366-6F5C-DA78-8E4A60B9D441}"/>
              </a:ext>
            </a:extLst>
          </p:cNvPr>
          <p:cNvSpPr>
            <a:spLocks noGrp="1"/>
          </p:cNvSpPr>
          <p:nvPr>
            <p:ph type="sldNum" sz="quarter" idx="12"/>
          </p:nvPr>
        </p:nvSpPr>
        <p:spPr/>
        <p:txBody>
          <a:bodyPr/>
          <a:lstStyle/>
          <a:p>
            <a:fld id="{6C60F0DF-62BB-4D10-8736-CAA770E92B6F}" type="slidenum">
              <a:rPr lang="en-US" smtClean="0"/>
              <a:t>‹#›</a:t>
            </a:fld>
            <a:endParaRPr lang="en-US"/>
          </a:p>
        </p:txBody>
      </p:sp>
    </p:spTree>
    <p:extLst>
      <p:ext uri="{BB962C8B-B14F-4D97-AF65-F5344CB8AC3E}">
        <p14:creationId xmlns:p14="http://schemas.microsoft.com/office/powerpoint/2010/main" val="3489277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625DB3-A890-9614-FB12-21963C5EE934}"/>
              </a:ext>
            </a:extLst>
          </p:cNvPr>
          <p:cNvSpPr>
            <a:spLocks noGrp="1"/>
          </p:cNvSpPr>
          <p:nvPr>
            <p:ph type="dt" sz="half" idx="10"/>
          </p:nvPr>
        </p:nvSpPr>
        <p:spPr/>
        <p:txBody>
          <a:bodyPr/>
          <a:lstStyle/>
          <a:p>
            <a:fld id="{61537E03-0FB4-4209-82B5-507BB90B942E}" type="datetimeFigureOut">
              <a:rPr lang="en-US" smtClean="0"/>
              <a:t>7/14/2023</a:t>
            </a:fld>
            <a:endParaRPr lang="en-US"/>
          </a:p>
        </p:txBody>
      </p:sp>
      <p:sp>
        <p:nvSpPr>
          <p:cNvPr id="3" name="Footer Placeholder 2">
            <a:extLst>
              <a:ext uri="{FF2B5EF4-FFF2-40B4-BE49-F238E27FC236}">
                <a16:creationId xmlns:a16="http://schemas.microsoft.com/office/drawing/2014/main" id="{3EFA4F58-064F-0CDD-1016-7990464F88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F8D8D3-18A4-F7BB-E2D2-C8B9B3E89556}"/>
              </a:ext>
            </a:extLst>
          </p:cNvPr>
          <p:cNvSpPr>
            <a:spLocks noGrp="1"/>
          </p:cNvSpPr>
          <p:nvPr>
            <p:ph type="sldNum" sz="quarter" idx="12"/>
          </p:nvPr>
        </p:nvSpPr>
        <p:spPr/>
        <p:txBody>
          <a:bodyPr/>
          <a:lstStyle/>
          <a:p>
            <a:fld id="{6C60F0DF-62BB-4D10-8736-CAA770E92B6F}" type="slidenum">
              <a:rPr lang="en-US" smtClean="0"/>
              <a:t>‹#›</a:t>
            </a:fld>
            <a:endParaRPr lang="en-US"/>
          </a:p>
        </p:txBody>
      </p:sp>
    </p:spTree>
    <p:extLst>
      <p:ext uri="{BB962C8B-B14F-4D97-AF65-F5344CB8AC3E}">
        <p14:creationId xmlns:p14="http://schemas.microsoft.com/office/powerpoint/2010/main" val="26252734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FBE3-99CA-AD5D-6C79-E10B3433357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DE4E3257-8FBB-023C-2241-CAF096C4BE8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C2BD6A-208B-A11D-6DD5-3BEE10C2C00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0A17B01-1202-34B5-26ED-B96395BBBFD3}"/>
              </a:ext>
            </a:extLst>
          </p:cNvPr>
          <p:cNvSpPr>
            <a:spLocks noGrp="1"/>
          </p:cNvSpPr>
          <p:nvPr>
            <p:ph type="dt" sz="half" idx="10"/>
          </p:nvPr>
        </p:nvSpPr>
        <p:spPr/>
        <p:txBody>
          <a:bodyPr/>
          <a:lstStyle/>
          <a:p>
            <a:fld id="{61537E03-0FB4-4209-82B5-507BB90B942E}" type="datetimeFigureOut">
              <a:rPr lang="en-US" smtClean="0"/>
              <a:t>7/14/2023</a:t>
            </a:fld>
            <a:endParaRPr lang="en-US"/>
          </a:p>
        </p:txBody>
      </p:sp>
      <p:sp>
        <p:nvSpPr>
          <p:cNvPr id="6" name="Footer Placeholder 5">
            <a:extLst>
              <a:ext uri="{FF2B5EF4-FFF2-40B4-BE49-F238E27FC236}">
                <a16:creationId xmlns:a16="http://schemas.microsoft.com/office/drawing/2014/main" id="{AE97BF75-DB0A-CABA-3EE3-973A9093E2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715BD2-A7B1-3A9F-B435-1F06CD1B4641}"/>
              </a:ext>
            </a:extLst>
          </p:cNvPr>
          <p:cNvSpPr>
            <a:spLocks noGrp="1"/>
          </p:cNvSpPr>
          <p:nvPr>
            <p:ph type="sldNum" sz="quarter" idx="12"/>
          </p:nvPr>
        </p:nvSpPr>
        <p:spPr/>
        <p:txBody>
          <a:bodyPr/>
          <a:lstStyle/>
          <a:p>
            <a:fld id="{6C60F0DF-62BB-4D10-8736-CAA770E92B6F}" type="slidenum">
              <a:rPr lang="en-US" smtClean="0"/>
              <a:t>‹#›</a:t>
            </a:fld>
            <a:endParaRPr lang="en-US"/>
          </a:p>
        </p:txBody>
      </p:sp>
    </p:spTree>
    <p:extLst>
      <p:ext uri="{BB962C8B-B14F-4D97-AF65-F5344CB8AC3E}">
        <p14:creationId xmlns:p14="http://schemas.microsoft.com/office/powerpoint/2010/main" val="42784090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7AE7A-185F-68D0-42A2-B67F7169B93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618EB953-0523-0915-F21C-021C0CB225F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57ABE328-934B-C349-45CA-D9FDB6FA609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214D694-6A9B-5923-AC67-5F450D9FF862}"/>
              </a:ext>
            </a:extLst>
          </p:cNvPr>
          <p:cNvSpPr>
            <a:spLocks noGrp="1"/>
          </p:cNvSpPr>
          <p:nvPr>
            <p:ph type="dt" sz="half" idx="10"/>
          </p:nvPr>
        </p:nvSpPr>
        <p:spPr/>
        <p:txBody>
          <a:bodyPr/>
          <a:lstStyle/>
          <a:p>
            <a:fld id="{61537E03-0FB4-4209-82B5-507BB90B942E}" type="datetimeFigureOut">
              <a:rPr lang="en-US" smtClean="0"/>
              <a:t>7/14/2023</a:t>
            </a:fld>
            <a:endParaRPr lang="en-US"/>
          </a:p>
        </p:txBody>
      </p:sp>
      <p:sp>
        <p:nvSpPr>
          <p:cNvPr id="6" name="Footer Placeholder 5">
            <a:extLst>
              <a:ext uri="{FF2B5EF4-FFF2-40B4-BE49-F238E27FC236}">
                <a16:creationId xmlns:a16="http://schemas.microsoft.com/office/drawing/2014/main" id="{380A7D4C-D8B4-1AC4-CFCD-5B01AA0408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4A87E0-CD9D-E1CF-C561-037FDED8E3B9}"/>
              </a:ext>
            </a:extLst>
          </p:cNvPr>
          <p:cNvSpPr>
            <a:spLocks noGrp="1"/>
          </p:cNvSpPr>
          <p:nvPr>
            <p:ph type="sldNum" sz="quarter" idx="12"/>
          </p:nvPr>
        </p:nvSpPr>
        <p:spPr/>
        <p:txBody>
          <a:bodyPr/>
          <a:lstStyle/>
          <a:p>
            <a:fld id="{6C60F0DF-62BB-4D10-8736-CAA770E92B6F}" type="slidenum">
              <a:rPr lang="en-US" smtClean="0"/>
              <a:t>‹#›</a:t>
            </a:fld>
            <a:endParaRPr lang="en-US"/>
          </a:p>
        </p:txBody>
      </p:sp>
    </p:spTree>
    <p:extLst>
      <p:ext uri="{BB962C8B-B14F-4D97-AF65-F5344CB8AC3E}">
        <p14:creationId xmlns:p14="http://schemas.microsoft.com/office/powerpoint/2010/main" val="12081177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64C0B-E96E-C9E8-1093-E625FA5C80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A5193B-3E54-E6AD-C9E4-A1E4FC8344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7195DB-B8C2-9421-52C1-98113A062341}"/>
              </a:ext>
            </a:extLst>
          </p:cNvPr>
          <p:cNvSpPr>
            <a:spLocks noGrp="1"/>
          </p:cNvSpPr>
          <p:nvPr>
            <p:ph type="dt" sz="half" idx="10"/>
          </p:nvPr>
        </p:nvSpPr>
        <p:spPr/>
        <p:txBody>
          <a:bodyPr/>
          <a:lstStyle/>
          <a:p>
            <a:fld id="{61537E03-0FB4-4209-82B5-507BB90B942E}" type="datetimeFigureOut">
              <a:rPr lang="en-US" smtClean="0"/>
              <a:t>7/14/2023</a:t>
            </a:fld>
            <a:endParaRPr lang="en-US"/>
          </a:p>
        </p:txBody>
      </p:sp>
      <p:sp>
        <p:nvSpPr>
          <p:cNvPr id="5" name="Footer Placeholder 4">
            <a:extLst>
              <a:ext uri="{FF2B5EF4-FFF2-40B4-BE49-F238E27FC236}">
                <a16:creationId xmlns:a16="http://schemas.microsoft.com/office/drawing/2014/main" id="{493F381C-179B-4921-9C40-DE7866FCFD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32646B-7EC7-0BB6-FC6B-C73657B5ACDB}"/>
              </a:ext>
            </a:extLst>
          </p:cNvPr>
          <p:cNvSpPr>
            <a:spLocks noGrp="1"/>
          </p:cNvSpPr>
          <p:nvPr>
            <p:ph type="sldNum" sz="quarter" idx="12"/>
          </p:nvPr>
        </p:nvSpPr>
        <p:spPr/>
        <p:txBody>
          <a:bodyPr/>
          <a:lstStyle/>
          <a:p>
            <a:fld id="{6C60F0DF-62BB-4D10-8736-CAA770E92B6F}" type="slidenum">
              <a:rPr lang="en-US" smtClean="0"/>
              <a:t>‹#›</a:t>
            </a:fld>
            <a:endParaRPr lang="en-US"/>
          </a:p>
        </p:txBody>
      </p:sp>
    </p:spTree>
    <p:extLst>
      <p:ext uri="{BB962C8B-B14F-4D97-AF65-F5344CB8AC3E}">
        <p14:creationId xmlns:p14="http://schemas.microsoft.com/office/powerpoint/2010/main" val="30366450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17225-8939-9679-547F-5BC5B968A411}"/>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F8ED9C-368B-3E7F-FE98-F4596BC6524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1AA903-D527-7461-75A9-DE0287BEB22D}"/>
              </a:ext>
            </a:extLst>
          </p:cNvPr>
          <p:cNvSpPr>
            <a:spLocks noGrp="1"/>
          </p:cNvSpPr>
          <p:nvPr>
            <p:ph type="dt" sz="half" idx="10"/>
          </p:nvPr>
        </p:nvSpPr>
        <p:spPr/>
        <p:txBody>
          <a:bodyPr/>
          <a:lstStyle/>
          <a:p>
            <a:fld id="{61537E03-0FB4-4209-82B5-507BB90B942E}" type="datetimeFigureOut">
              <a:rPr lang="en-US" smtClean="0"/>
              <a:t>7/14/2023</a:t>
            </a:fld>
            <a:endParaRPr lang="en-US"/>
          </a:p>
        </p:txBody>
      </p:sp>
      <p:sp>
        <p:nvSpPr>
          <p:cNvPr id="5" name="Footer Placeholder 4">
            <a:extLst>
              <a:ext uri="{FF2B5EF4-FFF2-40B4-BE49-F238E27FC236}">
                <a16:creationId xmlns:a16="http://schemas.microsoft.com/office/drawing/2014/main" id="{A00A96E8-3A8B-F4F6-83FC-6B5E5F7DC5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B15EAA-5389-26B9-6A90-70B9BFDFF751}"/>
              </a:ext>
            </a:extLst>
          </p:cNvPr>
          <p:cNvSpPr>
            <a:spLocks noGrp="1"/>
          </p:cNvSpPr>
          <p:nvPr>
            <p:ph type="sldNum" sz="quarter" idx="12"/>
          </p:nvPr>
        </p:nvSpPr>
        <p:spPr/>
        <p:txBody>
          <a:bodyPr/>
          <a:lstStyle/>
          <a:p>
            <a:fld id="{6C60F0DF-62BB-4D10-8736-CAA770E92B6F}" type="slidenum">
              <a:rPr lang="en-US" smtClean="0"/>
              <a:t>‹#›</a:t>
            </a:fld>
            <a:endParaRPr lang="en-US"/>
          </a:p>
        </p:txBody>
      </p:sp>
    </p:spTree>
    <p:extLst>
      <p:ext uri="{BB962C8B-B14F-4D97-AF65-F5344CB8AC3E}">
        <p14:creationId xmlns:p14="http://schemas.microsoft.com/office/powerpoint/2010/main" val="790879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Tree>
    <p:extLst>
      <p:ext uri="{BB962C8B-B14F-4D97-AF65-F5344CB8AC3E}">
        <p14:creationId xmlns:p14="http://schemas.microsoft.com/office/powerpoint/2010/main" val="2270271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7362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66858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30894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1760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2005153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3205961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1.jpe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5"/>
          <p:cNvPicPr>
            <a:picLocks noChangeAspect="1" noChangeArrowheads="1"/>
          </p:cNvPicPr>
          <p:nvPr userDrawn="1"/>
        </p:nvPicPr>
        <p:blipFill>
          <a:blip r:embed="rId17" cstate="print"/>
          <a:srcRect t="1198" b="1219"/>
          <a:stretch>
            <a:fillRect/>
          </a:stretch>
        </p:blipFill>
        <p:spPr bwMode="auto">
          <a:xfrm>
            <a:off x="0" y="0"/>
            <a:ext cx="9144000" cy="6858000"/>
          </a:xfrm>
          <a:prstGeom prst="rect">
            <a:avLst/>
          </a:prstGeom>
          <a:noFill/>
          <a:ln w="9525">
            <a:noFill/>
            <a:miter lim="800000"/>
            <a:headEnd/>
            <a:tailEnd/>
          </a:ln>
        </p:spPr>
      </p:pic>
      <p:sp>
        <p:nvSpPr>
          <p:cNvPr id="1027" name="Text Box 26"/>
          <p:cNvSpPr txBox="1">
            <a:spLocks noChangeArrowheads="1"/>
          </p:cNvSpPr>
          <p:nvPr userDrawn="1"/>
        </p:nvSpPr>
        <p:spPr bwMode="auto">
          <a:xfrm>
            <a:off x="838200" y="6583364"/>
            <a:ext cx="82296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chemeClr val="tx1"/>
                </a:solidFill>
                <a:latin typeface="Times New Roman" pitchFamily="18" charset="0"/>
              </a:defRPr>
            </a:lvl1pPr>
            <a:lvl2pPr marL="742950" indent="-285750">
              <a:defRPr sz="2400" i="1">
                <a:solidFill>
                  <a:schemeClr val="tx1"/>
                </a:solidFill>
                <a:latin typeface="Times New Roman" pitchFamily="18" charset="0"/>
              </a:defRPr>
            </a:lvl2pPr>
            <a:lvl3pPr marL="1143000" indent="-228600">
              <a:defRPr sz="2400" i="1">
                <a:solidFill>
                  <a:schemeClr val="tx1"/>
                </a:solidFill>
                <a:latin typeface="Times New Roman" pitchFamily="18" charset="0"/>
              </a:defRPr>
            </a:lvl3pPr>
            <a:lvl4pPr marL="1600200" indent="-228600">
              <a:defRPr sz="2400" i="1">
                <a:solidFill>
                  <a:schemeClr val="tx1"/>
                </a:solidFill>
                <a:latin typeface="Times New Roman" pitchFamily="18" charset="0"/>
              </a:defRPr>
            </a:lvl4pPr>
            <a:lvl5pPr marL="2057400" indent="-228600">
              <a:defRPr sz="2400" i="1">
                <a:solidFill>
                  <a:schemeClr val="tx1"/>
                </a:solidFill>
                <a:latin typeface="Times New Roman" pitchFamily="18" charset="0"/>
              </a:defRPr>
            </a:lvl5pPr>
            <a:lvl6pPr marL="2514600" indent="-228600" eaLnBrk="0" fontAlgn="base" hangingPunct="0">
              <a:spcBef>
                <a:spcPct val="0"/>
              </a:spcBef>
              <a:spcAft>
                <a:spcPct val="0"/>
              </a:spcAft>
              <a:defRPr sz="2400" i="1">
                <a:solidFill>
                  <a:schemeClr val="tx1"/>
                </a:solidFill>
                <a:latin typeface="Times New Roman" pitchFamily="18" charset="0"/>
              </a:defRPr>
            </a:lvl6pPr>
            <a:lvl7pPr marL="2971800" indent="-228600" eaLnBrk="0" fontAlgn="base" hangingPunct="0">
              <a:spcBef>
                <a:spcPct val="0"/>
              </a:spcBef>
              <a:spcAft>
                <a:spcPct val="0"/>
              </a:spcAft>
              <a:defRPr sz="2400" i="1">
                <a:solidFill>
                  <a:schemeClr val="tx1"/>
                </a:solidFill>
                <a:latin typeface="Times New Roman" pitchFamily="18" charset="0"/>
              </a:defRPr>
            </a:lvl7pPr>
            <a:lvl8pPr marL="3429000" indent="-228600" eaLnBrk="0" fontAlgn="base" hangingPunct="0">
              <a:spcBef>
                <a:spcPct val="0"/>
              </a:spcBef>
              <a:spcAft>
                <a:spcPct val="0"/>
              </a:spcAft>
              <a:defRPr sz="2400" i="1">
                <a:solidFill>
                  <a:schemeClr val="tx1"/>
                </a:solidFill>
                <a:latin typeface="Times New Roman" pitchFamily="18" charset="0"/>
              </a:defRPr>
            </a:lvl8pPr>
            <a:lvl9pPr marL="3886200" indent="-228600" eaLnBrk="0" fontAlgn="base" hangingPunct="0">
              <a:spcBef>
                <a:spcPct val="0"/>
              </a:spcBef>
              <a:spcAft>
                <a:spcPct val="0"/>
              </a:spcAft>
              <a:defRPr sz="2400" i="1">
                <a:solidFill>
                  <a:schemeClr val="tx1"/>
                </a:solidFill>
                <a:latin typeface="Times New Roman" pitchFamily="18" charset="0"/>
              </a:defRPr>
            </a:lvl9pPr>
          </a:lstStyle>
          <a:p>
            <a:pPr algn="ctr">
              <a:defRPr/>
            </a:pPr>
            <a:r>
              <a:rPr lang="en-US" sz="900" i="0">
                <a:solidFill>
                  <a:srgbClr val="4D4D4D"/>
                </a:solidFill>
                <a:latin typeface="Arial" charset="0"/>
                <a:cs typeface="Arial" charset="0"/>
              </a:rPr>
              <a:t>Reduce Waiting &amp; No-Shows </a:t>
            </a:r>
            <a:r>
              <a:rPr lang="en-US" sz="900" i="0">
                <a:solidFill>
                  <a:srgbClr val="4D4D4D"/>
                </a:solidFill>
                <a:latin typeface="Arial" charset="0"/>
                <a:cs typeface="Arial" charset="0"/>
                <a:sym typeface="Symbol" pitchFamily="18" charset="2"/>
              </a:rPr>
              <a:t></a:t>
            </a:r>
            <a:r>
              <a:rPr lang="en-US" sz="900" i="0">
                <a:solidFill>
                  <a:srgbClr val="4D4D4D"/>
                </a:solidFill>
                <a:latin typeface="Arial" charset="0"/>
                <a:cs typeface="Arial" charset="0"/>
              </a:rPr>
              <a:t> Increase Admissions &amp; Continuation</a:t>
            </a:r>
            <a:r>
              <a:rPr lang="en-US" sz="900" i="0">
                <a:solidFill>
                  <a:srgbClr val="007FC4"/>
                </a:solidFill>
                <a:latin typeface="Arial" charset="0"/>
              </a:rPr>
              <a:t> </a:t>
            </a:r>
          </a:p>
        </p:txBody>
      </p:sp>
      <p:sp>
        <p:nvSpPr>
          <p:cNvPr id="1028" name="Text Box 27"/>
          <p:cNvSpPr txBox="1">
            <a:spLocks noChangeArrowheads="1"/>
          </p:cNvSpPr>
          <p:nvPr userDrawn="1"/>
        </p:nvSpPr>
        <p:spPr bwMode="auto">
          <a:xfrm>
            <a:off x="762001" y="6583364"/>
            <a:ext cx="97975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chemeClr val="tx1"/>
                </a:solidFill>
                <a:latin typeface="Times New Roman" pitchFamily="18" charset="0"/>
              </a:defRPr>
            </a:lvl1pPr>
            <a:lvl2pPr marL="742950" indent="-285750">
              <a:defRPr sz="2400" i="1">
                <a:solidFill>
                  <a:schemeClr val="tx1"/>
                </a:solidFill>
                <a:latin typeface="Times New Roman" pitchFamily="18" charset="0"/>
              </a:defRPr>
            </a:lvl2pPr>
            <a:lvl3pPr marL="1143000" indent="-228600">
              <a:defRPr sz="2400" i="1">
                <a:solidFill>
                  <a:schemeClr val="tx1"/>
                </a:solidFill>
                <a:latin typeface="Times New Roman" pitchFamily="18" charset="0"/>
              </a:defRPr>
            </a:lvl3pPr>
            <a:lvl4pPr marL="1600200" indent="-228600">
              <a:defRPr sz="2400" i="1">
                <a:solidFill>
                  <a:schemeClr val="tx1"/>
                </a:solidFill>
                <a:latin typeface="Times New Roman" pitchFamily="18" charset="0"/>
              </a:defRPr>
            </a:lvl4pPr>
            <a:lvl5pPr marL="2057400" indent="-228600">
              <a:defRPr sz="2400" i="1">
                <a:solidFill>
                  <a:schemeClr val="tx1"/>
                </a:solidFill>
                <a:latin typeface="Times New Roman" pitchFamily="18" charset="0"/>
              </a:defRPr>
            </a:lvl5pPr>
            <a:lvl6pPr marL="2514600" indent="-228600" eaLnBrk="0" fontAlgn="base" hangingPunct="0">
              <a:spcBef>
                <a:spcPct val="0"/>
              </a:spcBef>
              <a:spcAft>
                <a:spcPct val="0"/>
              </a:spcAft>
              <a:defRPr sz="2400" i="1">
                <a:solidFill>
                  <a:schemeClr val="tx1"/>
                </a:solidFill>
                <a:latin typeface="Times New Roman" pitchFamily="18" charset="0"/>
              </a:defRPr>
            </a:lvl6pPr>
            <a:lvl7pPr marL="2971800" indent="-228600" eaLnBrk="0" fontAlgn="base" hangingPunct="0">
              <a:spcBef>
                <a:spcPct val="0"/>
              </a:spcBef>
              <a:spcAft>
                <a:spcPct val="0"/>
              </a:spcAft>
              <a:defRPr sz="2400" i="1">
                <a:solidFill>
                  <a:schemeClr val="tx1"/>
                </a:solidFill>
                <a:latin typeface="Times New Roman" pitchFamily="18" charset="0"/>
              </a:defRPr>
            </a:lvl7pPr>
            <a:lvl8pPr marL="3429000" indent="-228600" eaLnBrk="0" fontAlgn="base" hangingPunct="0">
              <a:spcBef>
                <a:spcPct val="0"/>
              </a:spcBef>
              <a:spcAft>
                <a:spcPct val="0"/>
              </a:spcAft>
              <a:defRPr sz="2400" i="1">
                <a:solidFill>
                  <a:schemeClr val="tx1"/>
                </a:solidFill>
                <a:latin typeface="Times New Roman" pitchFamily="18" charset="0"/>
              </a:defRPr>
            </a:lvl8pPr>
            <a:lvl9pPr marL="3886200" indent="-228600" eaLnBrk="0" fontAlgn="base" hangingPunct="0">
              <a:spcBef>
                <a:spcPct val="0"/>
              </a:spcBef>
              <a:spcAft>
                <a:spcPct val="0"/>
              </a:spcAft>
              <a:defRPr sz="2400" i="1">
                <a:solidFill>
                  <a:schemeClr val="tx1"/>
                </a:solidFill>
                <a:latin typeface="Times New Roman" pitchFamily="18" charset="0"/>
              </a:defRPr>
            </a:lvl9pPr>
          </a:lstStyle>
          <a:p>
            <a:pPr>
              <a:defRPr/>
            </a:pPr>
            <a:r>
              <a:rPr lang="en-US" sz="900">
                <a:solidFill>
                  <a:srgbClr val="5E5E5E"/>
                </a:solidFill>
                <a:latin typeface="Arial" charset="0"/>
              </a:rPr>
              <a:t>www.NIATx.net</a:t>
            </a:r>
            <a:endParaRPr lang="en-US" sz="1800"/>
          </a:p>
        </p:txBody>
      </p:sp>
      <p:sp>
        <p:nvSpPr>
          <p:cNvPr id="1029" name="Rectangle 29"/>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30"/>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273840216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Lst>
  <p:txStyles>
    <p:titleStyle>
      <a:lvl1pPr algn="ctr" rtl="0" eaLnBrk="0" fontAlgn="base" hangingPunct="0">
        <a:spcBef>
          <a:spcPct val="0"/>
        </a:spcBef>
        <a:spcAft>
          <a:spcPct val="0"/>
        </a:spcAft>
        <a:defRPr sz="3300">
          <a:solidFill>
            <a:srgbClr val="005684"/>
          </a:solidFill>
          <a:latin typeface="+mj-lt"/>
          <a:ea typeface="+mj-ea"/>
          <a:cs typeface="+mj-cs"/>
        </a:defRPr>
      </a:lvl1pPr>
      <a:lvl2pPr algn="ctr" rtl="0" eaLnBrk="0" fontAlgn="base" hangingPunct="0">
        <a:spcBef>
          <a:spcPct val="0"/>
        </a:spcBef>
        <a:spcAft>
          <a:spcPct val="0"/>
        </a:spcAft>
        <a:defRPr sz="3300">
          <a:solidFill>
            <a:srgbClr val="005684"/>
          </a:solidFill>
          <a:latin typeface="Arial" charset="0"/>
        </a:defRPr>
      </a:lvl2pPr>
      <a:lvl3pPr algn="ctr" rtl="0" eaLnBrk="0" fontAlgn="base" hangingPunct="0">
        <a:spcBef>
          <a:spcPct val="0"/>
        </a:spcBef>
        <a:spcAft>
          <a:spcPct val="0"/>
        </a:spcAft>
        <a:defRPr sz="3300">
          <a:solidFill>
            <a:srgbClr val="005684"/>
          </a:solidFill>
          <a:latin typeface="Arial" charset="0"/>
        </a:defRPr>
      </a:lvl3pPr>
      <a:lvl4pPr algn="ctr" rtl="0" eaLnBrk="0" fontAlgn="base" hangingPunct="0">
        <a:spcBef>
          <a:spcPct val="0"/>
        </a:spcBef>
        <a:spcAft>
          <a:spcPct val="0"/>
        </a:spcAft>
        <a:defRPr sz="3300">
          <a:solidFill>
            <a:srgbClr val="005684"/>
          </a:solidFill>
          <a:latin typeface="Arial" charset="0"/>
        </a:defRPr>
      </a:lvl4pPr>
      <a:lvl5pPr algn="ctr" rtl="0" eaLnBrk="0" fontAlgn="base" hangingPunct="0">
        <a:spcBef>
          <a:spcPct val="0"/>
        </a:spcBef>
        <a:spcAft>
          <a:spcPct val="0"/>
        </a:spcAft>
        <a:defRPr sz="3300">
          <a:solidFill>
            <a:srgbClr val="005684"/>
          </a:solidFill>
          <a:latin typeface="Arial" charset="0"/>
        </a:defRPr>
      </a:lvl5pPr>
      <a:lvl6pPr marL="342900" algn="ctr" rtl="0" eaLnBrk="0" fontAlgn="base" hangingPunct="0">
        <a:spcBef>
          <a:spcPct val="0"/>
        </a:spcBef>
        <a:spcAft>
          <a:spcPct val="0"/>
        </a:spcAft>
        <a:defRPr sz="3300">
          <a:solidFill>
            <a:srgbClr val="005684"/>
          </a:solidFill>
          <a:latin typeface="Arial" charset="0"/>
        </a:defRPr>
      </a:lvl6pPr>
      <a:lvl7pPr marL="685800" algn="ctr" rtl="0" eaLnBrk="0" fontAlgn="base" hangingPunct="0">
        <a:spcBef>
          <a:spcPct val="0"/>
        </a:spcBef>
        <a:spcAft>
          <a:spcPct val="0"/>
        </a:spcAft>
        <a:defRPr sz="3300">
          <a:solidFill>
            <a:srgbClr val="005684"/>
          </a:solidFill>
          <a:latin typeface="Arial" charset="0"/>
        </a:defRPr>
      </a:lvl7pPr>
      <a:lvl8pPr marL="1028700" algn="ctr" rtl="0" eaLnBrk="0" fontAlgn="base" hangingPunct="0">
        <a:spcBef>
          <a:spcPct val="0"/>
        </a:spcBef>
        <a:spcAft>
          <a:spcPct val="0"/>
        </a:spcAft>
        <a:defRPr sz="3300">
          <a:solidFill>
            <a:srgbClr val="005684"/>
          </a:solidFill>
          <a:latin typeface="Arial" charset="0"/>
        </a:defRPr>
      </a:lvl8pPr>
      <a:lvl9pPr marL="1371600" algn="ctr" rtl="0" eaLnBrk="0" fontAlgn="base" hangingPunct="0">
        <a:spcBef>
          <a:spcPct val="0"/>
        </a:spcBef>
        <a:spcAft>
          <a:spcPct val="0"/>
        </a:spcAft>
        <a:defRPr sz="3300">
          <a:solidFill>
            <a:srgbClr val="005684"/>
          </a:solidFill>
          <a:latin typeface="Arial" charset="0"/>
        </a:defRPr>
      </a:lvl9pPr>
    </p:titleStyle>
    <p:bodyStyle>
      <a:lvl1pPr marL="257175" indent="-257175" algn="l" rtl="0" eaLnBrk="0" fontAlgn="base" hangingPunct="0">
        <a:spcBef>
          <a:spcPct val="20000"/>
        </a:spcBef>
        <a:spcAft>
          <a:spcPct val="0"/>
        </a:spcAft>
        <a:buChar char="•"/>
        <a:defRPr sz="2400">
          <a:solidFill>
            <a:srgbClr val="4B4B4B"/>
          </a:solidFill>
          <a:latin typeface="+mn-lt"/>
          <a:ea typeface="+mn-ea"/>
          <a:cs typeface="+mn-cs"/>
        </a:defRPr>
      </a:lvl1pPr>
      <a:lvl2pPr marL="557213" indent="-214313" algn="l" rtl="0" eaLnBrk="0" fontAlgn="base" hangingPunct="0">
        <a:spcBef>
          <a:spcPct val="20000"/>
        </a:spcBef>
        <a:spcAft>
          <a:spcPct val="0"/>
        </a:spcAft>
        <a:buChar char="–"/>
        <a:defRPr sz="2100">
          <a:solidFill>
            <a:srgbClr val="4B4B4B"/>
          </a:solidFill>
          <a:latin typeface="+mn-lt"/>
        </a:defRPr>
      </a:lvl2pPr>
      <a:lvl3pPr marL="857250" indent="-171450" algn="l" rtl="0" eaLnBrk="0" fontAlgn="base" hangingPunct="0">
        <a:spcBef>
          <a:spcPct val="20000"/>
        </a:spcBef>
        <a:spcAft>
          <a:spcPct val="0"/>
        </a:spcAft>
        <a:buChar char="•"/>
        <a:defRPr sz="1800">
          <a:solidFill>
            <a:srgbClr val="4B4B4B"/>
          </a:solidFill>
          <a:latin typeface="+mn-lt"/>
        </a:defRPr>
      </a:lvl3pPr>
      <a:lvl4pPr marL="1200150" indent="-171450" algn="l" rtl="0" eaLnBrk="0" fontAlgn="base" hangingPunct="0">
        <a:spcBef>
          <a:spcPct val="20000"/>
        </a:spcBef>
        <a:spcAft>
          <a:spcPct val="0"/>
        </a:spcAft>
        <a:buChar char="–"/>
        <a:defRPr sz="1500">
          <a:solidFill>
            <a:srgbClr val="4B4B4B"/>
          </a:solidFill>
          <a:latin typeface="Times New Roman" pitchFamily="18" charset="0"/>
        </a:defRPr>
      </a:lvl4pPr>
      <a:lvl5pPr marL="1543050" indent="-171450" algn="l" rtl="0" eaLnBrk="0" fontAlgn="base" hangingPunct="0">
        <a:spcBef>
          <a:spcPct val="20000"/>
        </a:spcBef>
        <a:spcAft>
          <a:spcPct val="0"/>
        </a:spcAft>
        <a:buChar char="»"/>
        <a:defRPr sz="1500">
          <a:solidFill>
            <a:srgbClr val="4B4B4B"/>
          </a:solidFill>
          <a:latin typeface="Times New Roman" pitchFamily="18" charset="0"/>
        </a:defRPr>
      </a:lvl5pPr>
      <a:lvl6pPr marL="1885950" indent="-171450" algn="l" rtl="0" eaLnBrk="0" fontAlgn="base" hangingPunct="0">
        <a:spcBef>
          <a:spcPct val="20000"/>
        </a:spcBef>
        <a:spcAft>
          <a:spcPct val="0"/>
        </a:spcAft>
        <a:buChar char="»"/>
        <a:defRPr sz="1500">
          <a:solidFill>
            <a:srgbClr val="4B4B4B"/>
          </a:solidFill>
          <a:latin typeface="Times New Roman" pitchFamily="18" charset="0"/>
        </a:defRPr>
      </a:lvl6pPr>
      <a:lvl7pPr marL="2228850" indent="-171450" algn="l" rtl="0" eaLnBrk="0" fontAlgn="base" hangingPunct="0">
        <a:spcBef>
          <a:spcPct val="20000"/>
        </a:spcBef>
        <a:spcAft>
          <a:spcPct val="0"/>
        </a:spcAft>
        <a:buChar char="»"/>
        <a:defRPr sz="1500">
          <a:solidFill>
            <a:srgbClr val="4B4B4B"/>
          </a:solidFill>
          <a:latin typeface="Times New Roman" pitchFamily="18" charset="0"/>
        </a:defRPr>
      </a:lvl7pPr>
      <a:lvl8pPr marL="2571750" indent="-171450" algn="l" rtl="0" eaLnBrk="0" fontAlgn="base" hangingPunct="0">
        <a:spcBef>
          <a:spcPct val="20000"/>
        </a:spcBef>
        <a:spcAft>
          <a:spcPct val="0"/>
        </a:spcAft>
        <a:buChar char="»"/>
        <a:defRPr sz="1500">
          <a:solidFill>
            <a:srgbClr val="4B4B4B"/>
          </a:solidFill>
          <a:latin typeface="Times New Roman" pitchFamily="18" charset="0"/>
        </a:defRPr>
      </a:lvl8pPr>
      <a:lvl9pPr marL="2914650" indent="-171450" algn="l" rtl="0" eaLnBrk="0" fontAlgn="base" hangingPunct="0">
        <a:spcBef>
          <a:spcPct val="20000"/>
        </a:spcBef>
        <a:spcAft>
          <a:spcPct val="0"/>
        </a:spcAft>
        <a:buChar char="»"/>
        <a:defRPr sz="1500">
          <a:solidFill>
            <a:srgbClr val="4B4B4B"/>
          </a:solidFill>
          <a:latin typeface="Times New Roman" pitchFamily="18" charset="0"/>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276BDF-0AAA-B52D-7023-ECC6C2D83CB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B029E0-32BF-CA73-C05F-DD904DCA969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7D0A9B-DA39-C407-3023-B847F80195C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1537E03-0FB4-4209-82B5-507BB90B942E}" type="datetimeFigureOut">
              <a:rPr lang="en-US" smtClean="0"/>
              <a:t>7/14/2023</a:t>
            </a:fld>
            <a:endParaRPr lang="en-US"/>
          </a:p>
        </p:txBody>
      </p:sp>
      <p:sp>
        <p:nvSpPr>
          <p:cNvPr id="5" name="Footer Placeholder 4">
            <a:extLst>
              <a:ext uri="{FF2B5EF4-FFF2-40B4-BE49-F238E27FC236}">
                <a16:creationId xmlns:a16="http://schemas.microsoft.com/office/drawing/2014/main" id="{FCFD3C67-DEFD-F52D-9E69-0EB0783987B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0B47CB-5351-ACA7-8ACE-48AA44A8A2D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C60F0DF-62BB-4D10-8736-CAA770E92B6F}" type="slidenum">
              <a:rPr lang="en-US" smtClean="0"/>
              <a:t>‹#›</a:t>
            </a:fld>
            <a:endParaRPr lang="en-US"/>
          </a:p>
        </p:txBody>
      </p:sp>
      <p:pic>
        <p:nvPicPr>
          <p:cNvPr id="7" name="Picture 25">
            <a:extLst>
              <a:ext uri="{FF2B5EF4-FFF2-40B4-BE49-F238E27FC236}">
                <a16:creationId xmlns:a16="http://schemas.microsoft.com/office/drawing/2014/main" id="{DB6DE324-EABD-E568-25F6-94B1EF731579}"/>
              </a:ext>
            </a:extLst>
          </p:cNvPr>
          <p:cNvPicPr>
            <a:picLocks noChangeAspect="1" noChangeArrowheads="1"/>
          </p:cNvPicPr>
          <p:nvPr userDrawn="1"/>
        </p:nvPicPr>
        <p:blipFill>
          <a:blip r:embed="rId13" cstate="print"/>
          <a:srcRect t="1198" b="1219"/>
          <a:stretch>
            <a:fillRect/>
          </a:stretch>
        </p:blipFill>
        <p:spPr bwMode="auto">
          <a:xfrm>
            <a:off x="0" y="0"/>
            <a:ext cx="9144000" cy="6858000"/>
          </a:xfrm>
          <a:prstGeom prst="rect">
            <a:avLst/>
          </a:prstGeom>
          <a:noFill/>
          <a:ln w="9525">
            <a:noFill/>
            <a:miter lim="800000"/>
            <a:headEnd/>
            <a:tailEnd/>
          </a:ln>
        </p:spPr>
      </p:pic>
      <p:sp>
        <p:nvSpPr>
          <p:cNvPr id="8" name="Text Box 26">
            <a:extLst>
              <a:ext uri="{FF2B5EF4-FFF2-40B4-BE49-F238E27FC236}">
                <a16:creationId xmlns:a16="http://schemas.microsoft.com/office/drawing/2014/main" id="{BA61FE86-3C19-02E0-332B-82E961B921F9}"/>
              </a:ext>
            </a:extLst>
          </p:cNvPr>
          <p:cNvSpPr txBox="1">
            <a:spLocks noChangeArrowheads="1"/>
          </p:cNvSpPr>
          <p:nvPr userDrawn="1"/>
        </p:nvSpPr>
        <p:spPr bwMode="auto">
          <a:xfrm>
            <a:off x="838200" y="6583363"/>
            <a:ext cx="8229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chemeClr val="tx1"/>
                </a:solidFill>
                <a:latin typeface="Times New Roman" pitchFamily="18" charset="0"/>
              </a:defRPr>
            </a:lvl1pPr>
            <a:lvl2pPr marL="742950" indent="-285750">
              <a:defRPr sz="2400" i="1">
                <a:solidFill>
                  <a:schemeClr val="tx1"/>
                </a:solidFill>
                <a:latin typeface="Times New Roman" pitchFamily="18" charset="0"/>
              </a:defRPr>
            </a:lvl2pPr>
            <a:lvl3pPr marL="1143000" indent="-228600">
              <a:defRPr sz="2400" i="1">
                <a:solidFill>
                  <a:schemeClr val="tx1"/>
                </a:solidFill>
                <a:latin typeface="Times New Roman" pitchFamily="18" charset="0"/>
              </a:defRPr>
            </a:lvl3pPr>
            <a:lvl4pPr marL="1600200" indent="-228600">
              <a:defRPr sz="2400" i="1">
                <a:solidFill>
                  <a:schemeClr val="tx1"/>
                </a:solidFill>
                <a:latin typeface="Times New Roman" pitchFamily="18" charset="0"/>
              </a:defRPr>
            </a:lvl4pPr>
            <a:lvl5pPr marL="2057400" indent="-228600">
              <a:defRPr sz="2400" i="1">
                <a:solidFill>
                  <a:schemeClr val="tx1"/>
                </a:solidFill>
                <a:latin typeface="Times New Roman" pitchFamily="18" charset="0"/>
              </a:defRPr>
            </a:lvl5pPr>
            <a:lvl6pPr marL="2514600" indent="-228600" eaLnBrk="0" fontAlgn="base" hangingPunct="0">
              <a:spcBef>
                <a:spcPct val="0"/>
              </a:spcBef>
              <a:spcAft>
                <a:spcPct val="0"/>
              </a:spcAft>
              <a:defRPr sz="2400" i="1">
                <a:solidFill>
                  <a:schemeClr val="tx1"/>
                </a:solidFill>
                <a:latin typeface="Times New Roman" pitchFamily="18" charset="0"/>
              </a:defRPr>
            </a:lvl6pPr>
            <a:lvl7pPr marL="2971800" indent="-228600" eaLnBrk="0" fontAlgn="base" hangingPunct="0">
              <a:spcBef>
                <a:spcPct val="0"/>
              </a:spcBef>
              <a:spcAft>
                <a:spcPct val="0"/>
              </a:spcAft>
              <a:defRPr sz="2400" i="1">
                <a:solidFill>
                  <a:schemeClr val="tx1"/>
                </a:solidFill>
                <a:latin typeface="Times New Roman" pitchFamily="18" charset="0"/>
              </a:defRPr>
            </a:lvl7pPr>
            <a:lvl8pPr marL="3429000" indent="-228600" eaLnBrk="0" fontAlgn="base" hangingPunct="0">
              <a:spcBef>
                <a:spcPct val="0"/>
              </a:spcBef>
              <a:spcAft>
                <a:spcPct val="0"/>
              </a:spcAft>
              <a:defRPr sz="2400" i="1">
                <a:solidFill>
                  <a:schemeClr val="tx1"/>
                </a:solidFill>
                <a:latin typeface="Times New Roman" pitchFamily="18" charset="0"/>
              </a:defRPr>
            </a:lvl8pPr>
            <a:lvl9pPr marL="3886200" indent="-228600" eaLnBrk="0" fontAlgn="base" hangingPunct="0">
              <a:spcBef>
                <a:spcPct val="0"/>
              </a:spcBef>
              <a:spcAft>
                <a:spcPct val="0"/>
              </a:spcAft>
              <a:defRPr sz="2400" i="1">
                <a:solidFill>
                  <a:schemeClr val="tx1"/>
                </a:solidFill>
                <a:latin typeface="Times New Roman" pitchFamily="18" charset="0"/>
              </a:defRPr>
            </a:lvl9pPr>
          </a:lstStyle>
          <a:p>
            <a:pPr algn="ctr">
              <a:defRPr/>
            </a:pPr>
            <a:r>
              <a:rPr lang="en-US" sz="1200" i="0">
                <a:solidFill>
                  <a:srgbClr val="4D4D4D"/>
                </a:solidFill>
                <a:latin typeface="Arial" charset="0"/>
                <a:cs typeface="Arial" charset="0"/>
              </a:rPr>
              <a:t>Reduce Waiting &amp; No-Shows </a:t>
            </a:r>
            <a:r>
              <a:rPr lang="en-US" sz="1200" i="0">
                <a:solidFill>
                  <a:srgbClr val="4D4D4D"/>
                </a:solidFill>
                <a:latin typeface="Arial" charset="0"/>
                <a:cs typeface="Arial" charset="0"/>
                <a:sym typeface="Symbol" pitchFamily="18" charset="2"/>
              </a:rPr>
              <a:t></a:t>
            </a:r>
            <a:r>
              <a:rPr lang="en-US" sz="1200" i="0">
                <a:solidFill>
                  <a:srgbClr val="4D4D4D"/>
                </a:solidFill>
                <a:latin typeface="Arial" charset="0"/>
                <a:cs typeface="Arial" charset="0"/>
              </a:rPr>
              <a:t> Increase Admissions &amp; Continuation</a:t>
            </a:r>
            <a:r>
              <a:rPr lang="en-US" sz="1200" i="0">
                <a:solidFill>
                  <a:srgbClr val="007FC4"/>
                </a:solidFill>
                <a:latin typeface="Arial" charset="0"/>
              </a:rPr>
              <a:t> </a:t>
            </a:r>
          </a:p>
        </p:txBody>
      </p:sp>
      <p:sp>
        <p:nvSpPr>
          <p:cNvPr id="9" name="Text Box 27">
            <a:extLst>
              <a:ext uri="{FF2B5EF4-FFF2-40B4-BE49-F238E27FC236}">
                <a16:creationId xmlns:a16="http://schemas.microsoft.com/office/drawing/2014/main" id="{1600E1D7-19CF-2006-7DFC-E19C0B2EADD5}"/>
              </a:ext>
            </a:extLst>
          </p:cNvPr>
          <p:cNvSpPr txBox="1">
            <a:spLocks noChangeArrowheads="1"/>
          </p:cNvSpPr>
          <p:nvPr userDrawn="1"/>
        </p:nvSpPr>
        <p:spPr bwMode="auto">
          <a:xfrm>
            <a:off x="762000" y="6583363"/>
            <a:ext cx="12334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chemeClr val="tx1"/>
                </a:solidFill>
                <a:latin typeface="Times New Roman" pitchFamily="18" charset="0"/>
              </a:defRPr>
            </a:lvl1pPr>
            <a:lvl2pPr marL="742950" indent="-285750">
              <a:defRPr sz="2400" i="1">
                <a:solidFill>
                  <a:schemeClr val="tx1"/>
                </a:solidFill>
                <a:latin typeface="Times New Roman" pitchFamily="18" charset="0"/>
              </a:defRPr>
            </a:lvl2pPr>
            <a:lvl3pPr marL="1143000" indent="-228600">
              <a:defRPr sz="2400" i="1">
                <a:solidFill>
                  <a:schemeClr val="tx1"/>
                </a:solidFill>
                <a:latin typeface="Times New Roman" pitchFamily="18" charset="0"/>
              </a:defRPr>
            </a:lvl3pPr>
            <a:lvl4pPr marL="1600200" indent="-228600">
              <a:defRPr sz="2400" i="1">
                <a:solidFill>
                  <a:schemeClr val="tx1"/>
                </a:solidFill>
                <a:latin typeface="Times New Roman" pitchFamily="18" charset="0"/>
              </a:defRPr>
            </a:lvl4pPr>
            <a:lvl5pPr marL="2057400" indent="-228600">
              <a:defRPr sz="2400" i="1">
                <a:solidFill>
                  <a:schemeClr val="tx1"/>
                </a:solidFill>
                <a:latin typeface="Times New Roman" pitchFamily="18" charset="0"/>
              </a:defRPr>
            </a:lvl5pPr>
            <a:lvl6pPr marL="2514600" indent="-228600" eaLnBrk="0" fontAlgn="base" hangingPunct="0">
              <a:spcBef>
                <a:spcPct val="0"/>
              </a:spcBef>
              <a:spcAft>
                <a:spcPct val="0"/>
              </a:spcAft>
              <a:defRPr sz="2400" i="1">
                <a:solidFill>
                  <a:schemeClr val="tx1"/>
                </a:solidFill>
                <a:latin typeface="Times New Roman" pitchFamily="18" charset="0"/>
              </a:defRPr>
            </a:lvl6pPr>
            <a:lvl7pPr marL="2971800" indent="-228600" eaLnBrk="0" fontAlgn="base" hangingPunct="0">
              <a:spcBef>
                <a:spcPct val="0"/>
              </a:spcBef>
              <a:spcAft>
                <a:spcPct val="0"/>
              </a:spcAft>
              <a:defRPr sz="2400" i="1">
                <a:solidFill>
                  <a:schemeClr val="tx1"/>
                </a:solidFill>
                <a:latin typeface="Times New Roman" pitchFamily="18" charset="0"/>
              </a:defRPr>
            </a:lvl7pPr>
            <a:lvl8pPr marL="3429000" indent="-228600" eaLnBrk="0" fontAlgn="base" hangingPunct="0">
              <a:spcBef>
                <a:spcPct val="0"/>
              </a:spcBef>
              <a:spcAft>
                <a:spcPct val="0"/>
              </a:spcAft>
              <a:defRPr sz="2400" i="1">
                <a:solidFill>
                  <a:schemeClr val="tx1"/>
                </a:solidFill>
                <a:latin typeface="Times New Roman" pitchFamily="18" charset="0"/>
              </a:defRPr>
            </a:lvl8pPr>
            <a:lvl9pPr marL="3886200" indent="-228600" eaLnBrk="0" fontAlgn="base" hangingPunct="0">
              <a:spcBef>
                <a:spcPct val="0"/>
              </a:spcBef>
              <a:spcAft>
                <a:spcPct val="0"/>
              </a:spcAft>
              <a:defRPr sz="2400" i="1">
                <a:solidFill>
                  <a:schemeClr val="tx1"/>
                </a:solidFill>
                <a:latin typeface="Times New Roman" pitchFamily="18" charset="0"/>
              </a:defRPr>
            </a:lvl9pPr>
          </a:lstStyle>
          <a:p>
            <a:pPr>
              <a:defRPr/>
            </a:pPr>
            <a:r>
              <a:rPr lang="en-US" sz="1200">
                <a:solidFill>
                  <a:srgbClr val="5E5E5E"/>
                </a:solidFill>
                <a:latin typeface="Arial" charset="0"/>
              </a:rPr>
              <a:t>www.NIATx.net</a:t>
            </a:r>
            <a:endParaRPr lang="en-US"/>
          </a:p>
        </p:txBody>
      </p:sp>
    </p:spTree>
    <p:extLst>
      <p:ext uri="{BB962C8B-B14F-4D97-AF65-F5344CB8AC3E}">
        <p14:creationId xmlns:p14="http://schemas.microsoft.com/office/powerpoint/2010/main" val="205978028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9.xml"/><Relationship Id="rId1" Type="http://schemas.openxmlformats.org/officeDocument/2006/relationships/slideLayout" Target="../slideLayouts/slideLayout17.xml"/><Relationship Id="rId4" Type="http://schemas.openxmlformats.org/officeDocument/2006/relationships/image" Target="../media/image10.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7.xml"/><Relationship Id="rId4" Type="http://schemas.openxmlformats.org/officeDocument/2006/relationships/image" Target="http://chsra.wisc.edu/exchange/Corey.Zetts/Inbox/PDSA%20Icons.EML/1_multipart_xF8FF_6_PDSA5.jpg?attach=1"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3" Type="http://schemas.openxmlformats.org/officeDocument/2006/relationships/image" Target="http://chsra.wisc.edu/exchange/Corey.Zetts/Inbox/PDSA%20Icons.EML/1_multipart_xF8FF_6_PDSA5.jpg?attach=1" TargetMode="External"/><Relationship Id="rId2" Type="http://schemas.openxmlformats.org/officeDocument/2006/relationships/image" Target="../media/image4.jpeg"/><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9EDF8F-ADE1-C248-15A9-3408D601C3FE}"/>
              </a:ext>
            </a:extLst>
          </p:cNvPr>
          <p:cNvSpPr txBox="1"/>
          <p:nvPr/>
        </p:nvSpPr>
        <p:spPr>
          <a:xfrm>
            <a:off x="1447800" y="4216131"/>
            <a:ext cx="6858000" cy="1722331"/>
          </a:xfrm>
          <a:prstGeom prst="rect">
            <a:avLst/>
          </a:prstGeom>
          <a:noFill/>
        </p:spPr>
        <p:txBody>
          <a:bodyPr wrap="square">
            <a:spAutoFit/>
          </a:bodyPr>
          <a:lstStyle/>
          <a:p>
            <a:pPr marL="0" marR="0" algn="ctr">
              <a:lnSpc>
                <a:spcPct val="107000"/>
              </a:lnSpc>
              <a:spcBef>
                <a:spcPts val="0"/>
              </a:spcBef>
              <a:spcAft>
                <a:spcPts val="0"/>
              </a:spcAft>
            </a:pPr>
            <a:r>
              <a:rPr lang="en-SG" sz="2000" b="1" dirty="0">
                <a:effectLst/>
                <a:latin typeface="Arial" panose="020B0604020202020204" pitchFamily="34" charset="0"/>
                <a:ea typeface="Calibri" panose="020F0502020204030204" pitchFamily="34" charset="0"/>
                <a:cs typeface="Times New Roman" panose="02020603050405020304" pitchFamily="18" charset="0"/>
              </a:rPr>
              <a:t>UNIVERSITI MALAYA &amp; YALE UNIVERSITY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SG" sz="2000" b="1" dirty="0">
                <a:effectLst/>
                <a:latin typeface="Arial" panose="020B0604020202020204" pitchFamily="34" charset="0"/>
                <a:ea typeface="Calibri" panose="020F0502020204030204" pitchFamily="34" charset="0"/>
                <a:cs typeface="Times New Roman" panose="02020603050405020304" pitchFamily="18" charset="0"/>
              </a:rPr>
              <a:t>MIST SUMMER BOOTCAMP 2023</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MAKING IMPLEMENTATION SCIENCE AVAILALE AND APPROACHABLE TO RESOURCE-LIMITED SETTINGS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SG" sz="2000" b="1" dirty="0">
                <a:effectLst/>
                <a:latin typeface="Arial" panose="020B0604020202020204" pitchFamily="34" charset="0"/>
                <a:ea typeface="Calibri" panose="020F0502020204030204" pitchFamily="34" charset="0"/>
                <a:cs typeface="Times New Roman" panose="02020603050405020304" pitchFamily="18" charset="0"/>
              </a:rPr>
              <a:t>JULY 17-19, 2023</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4">
            <a:extLst>
              <a:ext uri="{FF2B5EF4-FFF2-40B4-BE49-F238E27FC236}">
                <a16:creationId xmlns:a16="http://schemas.microsoft.com/office/drawing/2014/main" id="{484E45D1-8AF0-C674-0526-3F5A7727D3FB}"/>
              </a:ext>
            </a:extLst>
          </p:cNvPr>
          <p:cNvSpPr>
            <a:spLocks noGrp="1"/>
          </p:cNvSpPr>
          <p:nvPr>
            <p:ph type="title"/>
          </p:nvPr>
        </p:nvSpPr>
        <p:spPr>
          <a:xfrm>
            <a:off x="952500" y="609600"/>
            <a:ext cx="7848600" cy="1828800"/>
          </a:xfrm>
        </p:spPr>
        <p:txBody>
          <a:bodyPr/>
          <a:lstStyle/>
          <a:p>
            <a:r>
              <a:rPr kumimoji="0" lang="en-US" sz="2800" b="1"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Unpacking the Implementation Tools from NIATx - </a:t>
            </a:r>
            <a:br>
              <a:rPr kumimoji="0" lang="en-US" sz="2800" b="1"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US" sz="2800" b="1"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A Comprehensive Implementation Strategy</a:t>
            </a:r>
            <a:endParaRPr lang="en-US" sz="6000" dirty="0">
              <a:solidFill>
                <a:schemeClr val="tx1"/>
              </a:solidFill>
            </a:endParaRPr>
          </a:p>
        </p:txBody>
      </p:sp>
      <p:sp>
        <p:nvSpPr>
          <p:cNvPr id="8" name="TextBox 7">
            <a:extLst>
              <a:ext uri="{FF2B5EF4-FFF2-40B4-BE49-F238E27FC236}">
                <a16:creationId xmlns:a16="http://schemas.microsoft.com/office/drawing/2014/main" id="{2DB9F10E-64CD-0363-ED27-0BE365E5E105}"/>
              </a:ext>
            </a:extLst>
          </p:cNvPr>
          <p:cNvSpPr txBox="1"/>
          <p:nvPr/>
        </p:nvSpPr>
        <p:spPr>
          <a:xfrm>
            <a:off x="1066800" y="2758168"/>
            <a:ext cx="7620000" cy="1457963"/>
          </a:xfrm>
          <a:prstGeom prst="rect">
            <a:avLst/>
          </a:prstGeom>
          <a:noFill/>
        </p:spPr>
        <p:txBody>
          <a:bodyPr wrap="square">
            <a:spAutoFit/>
          </a:bodyPr>
          <a:lstStyle/>
          <a:p>
            <a:pPr marL="0" marR="0" algn="ctr">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Lynn Madden, PhD, MPA</a:t>
            </a:r>
          </a:p>
          <a:p>
            <a:pPr marL="0" marR="0" algn="ctr">
              <a:lnSpc>
                <a:spcPct val="107000"/>
              </a:lnSpc>
              <a:spcBef>
                <a:spcPts val="0"/>
              </a:spcBef>
              <a:spcAft>
                <a:spcPts val="0"/>
              </a:spcAft>
            </a:pPr>
            <a:r>
              <a:rPr lang="en-US" sz="20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Assistant Professor, Yale University School of Medicine</a:t>
            </a:r>
          </a:p>
          <a:p>
            <a:pPr marL="0" marR="0" algn="ctr">
              <a:lnSpc>
                <a:spcPct val="107000"/>
              </a:lnSpc>
              <a:spcBef>
                <a:spcPts val="0"/>
              </a:spcBef>
              <a:spcAft>
                <a:spcPts val="0"/>
              </a:spcAft>
            </a:pPr>
            <a:r>
              <a:rPr lang="en-US" sz="20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CEO, APT Foundation, Inc.</a:t>
            </a:r>
          </a:p>
          <a:p>
            <a:pPr marL="0" marR="0">
              <a:lnSpc>
                <a:spcPct val="107000"/>
              </a:lnSpc>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124200" y="5410200"/>
            <a:ext cx="1619250" cy="1096963"/>
          </a:xfrm>
          <a:prstGeom prst="rect">
            <a:avLst/>
          </a:prstGeom>
          <a:noFill/>
          <a:ln w="9525">
            <a:noFill/>
            <a:miter lim="800000"/>
            <a:headEnd/>
            <a:tailEnd/>
          </a:ln>
          <a:effectLst/>
        </p:spPr>
        <p:txBody>
          <a:bodyPr lIns="92075" tIns="46038" rIns="92075" bIns="46038">
            <a:spAutoFit/>
          </a:bodyPr>
          <a:lstStyle/>
          <a:p>
            <a:pPr algn="ctr">
              <a:spcBef>
                <a:spcPct val="50000"/>
              </a:spcBef>
            </a:pPr>
            <a:r>
              <a:rPr lang="en-US" altLang="en-US" sz="2200" b="1">
                <a:latin typeface="Arial Black" pitchFamily="34" charset="0"/>
              </a:rPr>
              <a:t>Hunches Theories Ideas</a:t>
            </a:r>
          </a:p>
        </p:txBody>
      </p:sp>
      <p:sp>
        <p:nvSpPr>
          <p:cNvPr id="10243" name="Rectangle 3"/>
          <p:cNvSpPr>
            <a:spLocks noChangeArrowheads="1"/>
          </p:cNvSpPr>
          <p:nvPr/>
        </p:nvSpPr>
        <p:spPr bwMode="auto">
          <a:xfrm>
            <a:off x="6858000" y="2362200"/>
            <a:ext cx="2057400" cy="1311275"/>
          </a:xfrm>
          <a:prstGeom prst="rect">
            <a:avLst/>
          </a:prstGeom>
          <a:noFill/>
          <a:ln w="9525">
            <a:noFill/>
            <a:miter lim="800000"/>
            <a:headEnd/>
            <a:tailEnd/>
          </a:ln>
          <a:effectLst/>
        </p:spPr>
        <p:txBody>
          <a:bodyPr lIns="92075" tIns="46038" rIns="92075" bIns="46038">
            <a:spAutoFit/>
          </a:bodyPr>
          <a:lstStyle/>
          <a:p>
            <a:pPr algn="ctr">
              <a:spcBef>
                <a:spcPct val="50000"/>
              </a:spcBef>
            </a:pPr>
            <a:r>
              <a:rPr lang="en-US" altLang="en-US" sz="2000" b="1">
                <a:latin typeface="Arial Black" pitchFamily="34" charset="0"/>
              </a:rPr>
              <a:t>Changes That Result in Improvement</a:t>
            </a:r>
          </a:p>
        </p:txBody>
      </p:sp>
      <p:sp>
        <p:nvSpPr>
          <p:cNvPr id="10244" name="Line 4"/>
          <p:cNvSpPr>
            <a:spLocks noChangeShapeType="1"/>
          </p:cNvSpPr>
          <p:nvPr/>
        </p:nvSpPr>
        <p:spPr bwMode="auto">
          <a:xfrm flipV="1">
            <a:off x="2500313" y="3309938"/>
            <a:ext cx="4191000" cy="2476500"/>
          </a:xfrm>
          <a:prstGeom prst="line">
            <a:avLst/>
          </a:prstGeom>
          <a:noFill/>
          <a:ln w="50800">
            <a:solidFill>
              <a:schemeClr val="tx1"/>
            </a:solidFill>
            <a:prstDash val="sysDot"/>
            <a:round/>
            <a:headEnd type="none" w="sm" len="sm"/>
            <a:tailEnd type="none" w="sm" len="sm"/>
          </a:ln>
          <a:effectLst/>
        </p:spPr>
        <p:txBody>
          <a:bodyPr wrap="none" anchor="ctr"/>
          <a:lstStyle/>
          <a:p>
            <a:endParaRPr lang="ru-RU"/>
          </a:p>
        </p:txBody>
      </p:sp>
      <p:grpSp>
        <p:nvGrpSpPr>
          <p:cNvPr id="10245" name="Group 5"/>
          <p:cNvGrpSpPr>
            <a:grpSpLocks/>
          </p:cNvGrpSpPr>
          <p:nvPr/>
        </p:nvGrpSpPr>
        <p:grpSpPr bwMode="auto">
          <a:xfrm>
            <a:off x="2233613" y="4572000"/>
            <a:ext cx="838200" cy="833438"/>
            <a:chOff x="1407" y="2880"/>
            <a:chExt cx="528" cy="525"/>
          </a:xfrm>
        </p:grpSpPr>
        <p:grpSp>
          <p:nvGrpSpPr>
            <p:cNvPr id="10279" name="Group 6"/>
            <p:cNvGrpSpPr>
              <a:grpSpLocks/>
            </p:cNvGrpSpPr>
            <p:nvPr/>
          </p:nvGrpSpPr>
          <p:grpSpPr bwMode="auto">
            <a:xfrm>
              <a:off x="1407" y="2880"/>
              <a:ext cx="528" cy="525"/>
              <a:chOff x="1407" y="2880"/>
              <a:chExt cx="528" cy="525"/>
            </a:xfrm>
          </p:grpSpPr>
          <p:sp>
            <p:nvSpPr>
              <p:cNvPr id="10284" name="Oval 7"/>
              <p:cNvSpPr>
                <a:spLocks noChangeArrowheads="1"/>
              </p:cNvSpPr>
              <p:nvPr/>
            </p:nvSpPr>
            <p:spPr bwMode="auto">
              <a:xfrm>
                <a:off x="1411" y="2884"/>
                <a:ext cx="520" cy="520"/>
              </a:xfrm>
              <a:prstGeom prst="ellipse">
                <a:avLst/>
              </a:prstGeom>
              <a:solidFill>
                <a:srgbClr val="FF6600"/>
              </a:solidFill>
              <a:ln w="12700">
                <a:solidFill>
                  <a:schemeClr val="tx1"/>
                </a:solidFill>
                <a:round/>
                <a:headEnd/>
                <a:tailEnd/>
              </a:ln>
              <a:effectLst/>
            </p:spPr>
            <p:txBody>
              <a:bodyPr wrap="none" anchor="ctr"/>
              <a:lstStyle/>
              <a:p>
                <a:pPr eaLnBrk="1" hangingPunct="1"/>
                <a:endParaRPr lang="en-US" altLang="en-US">
                  <a:latin typeface="Arial" charset="0"/>
                </a:endParaRPr>
              </a:p>
            </p:txBody>
          </p:sp>
          <p:sp>
            <p:nvSpPr>
              <p:cNvPr id="10285" name="Line 8"/>
              <p:cNvSpPr>
                <a:spLocks noChangeShapeType="1"/>
              </p:cNvSpPr>
              <p:nvPr/>
            </p:nvSpPr>
            <p:spPr bwMode="auto">
              <a:xfrm>
                <a:off x="1407" y="3144"/>
                <a:ext cx="528" cy="0"/>
              </a:xfrm>
              <a:prstGeom prst="line">
                <a:avLst/>
              </a:prstGeom>
              <a:noFill/>
              <a:ln w="12700">
                <a:solidFill>
                  <a:schemeClr val="tx1"/>
                </a:solidFill>
                <a:round/>
                <a:headEnd type="none" w="sm" len="sm"/>
                <a:tailEnd type="none" w="sm" len="sm"/>
              </a:ln>
              <a:effectLst/>
            </p:spPr>
            <p:txBody>
              <a:bodyPr wrap="none" anchor="ctr"/>
              <a:lstStyle/>
              <a:p>
                <a:endParaRPr lang="ru-RU"/>
              </a:p>
            </p:txBody>
          </p:sp>
          <p:sp>
            <p:nvSpPr>
              <p:cNvPr id="10286" name="Line 9"/>
              <p:cNvSpPr>
                <a:spLocks noChangeShapeType="1"/>
              </p:cNvSpPr>
              <p:nvPr/>
            </p:nvSpPr>
            <p:spPr bwMode="auto">
              <a:xfrm>
                <a:off x="1671" y="2880"/>
                <a:ext cx="0" cy="525"/>
              </a:xfrm>
              <a:prstGeom prst="line">
                <a:avLst/>
              </a:prstGeom>
              <a:noFill/>
              <a:ln w="12700">
                <a:solidFill>
                  <a:schemeClr val="tx1"/>
                </a:solidFill>
                <a:round/>
                <a:headEnd type="none" w="sm" len="sm"/>
                <a:tailEnd type="none" w="sm" len="sm"/>
              </a:ln>
              <a:effectLst/>
            </p:spPr>
            <p:txBody>
              <a:bodyPr wrap="none" anchor="ctr"/>
              <a:lstStyle/>
              <a:p>
                <a:endParaRPr lang="ru-RU"/>
              </a:p>
            </p:txBody>
          </p:sp>
        </p:grpSp>
        <p:sp>
          <p:nvSpPr>
            <p:cNvPr id="10280" name="Rectangle 10"/>
            <p:cNvSpPr>
              <a:spLocks noChangeArrowheads="1"/>
            </p:cNvSpPr>
            <p:nvPr/>
          </p:nvSpPr>
          <p:spPr bwMode="auto">
            <a:xfrm>
              <a:off x="1476" y="2917"/>
              <a:ext cx="157" cy="231"/>
            </a:xfrm>
            <a:prstGeom prst="rect">
              <a:avLst/>
            </a:prstGeom>
            <a:solidFill>
              <a:srgbClr val="FF66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A</a:t>
              </a:r>
            </a:p>
          </p:txBody>
        </p:sp>
        <p:sp>
          <p:nvSpPr>
            <p:cNvPr id="10281" name="Rectangle 11"/>
            <p:cNvSpPr>
              <a:spLocks noChangeArrowheads="1"/>
            </p:cNvSpPr>
            <p:nvPr/>
          </p:nvSpPr>
          <p:spPr bwMode="auto">
            <a:xfrm>
              <a:off x="1681" y="2917"/>
              <a:ext cx="207" cy="231"/>
            </a:xfrm>
            <a:prstGeom prst="rect">
              <a:avLst/>
            </a:prstGeom>
            <a:solidFill>
              <a:srgbClr val="FF66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P</a:t>
              </a:r>
            </a:p>
          </p:txBody>
        </p:sp>
        <p:sp>
          <p:nvSpPr>
            <p:cNvPr id="10282" name="Rectangle 12"/>
            <p:cNvSpPr>
              <a:spLocks noChangeArrowheads="1"/>
            </p:cNvSpPr>
            <p:nvPr/>
          </p:nvSpPr>
          <p:spPr bwMode="auto">
            <a:xfrm>
              <a:off x="1476" y="3138"/>
              <a:ext cx="157" cy="231"/>
            </a:xfrm>
            <a:prstGeom prst="rect">
              <a:avLst/>
            </a:prstGeom>
            <a:solidFill>
              <a:srgbClr val="FF66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S</a:t>
              </a:r>
            </a:p>
          </p:txBody>
        </p:sp>
        <p:sp>
          <p:nvSpPr>
            <p:cNvPr id="10283" name="Rectangle 13"/>
            <p:cNvSpPr>
              <a:spLocks noChangeArrowheads="1"/>
            </p:cNvSpPr>
            <p:nvPr/>
          </p:nvSpPr>
          <p:spPr bwMode="auto">
            <a:xfrm>
              <a:off x="1681" y="3138"/>
              <a:ext cx="207" cy="231"/>
            </a:xfrm>
            <a:prstGeom prst="rect">
              <a:avLst/>
            </a:prstGeom>
            <a:solidFill>
              <a:srgbClr val="FF66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D</a:t>
              </a:r>
            </a:p>
          </p:txBody>
        </p:sp>
      </p:grpSp>
      <p:grpSp>
        <p:nvGrpSpPr>
          <p:cNvPr id="10246" name="Group 14"/>
          <p:cNvGrpSpPr>
            <a:grpSpLocks/>
          </p:cNvGrpSpPr>
          <p:nvPr/>
        </p:nvGrpSpPr>
        <p:grpSpPr bwMode="auto">
          <a:xfrm>
            <a:off x="3384550" y="3884613"/>
            <a:ext cx="825500" cy="876300"/>
            <a:chOff x="2132" y="2447"/>
            <a:chExt cx="520" cy="552"/>
          </a:xfrm>
        </p:grpSpPr>
        <p:grpSp>
          <p:nvGrpSpPr>
            <p:cNvPr id="10271" name="Group 15"/>
            <p:cNvGrpSpPr>
              <a:grpSpLocks/>
            </p:cNvGrpSpPr>
            <p:nvPr/>
          </p:nvGrpSpPr>
          <p:grpSpPr bwMode="auto">
            <a:xfrm>
              <a:off x="2132" y="2464"/>
              <a:ext cx="520" cy="520"/>
              <a:chOff x="2132" y="2464"/>
              <a:chExt cx="520" cy="520"/>
            </a:xfrm>
          </p:grpSpPr>
          <p:sp>
            <p:nvSpPr>
              <p:cNvPr id="10276" name="Oval 16"/>
              <p:cNvSpPr>
                <a:spLocks noChangeArrowheads="1"/>
              </p:cNvSpPr>
              <p:nvPr/>
            </p:nvSpPr>
            <p:spPr bwMode="auto">
              <a:xfrm rot="2340000">
                <a:off x="2132" y="2464"/>
                <a:ext cx="520" cy="520"/>
              </a:xfrm>
              <a:prstGeom prst="ellipse">
                <a:avLst/>
              </a:prstGeom>
              <a:solidFill>
                <a:srgbClr val="FFFF00"/>
              </a:solidFill>
              <a:ln w="12700">
                <a:solidFill>
                  <a:schemeClr val="tx1"/>
                </a:solidFill>
                <a:round/>
                <a:headEnd/>
                <a:tailEnd/>
              </a:ln>
              <a:effectLst/>
            </p:spPr>
            <p:txBody>
              <a:bodyPr wrap="none" anchor="ctr"/>
              <a:lstStyle/>
              <a:p>
                <a:pPr eaLnBrk="1" hangingPunct="1"/>
                <a:endParaRPr lang="en-US" altLang="en-US">
                  <a:latin typeface="Arial" charset="0"/>
                </a:endParaRPr>
              </a:p>
            </p:txBody>
          </p:sp>
          <p:sp>
            <p:nvSpPr>
              <p:cNvPr id="10277" name="Line 17"/>
              <p:cNvSpPr>
                <a:spLocks noChangeShapeType="1"/>
              </p:cNvSpPr>
              <p:nvPr/>
            </p:nvSpPr>
            <p:spPr bwMode="auto">
              <a:xfrm>
                <a:off x="2187" y="2559"/>
                <a:ext cx="410" cy="332"/>
              </a:xfrm>
              <a:prstGeom prst="line">
                <a:avLst/>
              </a:prstGeom>
              <a:noFill/>
              <a:ln w="12700">
                <a:solidFill>
                  <a:schemeClr val="tx1"/>
                </a:solidFill>
                <a:round/>
                <a:headEnd type="none" w="sm" len="sm"/>
                <a:tailEnd type="none" w="sm" len="sm"/>
              </a:ln>
              <a:effectLst/>
            </p:spPr>
            <p:txBody>
              <a:bodyPr wrap="none" anchor="ctr"/>
              <a:lstStyle/>
              <a:p>
                <a:endParaRPr lang="ru-RU"/>
              </a:p>
            </p:txBody>
          </p:sp>
          <p:sp>
            <p:nvSpPr>
              <p:cNvPr id="10278" name="Line 18"/>
              <p:cNvSpPr>
                <a:spLocks noChangeShapeType="1"/>
              </p:cNvSpPr>
              <p:nvPr/>
            </p:nvSpPr>
            <p:spPr bwMode="auto">
              <a:xfrm flipH="1">
                <a:off x="2228" y="2518"/>
                <a:ext cx="330" cy="411"/>
              </a:xfrm>
              <a:prstGeom prst="line">
                <a:avLst/>
              </a:prstGeom>
              <a:noFill/>
              <a:ln w="12700">
                <a:solidFill>
                  <a:schemeClr val="tx1"/>
                </a:solidFill>
                <a:round/>
                <a:headEnd type="none" w="sm" len="sm"/>
                <a:tailEnd type="none" w="sm" len="sm"/>
              </a:ln>
              <a:effectLst/>
            </p:spPr>
            <p:txBody>
              <a:bodyPr wrap="none" anchor="ctr"/>
              <a:lstStyle/>
              <a:p>
                <a:endParaRPr lang="ru-RU"/>
              </a:p>
            </p:txBody>
          </p:sp>
        </p:grpSp>
        <p:sp>
          <p:nvSpPr>
            <p:cNvPr id="10272" name="Rectangle 19"/>
            <p:cNvSpPr>
              <a:spLocks noChangeArrowheads="1"/>
            </p:cNvSpPr>
            <p:nvPr/>
          </p:nvSpPr>
          <p:spPr bwMode="auto">
            <a:xfrm rot="2340000">
              <a:off x="2283" y="2447"/>
              <a:ext cx="157" cy="231"/>
            </a:xfrm>
            <a:prstGeom prst="rect">
              <a:avLst/>
            </a:prstGeom>
            <a:solidFill>
              <a:srgbClr val="FFFF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A</a:t>
              </a:r>
            </a:p>
          </p:txBody>
        </p:sp>
        <p:sp>
          <p:nvSpPr>
            <p:cNvPr id="10273" name="Rectangle 20"/>
            <p:cNvSpPr>
              <a:spLocks noChangeArrowheads="1"/>
            </p:cNvSpPr>
            <p:nvPr/>
          </p:nvSpPr>
          <p:spPr bwMode="auto">
            <a:xfrm rot="2340000">
              <a:off x="2434" y="2595"/>
              <a:ext cx="208" cy="231"/>
            </a:xfrm>
            <a:prstGeom prst="rect">
              <a:avLst/>
            </a:prstGeom>
            <a:solidFill>
              <a:srgbClr val="FFFF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P</a:t>
              </a:r>
            </a:p>
          </p:txBody>
        </p:sp>
        <p:sp>
          <p:nvSpPr>
            <p:cNvPr id="10274" name="Rectangle 21"/>
            <p:cNvSpPr>
              <a:spLocks noChangeArrowheads="1"/>
            </p:cNvSpPr>
            <p:nvPr/>
          </p:nvSpPr>
          <p:spPr bwMode="auto">
            <a:xfrm rot="2340000">
              <a:off x="2143" y="2620"/>
              <a:ext cx="157" cy="231"/>
            </a:xfrm>
            <a:prstGeom prst="rect">
              <a:avLst/>
            </a:prstGeom>
            <a:solidFill>
              <a:srgbClr val="FFFF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S</a:t>
              </a:r>
            </a:p>
          </p:txBody>
        </p:sp>
        <p:sp>
          <p:nvSpPr>
            <p:cNvPr id="10275" name="Rectangle 22"/>
            <p:cNvSpPr>
              <a:spLocks noChangeArrowheads="1"/>
            </p:cNvSpPr>
            <p:nvPr/>
          </p:nvSpPr>
          <p:spPr bwMode="auto">
            <a:xfrm rot="2340000">
              <a:off x="2296" y="2768"/>
              <a:ext cx="208" cy="231"/>
            </a:xfrm>
            <a:prstGeom prst="rect">
              <a:avLst/>
            </a:prstGeom>
            <a:solidFill>
              <a:srgbClr val="FFFF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D</a:t>
              </a:r>
            </a:p>
          </p:txBody>
        </p:sp>
      </p:grpSp>
      <p:grpSp>
        <p:nvGrpSpPr>
          <p:cNvPr id="10247" name="Group 23"/>
          <p:cNvGrpSpPr>
            <a:grpSpLocks/>
          </p:cNvGrpSpPr>
          <p:nvPr/>
        </p:nvGrpSpPr>
        <p:grpSpPr bwMode="auto">
          <a:xfrm>
            <a:off x="5619750" y="2571750"/>
            <a:ext cx="838200" cy="833438"/>
            <a:chOff x="3540" y="1620"/>
            <a:chExt cx="528" cy="525"/>
          </a:xfrm>
        </p:grpSpPr>
        <p:grpSp>
          <p:nvGrpSpPr>
            <p:cNvPr id="10263" name="Group 24"/>
            <p:cNvGrpSpPr>
              <a:grpSpLocks/>
            </p:cNvGrpSpPr>
            <p:nvPr/>
          </p:nvGrpSpPr>
          <p:grpSpPr bwMode="auto">
            <a:xfrm>
              <a:off x="3540" y="1620"/>
              <a:ext cx="528" cy="525"/>
              <a:chOff x="3540" y="1620"/>
              <a:chExt cx="528" cy="525"/>
            </a:xfrm>
          </p:grpSpPr>
          <p:sp>
            <p:nvSpPr>
              <p:cNvPr id="10268" name="Oval 25"/>
              <p:cNvSpPr>
                <a:spLocks noChangeArrowheads="1"/>
              </p:cNvSpPr>
              <p:nvPr/>
            </p:nvSpPr>
            <p:spPr bwMode="auto">
              <a:xfrm>
                <a:off x="3544" y="1624"/>
                <a:ext cx="520" cy="520"/>
              </a:xfrm>
              <a:prstGeom prst="ellipse">
                <a:avLst/>
              </a:prstGeom>
              <a:solidFill>
                <a:srgbClr val="FFFF00"/>
              </a:solidFill>
              <a:ln w="12700">
                <a:solidFill>
                  <a:schemeClr val="tx1"/>
                </a:solidFill>
                <a:round/>
                <a:headEnd/>
                <a:tailEnd/>
              </a:ln>
              <a:effectLst/>
            </p:spPr>
            <p:txBody>
              <a:bodyPr wrap="none" anchor="ctr"/>
              <a:lstStyle/>
              <a:p>
                <a:pPr eaLnBrk="1" hangingPunct="1"/>
                <a:endParaRPr lang="en-US" altLang="en-US">
                  <a:latin typeface="Arial" charset="0"/>
                </a:endParaRPr>
              </a:p>
            </p:txBody>
          </p:sp>
          <p:sp>
            <p:nvSpPr>
              <p:cNvPr id="10269" name="Line 26"/>
              <p:cNvSpPr>
                <a:spLocks noChangeShapeType="1"/>
              </p:cNvSpPr>
              <p:nvPr/>
            </p:nvSpPr>
            <p:spPr bwMode="auto">
              <a:xfrm>
                <a:off x="3540" y="1884"/>
                <a:ext cx="528" cy="0"/>
              </a:xfrm>
              <a:prstGeom prst="line">
                <a:avLst/>
              </a:prstGeom>
              <a:noFill/>
              <a:ln w="12700">
                <a:solidFill>
                  <a:schemeClr val="tx1"/>
                </a:solidFill>
                <a:round/>
                <a:headEnd type="none" w="sm" len="sm"/>
                <a:tailEnd type="none" w="sm" len="sm"/>
              </a:ln>
              <a:effectLst/>
            </p:spPr>
            <p:txBody>
              <a:bodyPr wrap="none" anchor="ctr"/>
              <a:lstStyle/>
              <a:p>
                <a:endParaRPr lang="ru-RU"/>
              </a:p>
            </p:txBody>
          </p:sp>
          <p:sp>
            <p:nvSpPr>
              <p:cNvPr id="10270" name="Line 27"/>
              <p:cNvSpPr>
                <a:spLocks noChangeShapeType="1"/>
              </p:cNvSpPr>
              <p:nvPr/>
            </p:nvSpPr>
            <p:spPr bwMode="auto">
              <a:xfrm>
                <a:off x="3804" y="1620"/>
                <a:ext cx="0" cy="525"/>
              </a:xfrm>
              <a:prstGeom prst="line">
                <a:avLst/>
              </a:prstGeom>
              <a:noFill/>
              <a:ln w="12700">
                <a:solidFill>
                  <a:schemeClr val="tx1"/>
                </a:solidFill>
                <a:round/>
                <a:headEnd type="none" w="sm" len="sm"/>
                <a:tailEnd type="none" w="sm" len="sm"/>
              </a:ln>
              <a:effectLst/>
            </p:spPr>
            <p:txBody>
              <a:bodyPr wrap="none" anchor="ctr"/>
              <a:lstStyle/>
              <a:p>
                <a:endParaRPr lang="ru-RU"/>
              </a:p>
            </p:txBody>
          </p:sp>
        </p:grpSp>
        <p:sp>
          <p:nvSpPr>
            <p:cNvPr id="10264" name="Rectangle 28"/>
            <p:cNvSpPr>
              <a:spLocks noChangeArrowheads="1"/>
            </p:cNvSpPr>
            <p:nvPr/>
          </p:nvSpPr>
          <p:spPr bwMode="auto">
            <a:xfrm>
              <a:off x="3609" y="1657"/>
              <a:ext cx="157" cy="231"/>
            </a:xfrm>
            <a:prstGeom prst="rect">
              <a:avLst/>
            </a:prstGeom>
            <a:solidFill>
              <a:srgbClr val="FFFF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A</a:t>
              </a:r>
            </a:p>
          </p:txBody>
        </p:sp>
        <p:sp>
          <p:nvSpPr>
            <p:cNvPr id="10265" name="Rectangle 29"/>
            <p:cNvSpPr>
              <a:spLocks noChangeArrowheads="1"/>
            </p:cNvSpPr>
            <p:nvPr/>
          </p:nvSpPr>
          <p:spPr bwMode="auto">
            <a:xfrm>
              <a:off x="3814" y="1657"/>
              <a:ext cx="207" cy="231"/>
            </a:xfrm>
            <a:prstGeom prst="rect">
              <a:avLst/>
            </a:prstGeom>
            <a:solidFill>
              <a:srgbClr val="FFFF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P</a:t>
              </a:r>
            </a:p>
          </p:txBody>
        </p:sp>
        <p:sp>
          <p:nvSpPr>
            <p:cNvPr id="10266" name="Rectangle 30"/>
            <p:cNvSpPr>
              <a:spLocks noChangeArrowheads="1"/>
            </p:cNvSpPr>
            <p:nvPr/>
          </p:nvSpPr>
          <p:spPr bwMode="auto">
            <a:xfrm>
              <a:off x="3609" y="1878"/>
              <a:ext cx="157" cy="231"/>
            </a:xfrm>
            <a:prstGeom prst="rect">
              <a:avLst/>
            </a:prstGeom>
            <a:solidFill>
              <a:srgbClr val="FFFF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S</a:t>
              </a:r>
            </a:p>
          </p:txBody>
        </p:sp>
        <p:sp>
          <p:nvSpPr>
            <p:cNvPr id="10267" name="Rectangle 31"/>
            <p:cNvSpPr>
              <a:spLocks noChangeArrowheads="1"/>
            </p:cNvSpPr>
            <p:nvPr/>
          </p:nvSpPr>
          <p:spPr bwMode="auto">
            <a:xfrm>
              <a:off x="3814" y="1878"/>
              <a:ext cx="207" cy="231"/>
            </a:xfrm>
            <a:prstGeom prst="rect">
              <a:avLst/>
            </a:prstGeom>
            <a:solidFill>
              <a:srgbClr val="FFFF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D</a:t>
              </a:r>
            </a:p>
          </p:txBody>
        </p:sp>
      </p:grpSp>
      <p:grpSp>
        <p:nvGrpSpPr>
          <p:cNvPr id="10248" name="Group 32"/>
          <p:cNvGrpSpPr>
            <a:grpSpLocks/>
          </p:cNvGrpSpPr>
          <p:nvPr/>
        </p:nvGrpSpPr>
        <p:grpSpPr bwMode="auto">
          <a:xfrm>
            <a:off x="4525963" y="3221038"/>
            <a:ext cx="825500" cy="825500"/>
            <a:chOff x="2851" y="2029"/>
            <a:chExt cx="520" cy="520"/>
          </a:xfrm>
        </p:grpSpPr>
        <p:grpSp>
          <p:nvGrpSpPr>
            <p:cNvPr id="10255" name="Group 33"/>
            <p:cNvGrpSpPr>
              <a:grpSpLocks/>
            </p:cNvGrpSpPr>
            <p:nvPr/>
          </p:nvGrpSpPr>
          <p:grpSpPr bwMode="auto">
            <a:xfrm>
              <a:off x="2851" y="2029"/>
              <a:ext cx="520" cy="520"/>
              <a:chOff x="2851" y="2029"/>
              <a:chExt cx="520" cy="520"/>
            </a:xfrm>
          </p:grpSpPr>
          <p:sp>
            <p:nvSpPr>
              <p:cNvPr id="10260" name="Oval 34"/>
              <p:cNvSpPr>
                <a:spLocks noChangeArrowheads="1"/>
              </p:cNvSpPr>
              <p:nvPr/>
            </p:nvSpPr>
            <p:spPr bwMode="auto">
              <a:xfrm rot="840000">
                <a:off x="2851" y="2029"/>
                <a:ext cx="520" cy="520"/>
              </a:xfrm>
              <a:prstGeom prst="ellipse">
                <a:avLst/>
              </a:prstGeom>
              <a:solidFill>
                <a:srgbClr val="FF6600"/>
              </a:solidFill>
              <a:ln w="12700">
                <a:solidFill>
                  <a:schemeClr val="tx1"/>
                </a:solidFill>
                <a:round/>
                <a:headEnd/>
                <a:tailEnd/>
              </a:ln>
              <a:effectLst/>
            </p:spPr>
            <p:txBody>
              <a:bodyPr wrap="none" anchor="ctr"/>
              <a:lstStyle/>
              <a:p>
                <a:pPr eaLnBrk="1" hangingPunct="1"/>
                <a:endParaRPr lang="en-US" altLang="en-US">
                  <a:latin typeface="Arial" charset="0"/>
                </a:endParaRPr>
              </a:p>
            </p:txBody>
          </p:sp>
          <p:sp>
            <p:nvSpPr>
              <p:cNvPr id="10261" name="Line 35"/>
              <p:cNvSpPr>
                <a:spLocks noChangeShapeType="1"/>
              </p:cNvSpPr>
              <p:nvPr/>
            </p:nvSpPr>
            <p:spPr bwMode="auto">
              <a:xfrm>
                <a:off x="2855" y="2225"/>
                <a:ext cx="512" cy="128"/>
              </a:xfrm>
              <a:prstGeom prst="line">
                <a:avLst/>
              </a:prstGeom>
              <a:noFill/>
              <a:ln w="12700">
                <a:solidFill>
                  <a:schemeClr val="tx1"/>
                </a:solidFill>
                <a:round/>
                <a:headEnd type="none" w="sm" len="sm"/>
                <a:tailEnd type="none" w="sm" len="sm"/>
              </a:ln>
              <a:effectLst/>
            </p:spPr>
            <p:txBody>
              <a:bodyPr wrap="none" anchor="ctr"/>
              <a:lstStyle/>
              <a:p>
                <a:endParaRPr lang="ru-RU"/>
              </a:p>
            </p:txBody>
          </p:sp>
          <p:sp>
            <p:nvSpPr>
              <p:cNvPr id="10262" name="Line 36"/>
              <p:cNvSpPr>
                <a:spLocks noChangeShapeType="1"/>
              </p:cNvSpPr>
              <p:nvPr/>
            </p:nvSpPr>
            <p:spPr bwMode="auto">
              <a:xfrm flipH="1">
                <a:off x="3048" y="2033"/>
                <a:ext cx="127" cy="510"/>
              </a:xfrm>
              <a:prstGeom prst="line">
                <a:avLst/>
              </a:prstGeom>
              <a:noFill/>
              <a:ln w="12700">
                <a:solidFill>
                  <a:schemeClr val="tx1"/>
                </a:solidFill>
                <a:round/>
                <a:headEnd type="none" w="sm" len="sm"/>
                <a:tailEnd type="none" w="sm" len="sm"/>
              </a:ln>
              <a:effectLst/>
            </p:spPr>
            <p:txBody>
              <a:bodyPr wrap="none" anchor="ctr"/>
              <a:lstStyle/>
              <a:p>
                <a:endParaRPr lang="ru-RU"/>
              </a:p>
            </p:txBody>
          </p:sp>
        </p:grpSp>
        <p:sp>
          <p:nvSpPr>
            <p:cNvPr id="10256" name="Rectangle 37"/>
            <p:cNvSpPr>
              <a:spLocks noChangeArrowheads="1"/>
            </p:cNvSpPr>
            <p:nvPr/>
          </p:nvSpPr>
          <p:spPr bwMode="auto">
            <a:xfrm rot="840000">
              <a:off x="2949" y="2037"/>
              <a:ext cx="157" cy="231"/>
            </a:xfrm>
            <a:prstGeom prst="rect">
              <a:avLst/>
            </a:prstGeom>
            <a:solidFill>
              <a:srgbClr val="FF66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D</a:t>
              </a:r>
            </a:p>
          </p:txBody>
        </p:sp>
        <p:sp>
          <p:nvSpPr>
            <p:cNvPr id="10257" name="Rectangle 38"/>
            <p:cNvSpPr>
              <a:spLocks noChangeArrowheads="1"/>
            </p:cNvSpPr>
            <p:nvPr/>
          </p:nvSpPr>
          <p:spPr bwMode="auto">
            <a:xfrm rot="840000">
              <a:off x="3148" y="2091"/>
              <a:ext cx="207" cy="231"/>
            </a:xfrm>
            <a:prstGeom prst="rect">
              <a:avLst/>
            </a:prstGeom>
            <a:solidFill>
              <a:srgbClr val="FF66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S</a:t>
              </a:r>
            </a:p>
          </p:txBody>
        </p:sp>
        <p:sp>
          <p:nvSpPr>
            <p:cNvPr id="10258" name="Rectangle 39"/>
            <p:cNvSpPr>
              <a:spLocks noChangeArrowheads="1"/>
            </p:cNvSpPr>
            <p:nvPr/>
          </p:nvSpPr>
          <p:spPr bwMode="auto">
            <a:xfrm rot="840000">
              <a:off x="2896" y="2252"/>
              <a:ext cx="157" cy="231"/>
            </a:xfrm>
            <a:prstGeom prst="rect">
              <a:avLst/>
            </a:prstGeom>
            <a:solidFill>
              <a:srgbClr val="FF66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P</a:t>
              </a:r>
            </a:p>
          </p:txBody>
        </p:sp>
        <p:sp>
          <p:nvSpPr>
            <p:cNvPr id="10259" name="Rectangle 40"/>
            <p:cNvSpPr>
              <a:spLocks noChangeArrowheads="1"/>
            </p:cNvSpPr>
            <p:nvPr/>
          </p:nvSpPr>
          <p:spPr bwMode="auto">
            <a:xfrm rot="840000">
              <a:off x="3094" y="2307"/>
              <a:ext cx="207" cy="231"/>
            </a:xfrm>
            <a:prstGeom prst="rect">
              <a:avLst/>
            </a:prstGeom>
            <a:solidFill>
              <a:srgbClr val="FF6600"/>
            </a:solidFill>
            <a:ln w="9525">
              <a:noFill/>
              <a:miter lim="800000"/>
              <a:headEnd/>
              <a:tailEnd/>
            </a:ln>
            <a:effectLst/>
          </p:spPr>
          <p:txBody>
            <a:bodyPr lIns="92075" tIns="46038" rIns="92075" bIns="46038">
              <a:spAutoFit/>
            </a:bodyPr>
            <a:lstStyle/>
            <a:p>
              <a:pPr>
                <a:spcBef>
                  <a:spcPct val="50000"/>
                </a:spcBef>
              </a:pPr>
              <a:r>
                <a:rPr lang="en-US" altLang="en-US" b="1">
                  <a:latin typeface="Arial" charset="0"/>
                </a:rPr>
                <a:t>A</a:t>
              </a:r>
            </a:p>
          </p:txBody>
        </p:sp>
      </p:grpSp>
      <p:sp>
        <p:nvSpPr>
          <p:cNvPr id="10249" name="Line 41"/>
          <p:cNvSpPr>
            <a:spLocks noChangeShapeType="1"/>
          </p:cNvSpPr>
          <p:nvPr/>
        </p:nvSpPr>
        <p:spPr bwMode="auto">
          <a:xfrm flipV="1">
            <a:off x="2266950" y="3576638"/>
            <a:ext cx="1025525" cy="614362"/>
          </a:xfrm>
          <a:prstGeom prst="line">
            <a:avLst/>
          </a:prstGeom>
          <a:noFill/>
          <a:ln w="57150">
            <a:solidFill>
              <a:schemeClr val="tx1"/>
            </a:solidFill>
            <a:round/>
            <a:headEnd type="none" w="sm" len="sm"/>
            <a:tailEnd type="stealth" w="med" len="lg"/>
          </a:ln>
          <a:effectLst/>
        </p:spPr>
        <p:txBody>
          <a:bodyPr wrap="none" anchor="ctr"/>
          <a:lstStyle/>
          <a:p>
            <a:endParaRPr lang="ru-RU"/>
          </a:p>
        </p:txBody>
      </p:sp>
      <p:sp>
        <p:nvSpPr>
          <p:cNvPr id="10250" name="Rectangle 42"/>
          <p:cNvSpPr>
            <a:spLocks noChangeArrowheads="1"/>
          </p:cNvSpPr>
          <p:nvPr/>
        </p:nvSpPr>
        <p:spPr bwMode="auto">
          <a:xfrm rot="-1860000">
            <a:off x="3262313" y="2906713"/>
            <a:ext cx="1408112" cy="519112"/>
          </a:xfrm>
          <a:prstGeom prst="rect">
            <a:avLst/>
          </a:prstGeom>
          <a:noFill/>
          <a:ln w="9525">
            <a:noFill/>
            <a:miter lim="800000"/>
            <a:headEnd/>
            <a:tailEnd/>
          </a:ln>
          <a:effectLst/>
        </p:spPr>
        <p:txBody>
          <a:bodyPr lIns="92075" tIns="46038" rIns="92075" bIns="46038">
            <a:spAutoFit/>
          </a:bodyPr>
          <a:lstStyle/>
          <a:p>
            <a:pPr>
              <a:spcBef>
                <a:spcPct val="50000"/>
              </a:spcBef>
            </a:pPr>
            <a:r>
              <a:rPr lang="en-US" altLang="en-US" sz="2800" b="1">
                <a:latin typeface="Arial" charset="0"/>
              </a:rPr>
              <a:t>DATA</a:t>
            </a:r>
          </a:p>
        </p:txBody>
      </p:sp>
      <p:sp>
        <p:nvSpPr>
          <p:cNvPr id="10251" name="Line 43"/>
          <p:cNvSpPr>
            <a:spLocks noChangeShapeType="1"/>
          </p:cNvSpPr>
          <p:nvPr/>
        </p:nvSpPr>
        <p:spPr bwMode="auto">
          <a:xfrm flipV="1">
            <a:off x="4500563" y="2228850"/>
            <a:ext cx="1090612" cy="647700"/>
          </a:xfrm>
          <a:prstGeom prst="line">
            <a:avLst/>
          </a:prstGeom>
          <a:noFill/>
          <a:ln w="57150">
            <a:solidFill>
              <a:schemeClr val="tx1"/>
            </a:solidFill>
            <a:round/>
            <a:headEnd type="none" w="sm" len="sm"/>
            <a:tailEnd type="stealth" w="med" len="lg"/>
          </a:ln>
          <a:effectLst/>
        </p:spPr>
        <p:txBody>
          <a:bodyPr wrap="none" anchor="ctr"/>
          <a:lstStyle/>
          <a:p>
            <a:endParaRPr lang="ru-RU"/>
          </a:p>
        </p:txBody>
      </p:sp>
      <p:sp>
        <p:nvSpPr>
          <p:cNvPr id="10252" name="Rectangle 44"/>
          <p:cNvSpPr>
            <a:spLocks noGrp="1" noChangeArrowheads="1"/>
          </p:cNvSpPr>
          <p:nvPr>
            <p:ph type="title"/>
          </p:nvPr>
        </p:nvSpPr>
        <p:spPr>
          <a:xfrm>
            <a:off x="457200" y="274638"/>
            <a:ext cx="8229600" cy="1249362"/>
          </a:xfrm>
          <a:noFill/>
        </p:spPr>
        <p:txBody>
          <a:bodyPr lIns="92075" tIns="46038" rIns="92075" bIns="46038" anchor="b"/>
          <a:lstStyle/>
          <a:p>
            <a:pPr eaLnBrk="1" hangingPunct="1"/>
            <a:r>
              <a:rPr lang="en-US" altLang="en-US" sz="4000" b="1">
                <a:solidFill>
                  <a:schemeClr val="tx1"/>
                </a:solidFill>
                <a:latin typeface="Arial Black" pitchFamily="34" charset="0"/>
              </a:rPr>
              <a:t>Change Cycles</a:t>
            </a:r>
            <a:br>
              <a:rPr lang="en-US" altLang="en-US" sz="4000" b="1">
                <a:solidFill>
                  <a:schemeClr val="tx1"/>
                </a:solidFill>
                <a:latin typeface="Arial Black" pitchFamily="34" charset="0"/>
              </a:rPr>
            </a:br>
            <a:r>
              <a:rPr lang="en-US" altLang="en-US" sz="4000" b="1">
                <a:solidFill>
                  <a:schemeClr val="tx1"/>
                </a:solidFill>
                <a:latin typeface="Arial Black" pitchFamily="34" charset="0"/>
              </a:rPr>
              <a:t>PDSA - Sustain</a:t>
            </a:r>
          </a:p>
        </p:txBody>
      </p:sp>
      <p:sp>
        <p:nvSpPr>
          <p:cNvPr id="10253" name="Line 45"/>
          <p:cNvSpPr>
            <a:spLocks noChangeShapeType="1"/>
          </p:cNvSpPr>
          <p:nvPr/>
        </p:nvSpPr>
        <p:spPr bwMode="auto">
          <a:xfrm>
            <a:off x="762000" y="1752600"/>
            <a:ext cx="7696200" cy="0"/>
          </a:xfrm>
          <a:prstGeom prst="line">
            <a:avLst/>
          </a:prstGeom>
          <a:noFill/>
          <a:ln w="76200">
            <a:solidFill>
              <a:schemeClr val="tx1"/>
            </a:solidFill>
            <a:round/>
            <a:headEnd/>
            <a:tailEnd/>
          </a:ln>
          <a:effectLst/>
        </p:spPr>
        <p:txBody>
          <a:bodyPr wrap="none" anchor="ctr"/>
          <a:lstStyle/>
          <a:p>
            <a:endParaRPr lang="ru-RU"/>
          </a:p>
        </p:txBody>
      </p:sp>
      <p:sp>
        <p:nvSpPr>
          <p:cNvPr id="10254" name="Text Box 46"/>
          <p:cNvSpPr txBox="1">
            <a:spLocks noChangeArrowheads="1"/>
          </p:cNvSpPr>
          <p:nvPr/>
        </p:nvSpPr>
        <p:spPr bwMode="auto">
          <a:xfrm>
            <a:off x="4953000" y="4495800"/>
            <a:ext cx="3733800" cy="1735138"/>
          </a:xfrm>
          <a:prstGeom prst="rect">
            <a:avLst/>
          </a:prstGeom>
          <a:noFill/>
          <a:ln w="9525">
            <a:noFill/>
            <a:miter lim="800000"/>
            <a:headEnd/>
            <a:tailEnd/>
          </a:ln>
          <a:effectLst/>
        </p:spPr>
        <p:txBody>
          <a:bodyPr>
            <a:spAutoFit/>
          </a:bodyPr>
          <a:lstStyle/>
          <a:p>
            <a:r>
              <a:rPr lang="en-US" altLang="en-US" b="1">
                <a:latin typeface="Arial Black" pitchFamily="34" charset="0"/>
              </a:rPr>
              <a:t>Rapid cycle changes </a:t>
            </a:r>
          </a:p>
          <a:p>
            <a:pPr lvl="1"/>
            <a:r>
              <a:rPr lang="en-US" altLang="en-US" b="1">
                <a:solidFill>
                  <a:srgbClr val="FF0000"/>
                </a:solidFill>
                <a:latin typeface="Arial Black" pitchFamily="34" charset="0"/>
              </a:rPr>
              <a:t> should be do-able in  2 -4 weeks !!!!!</a:t>
            </a:r>
          </a:p>
          <a:p>
            <a:pPr>
              <a:spcBef>
                <a:spcPct val="50000"/>
              </a:spcBef>
            </a:pPr>
            <a:endParaRPr lang="en-US" altLang="en-US" b="1">
              <a:latin typeface="Arial Black" pitchFamily="34"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600200" y="457200"/>
            <a:ext cx="7543800" cy="1143000"/>
          </a:xfrm>
          <a:noFill/>
        </p:spPr>
        <p:txBody>
          <a:bodyPr/>
          <a:lstStyle/>
          <a:p>
            <a:r>
              <a:rPr lang="en-US" altLang="en-US" sz="4000" b="1" u="sng">
                <a:solidFill>
                  <a:srgbClr val="0070C0"/>
                </a:solidFill>
              </a:rPr>
              <a:t>Conducting a Walk-through</a:t>
            </a:r>
          </a:p>
        </p:txBody>
      </p:sp>
      <p:sp>
        <p:nvSpPr>
          <p:cNvPr id="8195" name="Rectangle 3"/>
          <p:cNvSpPr>
            <a:spLocks noGrp="1" noChangeArrowheads="1"/>
          </p:cNvSpPr>
          <p:nvPr>
            <p:ph type="body" idx="4294967295"/>
          </p:nvPr>
        </p:nvSpPr>
        <p:spPr>
          <a:xfrm>
            <a:off x="1219200" y="1676400"/>
            <a:ext cx="7924800" cy="4114800"/>
          </a:xfrm>
          <a:noFill/>
        </p:spPr>
        <p:txBody>
          <a:bodyPr/>
          <a:lstStyle/>
          <a:p>
            <a:pPr>
              <a:lnSpc>
                <a:spcPct val="90000"/>
              </a:lnSpc>
              <a:buFont typeface="Courier New" pitchFamily="49" charset="0"/>
              <a:buChar char="o"/>
            </a:pPr>
            <a:r>
              <a:rPr lang="en-US" altLang="en-US" sz="2200">
                <a:solidFill>
                  <a:schemeClr val="tx1"/>
                </a:solidFill>
              </a:rPr>
              <a:t>Play the role of a client and a client’s family member seeking treatment at your agency.</a:t>
            </a:r>
          </a:p>
          <a:p>
            <a:pPr>
              <a:lnSpc>
                <a:spcPct val="90000"/>
              </a:lnSpc>
              <a:buFont typeface="Courier New" pitchFamily="49" charset="0"/>
              <a:buChar char="o"/>
            </a:pPr>
            <a:endParaRPr lang="en-US" altLang="en-US" sz="2200">
              <a:solidFill>
                <a:schemeClr val="tx1"/>
              </a:solidFill>
            </a:endParaRPr>
          </a:p>
          <a:p>
            <a:pPr>
              <a:lnSpc>
                <a:spcPct val="90000"/>
              </a:lnSpc>
              <a:buFont typeface="Courier New" pitchFamily="49" charset="0"/>
              <a:buChar char="o"/>
            </a:pPr>
            <a:r>
              <a:rPr lang="en-US" altLang="en-US" sz="2200">
                <a:solidFill>
                  <a:schemeClr val="tx1"/>
                </a:solidFill>
              </a:rPr>
              <a:t>Try to think and feel as the client/family member would, and think about what they would want changed. </a:t>
            </a:r>
          </a:p>
          <a:p>
            <a:pPr>
              <a:lnSpc>
                <a:spcPct val="90000"/>
              </a:lnSpc>
              <a:buFont typeface="Courier New" pitchFamily="49" charset="0"/>
              <a:buChar char="o"/>
            </a:pPr>
            <a:endParaRPr lang="en-US" altLang="en-US" sz="2200">
              <a:solidFill>
                <a:schemeClr val="tx1"/>
              </a:solidFill>
            </a:endParaRPr>
          </a:p>
          <a:p>
            <a:pPr>
              <a:lnSpc>
                <a:spcPct val="90000"/>
              </a:lnSpc>
              <a:buFont typeface="Courier New" pitchFamily="49" charset="0"/>
              <a:buChar char="o"/>
            </a:pPr>
            <a:r>
              <a:rPr lang="en-US" altLang="en-US" sz="2200">
                <a:solidFill>
                  <a:schemeClr val="tx1"/>
                </a:solidFill>
              </a:rPr>
              <a:t>Ask staff what changes would make the process better for clients and for staff.</a:t>
            </a:r>
          </a:p>
          <a:p>
            <a:pPr>
              <a:lnSpc>
                <a:spcPct val="90000"/>
              </a:lnSpc>
              <a:buFont typeface="Courier New" pitchFamily="49" charset="0"/>
              <a:buChar char="o"/>
            </a:pPr>
            <a:endParaRPr lang="en-US" altLang="en-US" sz="2200">
              <a:solidFill>
                <a:schemeClr val="tx1"/>
              </a:solidFill>
            </a:endParaRPr>
          </a:p>
          <a:p>
            <a:pPr>
              <a:lnSpc>
                <a:spcPct val="90000"/>
              </a:lnSpc>
              <a:buFont typeface="Courier New" pitchFamily="49" charset="0"/>
              <a:buChar char="o"/>
            </a:pPr>
            <a:r>
              <a:rPr lang="en-US" altLang="en-US" sz="2200">
                <a:solidFill>
                  <a:schemeClr val="tx1"/>
                </a:solidFill>
              </a:rPr>
              <a:t>Compile a list of client and staff needs and possible improvements that could address these needs.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14400" y="457200"/>
            <a:ext cx="8001000" cy="1143000"/>
          </a:xfrm>
        </p:spPr>
        <p:txBody>
          <a:bodyPr/>
          <a:lstStyle/>
          <a:p>
            <a:r>
              <a:rPr lang="en-US" altLang="en-US" sz="3600" b="1" u="sng">
                <a:solidFill>
                  <a:srgbClr val="0070C0"/>
                </a:solidFill>
              </a:rPr>
              <a:t>NIATx – Breakthrough Innovations</a:t>
            </a:r>
          </a:p>
        </p:txBody>
      </p:sp>
      <p:sp>
        <p:nvSpPr>
          <p:cNvPr id="11267" name="Rectangle 3"/>
          <p:cNvSpPr>
            <a:spLocks noGrp="1" noChangeArrowheads="1"/>
          </p:cNvSpPr>
          <p:nvPr>
            <p:ph idx="1"/>
          </p:nvPr>
        </p:nvSpPr>
        <p:spPr>
          <a:xfrm>
            <a:off x="1143000" y="1752600"/>
            <a:ext cx="7772400" cy="4495800"/>
          </a:xfrm>
        </p:spPr>
        <p:txBody>
          <a:bodyPr>
            <a:normAutofit fontScale="85000" lnSpcReduction="20000"/>
          </a:bodyPr>
          <a:lstStyle/>
          <a:p>
            <a:r>
              <a:rPr lang="en-US" altLang="en-US" sz="2800" dirty="0">
                <a:solidFill>
                  <a:schemeClr val="tx1"/>
                </a:solidFill>
              </a:rPr>
              <a:t>AIM Setting – issues are complex, but can be approache</a:t>
            </a:r>
            <a:r>
              <a:rPr lang="en-US" altLang="en-US" sz="2800" dirty="0"/>
              <a:t>d by evidenced based AIM setting.</a:t>
            </a:r>
            <a:endParaRPr lang="en-US" altLang="en-US" sz="2800" dirty="0">
              <a:solidFill>
                <a:schemeClr val="tx1"/>
              </a:solidFill>
            </a:endParaRPr>
          </a:p>
          <a:p>
            <a:endParaRPr lang="en-US" altLang="en-US" sz="2800" dirty="0">
              <a:solidFill>
                <a:schemeClr val="tx1"/>
              </a:solidFill>
            </a:endParaRPr>
          </a:p>
          <a:p>
            <a:r>
              <a:rPr lang="en-US" altLang="en-US" sz="2800" dirty="0">
                <a:solidFill>
                  <a:schemeClr val="tx1"/>
                </a:solidFill>
              </a:rPr>
              <a:t>Rapid Cycle Change – appeals to both logic and emotion.</a:t>
            </a:r>
          </a:p>
          <a:p>
            <a:r>
              <a:rPr lang="en-US" altLang="en-US" sz="2800" dirty="0"/>
              <a:t>Implementation is guided with simple approaches that emphasize coaching and relationship building. Teams gain implementation/performance improvement capacity. </a:t>
            </a:r>
            <a:endParaRPr lang="en-US" altLang="en-US" sz="2800" dirty="0">
              <a:solidFill>
                <a:schemeClr val="tx1"/>
              </a:solidFill>
            </a:endParaRPr>
          </a:p>
          <a:p>
            <a:endParaRPr lang="en-US" altLang="en-US" sz="1400" dirty="0">
              <a:solidFill>
                <a:schemeClr val="tx1"/>
              </a:solidFill>
            </a:endParaRPr>
          </a:p>
          <a:p>
            <a:r>
              <a:rPr lang="en-US" altLang="en-US" sz="2800" dirty="0">
                <a:solidFill>
                  <a:schemeClr val="tx1"/>
                </a:solidFill>
              </a:rPr>
              <a:t>The Walk-through – an opening experience.</a:t>
            </a:r>
          </a:p>
          <a:p>
            <a:endParaRPr lang="en-US" altLang="en-US" sz="1400" dirty="0">
              <a:solidFill>
                <a:schemeClr val="tx1"/>
              </a:solidFill>
            </a:endParaRPr>
          </a:p>
          <a:p>
            <a:r>
              <a:rPr lang="en-US" altLang="en-US" sz="2800" dirty="0">
                <a:solidFill>
                  <a:schemeClr val="tx1"/>
                </a:solidFill>
              </a:rPr>
              <a:t>Business case and/ or clinical outcome – change is tied to strategic advantage – right now. The advantage should be to population level health outcomes AND ultimately to the organization/field.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1600200" y="228600"/>
            <a:ext cx="7543800" cy="990600"/>
          </a:xfrm>
        </p:spPr>
        <p:txBody>
          <a:bodyPr/>
          <a:lstStyle/>
          <a:p>
            <a:pPr algn="l"/>
            <a:r>
              <a:rPr lang="en-US" altLang="en-US" sz="4000" b="1" u="sng" dirty="0">
                <a:solidFill>
                  <a:srgbClr val="0070C0"/>
                </a:solidFill>
              </a:rPr>
              <a:t>Starting a Change Project</a:t>
            </a:r>
          </a:p>
        </p:txBody>
      </p:sp>
      <p:sp>
        <p:nvSpPr>
          <p:cNvPr id="12291" name="Rectangle 3"/>
          <p:cNvSpPr>
            <a:spLocks noGrp="1" noChangeArrowheads="1"/>
          </p:cNvSpPr>
          <p:nvPr>
            <p:ph type="body" idx="4294967295"/>
          </p:nvPr>
        </p:nvSpPr>
        <p:spPr>
          <a:xfrm>
            <a:off x="1066800" y="1295400"/>
            <a:ext cx="8077200" cy="4953000"/>
          </a:xfrm>
        </p:spPr>
        <p:txBody>
          <a:bodyPr/>
          <a:lstStyle/>
          <a:p>
            <a:pPr>
              <a:lnSpc>
                <a:spcPct val="90000"/>
              </a:lnSpc>
              <a:buFont typeface="Courier New" pitchFamily="49" charset="0"/>
              <a:buChar char="o"/>
            </a:pPr>
            <a:r>
              <a:rPr lang="en-US" altLang="en-US" sz="2400" dirty="0">
                <a:solidFill>
                  <a:schemeClr val="tx1"/>
                </a:solidFill>
              </a:rPr>
              <a:t>Know the AIM and select a change team – name a change leader, an executive sponsor, and data person.</a:t>
            </a:r>
          </a:p>
          <a:p>
            <a:pPr>
              <a:lnSpc>
                <a:spcPct val="90000"/>
              </a:lnSpc>
              <a:buFont typeface="Courier New" pitchFamily="49" charset="0"/>
              <a:buChar char="o"/>
            </a:pPr>
            <a:endParaRPr lang="en-US" altLang="en-US" sz="2400" dirty="0">
              <a:solidFill>
                <a:schemeClr val="tx1"/>
              </a:solidFill>
            </a:endParaRPr>
          </a:p>
          <a:p>
            <a:pPr>
              <a:lnSpc>
                <a:spcPct val="90000"/>
              </a:lnSpc>
              <a:buFont typeface="Courier New" pitchFamily="49" charset="0"/>
              <a:buChar char="o"/>
            </a:pPr>
            <a:r>
              <a:rPr lang="en-US" altLang="en-US" sz="2400" dirty="0">
                <a:solidFill>
                  <a:schemeClr val="tx1"/>
                </a:solidFill>
              </a:rPr>
              <a:t>Conduct a walk-through.</a:t>
            </a:r>
          </a:p>
          <a:p>
            <a:pPr>
              <a:lnSpc>
                <a:spcPct val="90000"/>
              </a:lnSpc>
              <a:buFont typeface="Courier New" pitchFamily="49" charset="0"/>
              <a:buChar char="o"/>
            </a:pPr>
            <a:endParaRPr lang="en-US" altLang="en-US" sz="2400" dirty="0">
              <a:solidFill>
                <a:schemeClr val="tx1"/>
              </a:solidFill>
            </a:endParaRPr>
          </a:p>
          <a:p>
            <a:pPr>
              <a:lnSpc>
                <a:spcPct val="90000"/>
              </a:lnSpc>
              <a:buFont typeface="Courier New" pitchFamily="49" charset="0"/>
              <a:buChar char="o"/>
            </a:pPr>
            <a:r>
              <a:rPr lang="en-US" altLang="en-US" sz="2400" dirty="0">
                <a:solidFill>
                  <a:schemeClr val="tx1"/>
                </a:solidFill>
              </a:rPr>
              <a:t>Collect baseline data. (Nominal Group Technique, Flowcharting, </a:t>
            </a:r>
            <a:r>
              <a:rPr lang="en-US" altLang="en-US" sz="2400" dirty="0" err="1">
                <a:solidFill>
                  <a:schemeClr val="tx1"/>
                </a:solidFill>
              </a:rPr>
              <a:t>etc</a:t>
            </a:r>
            <a:r>
              <a:rPr lang="en-US" altLang="en-US" sz="2400" dirty="0">
                <a:solidFill>
                  <a:schemeClr val="tx1"/>
                </a:solidFill>
              </a:rPr>
              <a:t>…)</a:t>
            </a:r>
          </a:p>
          <a:p>
            <a:pPr>
              <a:lnSpc>
                <a:spcPct val="90000"/>
              </a:lnSpc>
              <a:buFont typeface="Courier New" pitchFamily="49" charset="0"/>
              <a:buChar char="o"/>
            </a:pPr>
            <a:endParaRPr lang="en-US" altLang="en-US" sz="2400" dirty="0">
              <a:solidFill>
                <a:schemeClr val="tx1"/>
              </a:solidFill>
            </a:endParaRPr>
          </a:p>
          <a:p>
            <a:pPr>
              <a:lnSpc>
                <a:spcPct val="90000"/>
              </a:lnSpc>
              <a:buFont typeface="Courier New" pitchFamily="49" charset="0"/>
              <a:buChar char="o"/>
            </a:pPr>
            <a:r>
              <a:rPr lang="en-US" altLang="en-US" sz="2400" dirty="0">
                <a:solidFill>
                  <a:schemeClr val="tx1"/>
                </a:solidFill>
              </a:rPr>
              <a:t>Review baseline data and walk-through.</a:t>
            </a:r>
          </a:p>
          <a:p>
            <a:pPr>
              <a:lnSpc>
                <a:spcPct val="90000"/>
              </a:lnSpc>
              <a:buFont typeface="Courier New" pitchFamily="49" charset="0"/>
              <a:buChar char="o"/>
            </a:pPr>
            <a:endParaRPr lang="en-US" altLang="en-US" sz="2400" dirty="0">
              <a:solidFill>
                <a:schemeClr val="tx1"/>
              </a:solidFill>
            </a:endParaRPr>
          </a:p>
          <a:p>
            <a:pPr>
              <a:lnSpc>
                <a:spcPct val="90000"/>
              </a:lnSpc>
              <a:buFont typeface="Courier New" pitchFamily="49" charset="0"/>
              <a:buChar char="o"/>
            </a:pPr>
            <a:r>
              <a:rPr lang="en-US" altLang="en-US" sz="2400" dirty="0">
                <a:solidFill>
                  <a:schemeClr val="tx1"/>
                </a:solidFill>
              </a:rPr>
              <a:t>Suggest a process change that might move toward the desired aim.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1143000" y="1295400"/>
            <a:ext cx="7772400" cy="2133600"/>
          </a:xfrm>
        </p:spPr>
        <p:txBody>
          <a:bodyPr/>
          <a:lstStyle/>
          <a:p>
            <a:r>
              <a:rPr lang="en-US" altLang="en-US" sz="3600" b="1" dirty="0"/>
              <a:t>CASE EXAMPLE</a:t>
            </a:r>
          </a:p>
        </p:txBody>
      </p:sp>
      <p:sp>
        <p:nvSpPr>
          <p:cNvPr id="13315" name="Rectangle 3"/>
          <p:cNvSpPr>
            <a:spLocks noGrp="1" noChangeArrowheads="1"/>
          </p:cNvSpPr>
          <p:nvPr>
            <p:ph type="subTitle" idx="1"/>
          </p:nvPr>
        </p:nvSpPr>
        <p:spPr>
          <a:xfrm>
            <a:off x="2438400" y="3505200"/>
            <a:ext cx="6400800" cy="2438400"/>
          </a:xfrm>
        </p:spPr>
        <p:txBody>
          <a:bodyPr/>
          <a:lstStyle/>
          <a:p>
            <a:endParaRPr lang="en-US" altLang="en-U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14400" y="152400"/>
            <a:ext cx="7772400" cy="1143000"/>
          </a:xfrm>
        </p:spPr>
        <p:txBody>
          <a:bodyPr/>
          <a:lstStyle/>
          <a:p>
            <a:r>
              <a:rPr lang="en-US" altLang="en-US" b="1" u="sng">
                <a:solidFill>
                  <a:srgbClr val="0070C0"/>
                </a:solidFill>
              </a:rPr>
              <a:t>BACKGROUND</a:t>
            </a:r>
          </a:p>
        </p:txBody>
      </p:sp>
      <p:sp>
        <p:nvSpPr>
          <p:cNvPr id="14339" name="Rectangle 3"/>
          <p:cNvSpPr>
            <a:spLocks noGrp="1" noChangeArrowheads="1"/>
          </p:cNvSpPr>
          <p:nvPr>
            <p:ph idx="1"/>
          </p:nvPr>
        </p:nvSpPr>
        <p:spPr>
          <a:xfrm>
            <a:off x="914400" y="1295400"/>
            <a:ext cx="7772400" cy="4114800"/>
          </a:xfrm>
        </p:spPr>
        <p:txBody>
          <a:bodyPr>
            <a:normAutofit lnSpcReduction="10000"/>
          </a:bodyPr>
          <a:lstStyle/>
          <a:p>
            <a:pPr>
              <a:lnSpc>
                <a:spcPct val="90000"/>
              </a:lnSpc>
              <a:buFontTx/>
              <a:buNone/>
            </a:pPr>
            <a:endParaRPr lang="en-US" altLang="en-US" sz="2000" b="1" dirty="0"/>
          </a:p>
          <a:p>
            <a:pPr>
              <a:lnSpc>
                <a:spcPct val="90000"/>
              </a:lnSpc>
            </a:pPr>
            <a:r>
              <a:rPr lang="en-US" altLang="en-US" sz="2000" dirty="0"/>
              <a:t>APT Foundation, an organization that serves persons with substance use disorders and mental health needs wanted to improve both access to care and retention in care as the first steps in improving both clinical and financial performance. </a:t>
            </a:r>
          </a:p>
          <a:p>
            <a:pPr>
              <a:lnSpc>
                <a:spcPct val="90000"/>
              </a:lnSpc>
            </a:pPr>
            <a:r>
              <a:rPr lang="en-US" altLang="en-US" sz="2000" dirty="0"/>
              <a:t>Methods proven to increase access to treatment are informed by identifying and eliminating the barriers that prevent people from readily accessing services. </a:t>
            </a:r>
          </a:p>
          <a:p>
            <a:pPr>
              <a:lnSpc>
                <a:spcPct val="90000"/>
              </a:lnSpc>
            </a:pPr>
            <a:endParaRPr lang="en-US" altLang="en-US" sz="2000" dirty="0"/>
          </a:p>
          <a:p>
            <a:pPr>
              <a:lnSpc>
                <a:spcPct val="90000"/>
              </a:lnSpc>
            </a:pPr>
            <a:r>
              <a:rPr lang="en-US" altLang="en-US" sz="2000" dirty="0"/>
              <a:t>Retention is improved by shifting programs to be more reinforcing in the belief that clients come back if the program is engaging to them and includes evidenced based care. Both aims are achieved by making changes based on consumer feedback – gained through organization level data. </a:t>
            </a:r>
          </a:p>
          <a:p>
            <a:pPr>
              <a:lnSpc>
                <a:spcPct val="90000"/>
              </a:lnSpc>
            </a:pPr>
            <a:endParaRPr lang="en-US" altLang="en-US" sz="2400" dirty="0"/>
          </a:p>
          <a:p>
            <a:pPr>
              <a:lnSpc>
                <a:spcPct val="90000"/>
              </a:lnSpc>
            </a:pPr>
            <a:endParaRPr lang="en-US" alt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0" y="304800"/>
            <a:ext cx="4572000" cy="1143000"/>
          </a:xfrm>
        </p:spPr>
        <p:txBody>
          <a:bodyPr/>
          <a:lstStyle/>
          <a:p>
            <a:r>
              <a:rPr lang="en-US" altLang="en-US" b="1" u="sng" dirty="0">
                <a:solidFill>
                  <a:srgbClr val="0070C0"/>
                </a:solidFill>
              </a:rPr>
              <a:t>Waiting Days to Admission</a:t>
            </a:r>
          </a:p>
        </p:txBody>
      </p:sp>
      <p:graphicFrame>
        <p:nvGraphicFramePr>
          <p:cNvPr id="4" name="Content Placeholder 5">
            <a:extLst>
              <a:ext uri="{FF2B5EF4-FFF2-40B4-BE49-F238E27FC236}">
                <a16:creationId xmlns:a16="http://schemas.microsoft.com/office/drawing/2014/main" id="{0F4F536E-3089-EB01-AC8D-49AAA663253F}"/>
              </a:ext>
            </a:extLst>
          </p:cNvPr>
          <p:cNvGraphicFramePr>
            <a:graphicFrameLocks/>
          </p:cNvGraphicFramePr>
          <p:nvPr>
            <p:extLst>
              <p:ext uri="{D42A27DB-BD31-4B8C-83A1-F6EECF244321}">
                <p14:modId xmlns:p14="http://schemas.microsoft.com/office/powerpoint/2010/main" val="2133213750"/>
              </p:ext>
            </p:extLst>
          </p:nvPr>
        </p:nvGraphicFramePr>
        <p:xfrm>
          <a:off x="685800" y="1143000"/>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743200" y="972641"/>
            <a:ext cx="4572000" cy="676965"/>
          </a:xfrm>
        </p:spPr>
        <p:txBody>
          <a:bodyPr>
            <a:noAutofit/>
          </a:bodyPr>
          <a:lstStyle/>
          <a:p>
            <a:pPr algn="r">
              <a:defRPr/>
            </a:pPr>
            <a:r>
              <a:rPr lang="en-US" sz="5400" dirty="0">
                <a:latin typeface="Estrangelo Edessa" panose="03080600000000000000" pitchFamily="66" charset="0"/>
                <a:cs typeface="Estrangelo Edessa" panose="03080600000000000000" pitchFamily="66" charset="0"/>
              </a:rPr>
              <a:t>  </a:t>
            </a:r>
            <a:br>
              <a:rPr lang="en-US" sz="5400" dirty="0">
                <a:latin typeface="Estrangelo Edessa" panose="03080600000000000000" pitchFamily="66" charset="0"/>
                <a:cs typeface="Estrangelo Edessa" panose="03080600000000000000" pitchFamily="66" charset="0"/>
              </a:rPr>
            </a:br>
            <a:r>
              <a:rPr lang="en-US" dirty="0">
                <a:latin typeface="Estrangelo Edessa" panose="03080600000000000000" pitchFamily="66" charset="0"/>
                <a:cs typeface="Estrangelo Edessa" panose="03080600000000000000" pitchFamily="66" charset="0"/>
              </a:rPr>
              <a:t>MOUD Services</a:t>
            </a:r>
          </a:p>
        </p:txBody>
      </p:sp>
      <p:sp>
        <p:nvSpPr>
          <p:cNvPr id="19459" name="Rectangle 4"/>
          <p:cNvSpPr>
            <a:spLocks noChangeArrowheads="1"/>
          </p:cNvSpPr>
          <p:nvPr/>
        </p:nvSpPr>
        <p:spPr bwMode="auto">
          <a:xfrm>
            <a:off x="3752850" y="170359"/>
            <a:ext cx="2552700" cy="769441"/>
          </a:xfrm>
          <a:prstGeom prst="rect">
            <a:avLst/>
          </a:prstGeom>
          <a:noFill/>
          <a:ln w="9525">
            <a:noFill/>
            <a:miter lim="800000"/>
            <a:headEnd/>
            <a:tailEnd/>
          </a:ln>
        </p:spPr>
        <p:txBody>
          <a:bodyPr wrap="square">
            <a:spAutoFit/>
          </a:bodyPr>
          <a:lstStyle/>
          <a:p>
            <a:r>
              <a:rPr lang="en-US" altLang="en-US" sz="4400" b="1" cap="all" dirty="0">
                <a:solidFill>
                  <a:srgbClr val="005684"/>
                </a:solidFill>
                <a:latin typeface="Estrangelo Edessa" panose="03080600000000000000" pitchFamily="66" charset="0"/>
                <a:ea typeface="+mj-ea"/>
              </a:rPr>
              <a:t>CENSUS</a:t>
            </a:r>
          </a:p>
        </p:txBody>
      </p:sp>
      <p:graphicFrame>
        <p:nvGraphicFramePr>
          <p:cNvPr id="2" name="Chart 1">
            <a:extLst>
              <a:ext uri="{FF2B5EF4-FFF2-40B4-BE49-F238E27FC236}">
                <a16:creationId xmlns:a16="http://schemas.microsoft.com/office/drawing/2014/main" id="{0A43D4A2-CA50-A144-1E8C-FDB3216F276B}"/>
              </a:ext>
            </a:extLst>
          </p:cNvPr>
          <p:cNvGraphicFramePr>
            <a:graphicFrameLocks/>
          </p:cNvGraphicFramePr>
          <p:nvPr>
            <p:extLst>
              <p:ext uri="{D42A27DB-BD31-4B8C-83A1-F6EECF244321}">
                <p14:modId xmlns:p14="http://schemas.microsoft.com/office/powerpoint/2010/main" val="4258442762"/>
              </p:ext>
            </p:extLst>
          </p:nvPr>
        </p:nvGraphicFramePr>
        <p:xfrm>
          <a:off x="1028700" y="2057400"/>
          <a:ext cx="8001000" cy="3200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38200" y="152400"/>
            <a:ext cx="7772400" cy="1143000"/>
          </a:xfrm>
        </p:spPr>
        <p:txBody>
          <a:bodyPr/>
          <a:lstStyle/>
          <a:p>
            <a:pPr>
              <a:defRPr/>
            </a:pPr>
            <a:r>
              <a:rPr lang="en-US" altLang="en-US" b="1" u="sng" dirty="0">
                <a:solidFill>
                  <a:srgbClr val="0070C0"/>
                </a:solidFill>
                <a:effectLst>
                  <a:outerShdw blurRad="38100" dist="38100" dir="2700000" algn="tl">
                    <a:srgbClr val="000000">
                      <a:alpha val="43137"/>
                    </a:srgbClr>
                  </a:outerShdw>
                </a:effectLst>
              </a:rPr>
              <a:t>Was rapid access working?</a:t>
            </a:r>
          </a:p>
        </p:txBody>
      </p:sp>
      <p:sp>
        <p:nvSpPr>
          <p:cNvPr id="15363" name="Rectangle 3"/>
          <p:cNvSpPr>
            <a:spLocks noGrp="1" noChangeArrowheads="1"/>
          </p:cNvSpPr>
          <p:nvPr>
            <p:ph idx="1"/>
          </p:nvPr>
        </p:nvSpPr>
        <p:spPr>
          <a:xfrm>
            <a:off x="762000" y="1295400"/>
            <a:ext cx="8382000" cy="5257800"/>
          </a:xfrm>
        </p:spPr>
        <p:txBody>
          <a:bodyPr/>
          <a:lstStyle/>
          <a:p>
            <a:pPr algn="ctr">
              <a:lnSpc>
                <a:spcPct val="90000"/>
              </a:lnSpc>
              <a:buFontTx/>
              <a:buNone/>
            </a:pPr>
            <a:r>
              <a:rPr lang="en-US" altLang="en-US" sz="2800" b="1" u="sng"/>
              <a:t>Behavior and Symptom Identification Scale</a:t>
            </a:r>
            <a:r>
              <a:rPr lang="en-US" altLang="en-US" sz="2800" b="1"/>
              <a:t> </a:t>
            </a:r>
            <a:r>
              <a:rPr lang="en-US" altLang="en-US" sz="2000" b="1"/>
              <a:t>(BASIS-24 Copyright; Eisen, et al 2004, 2006)</a:t>
            </a:r>
          </a:p>
          <a:p>
            <a:pPr>
              <a:lnSpc>
                <a:spcPct val="90000"/>
              </a:lnSpc>
              <a:buFontTx/>
              <a:buNone/>
            </a:pPr>
            <a:endParaRPr lang="en-US" altLang="en-US" sz="2000" b="1"/>
          </a:p>
          <a:p>
            <a:pPr lvl="2">
              <a:lnSpc>
                <a:spcPct val="90000"/>
              </a:lnSpc>
            </a:pPr>
            <a:r>
              <a:rPr lang="en-US" altLang="en-US" sz="2000" b="1"/>
              <a:t>Brief, efficient client-centered self-report of symptoms and problems with web-scoring and benchmarking</a:t>
            </a:r>
          </a:p>
          <a:p>
            <a:pPr lvl="2">
              <a:lnSpc>
                <a:spcPct val="90000"/>
              </a:lnSpc>
              <a:buFontTx/>
              <a:buNone/>
            </a:pPr>
            <a:endParaRPr lang="en-US" altLang="en-US" sz="800" b="1"/>
          </a:p>
          <a:p>
            <a:pPr lvl="2">
              <a:lnSpc>
                <a:spcPct val="90000"/>
              </a:lnSpc>
            </a:pPr>
            <a:r>
              <a:rPr lang="en-US" altLang="en-US" sz="2000" b="1"/>
              <a:t>Inform and monitor the impact of client-treatment and program-improvement changes</a:t>
            </a:r>
          </a:p>
          <a:p>
            <a:pPr lvl="2">
              <a:lnSpc>
                <a:spcPct val="90000"/>
              </a:lnSpc>
              <a:buFontTx/>
              <a:buNone/>
            </a:pPr>
            <a:endParaRPr lang="en-US" altLang="en-US" sz="800" b="1"/>
          </a:p>
          <a:p>
            <a:pPr lvl="2">
              <a:lnSpc>
                <a:spcPct val="90000"/>
              </a:lnSpc>
            </a:pPr>
            <a:r>
              <a:rPr lang="en-US" altLang="en-US" sz="2000" b="1" u="sng"/>
              <a:t>Domains</a:t>
            </a:r>
            <a:r>
              <a:rPr lang="en-US" altLang="en-US" sz="2000" b="1"/>
              <a:t>: 1) Depression/Functioning; </a:t>
            </a:r>
          </a:p>
          <a:p>
            <a:pPr lvl="2">
              <a:lnSpc>
                <a:spcPct val="90000"/>
              </a:lnSpc>
              <a:buFontTx/>
              <a:buNone/>
            </a:pPr>
            <a:r>
              <a:rPr lang="en-US" altLang="en-US" sz="2000" b="1"/>
              <a:t>		        2) Relationships;</a:t>
            </a:r>
          </a:p>
          <a:p>
            <a:pPr lvl="2">
              <a:lnSpc>
                <a:spcPct val="90000"/>
              </a:lnSpc>
              <a:buFontTx/>
              <a:buNone/>
            </a:pPr>
            <a:r>
              <a:rPr lang="en-US" altLang="en-US" sz="2000" b="1"/>
              <a:t>                     3) Self-Harm; </a:t>
            </a:r>
          </a:p>
          <a:p>
            <a:pPr lvl="2">
              <a:lnSpc>
                <a:spcPct val="90000"/>
              </a:lnSpc>
              <a:buFontTx/>
              <a:buNone/>
            </a:pPr>
            <a:r>
              <a:rPr lang="en-US" altLang="en-US" sz="2000" b="1"/>
              <a:t>                     4) Emotional Lability; </a:t>
            </a:r>
          </a:p>
          <a:p>
            <a:pPr lvl="2">
              <a:lnSpc>
                <a:spcPct val="90000"/>
              </a:lnSpc>
              <a:buFontTx/>
              <a:buNone/>
            </a:pPr>
            <a:r>
              <a:rPr lang="en-US" altLang="en-US" sz="2000" b="1"/>
              <a:t>                     5) Psychosis; </a:t>
            </a:r>
          </a:p>
          <a:p>
            <a:pPr lvl="2">
              <a:lnSpc>
                <a:spcPct val="90000"/>
              </a:lnSpc>
              <a:buFontTx/>
              <a:buNone/>
            </a:pPr>
            <a:r>
              <a:rPr lang="en-US" altLang="en-US" sz="2000" b="1"/>
              <a:t>                     6) Substance Abuse; </a:t>
            </a:r>
          </a:p>
          <a:p>
            <a:pPr lvl="2">
              <a:lnSpc>
                <a:spcPct val="90000"/>
              </a:lnSpc>
              <a:buFontTx/>
              <a:buNone/>
            </a:pPr>
            <a:r>
              <a:rPr lang="en-US" altLang="en-US" sz="2000" b="1"/>
              <a:t>                     7) Total Score</a:t>
            </a:r>
            <a:endParaRPr lang="en-US" altLang="en-US"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a:xfrm>
            <a:off x="990600" y="0"/>
            <a:ext cx="7772400" cy="1143000"/>
          </a:xfrm>
        </p:spPr>
        <p:txBody>
          <a:bodyPr>
            <a:normAutofit fontScale="90000"/>
          </a:bodyPr>
          <a:lstStyle/>
          <a:p>
            <a:pPr>
              <a:defRPr/>
            </a:pPr>
            <a:br>
              <a:rPr lang="en-US" sz="4000" b="1" dirty="0">
                <a:effectLst>
                  <a:outerShdw blurRad="38100" dist="38100" dir="2700000" algn="tl">
                    <a:srgbClr val="C0C0C0"/>
                  </a:outerShdw>
                </a:effectLst>
              </a:rPr>
            </a:br>
            <a:r>
              <a:rPr lang="en-US" sz="3200" b="1" u="sng" dirty="0">
                <a:solidFill>
                  <a:srgbClr val="0070C0"/>
                </a:solidFill>
                <a:effectLst>
                  <a:outerShdw blurRad="38100" dist="38100" dir="2700000" algn="tl">
                    <a:srgbClr val="C0C0C0"/>
                  </a:outerShdw>
                </a:effectLst>
              </a:rPr>
              <a:t>PARTICIPANT CHARACTERISTICS</a:t>
            </a:r>
            <a:br>
              <a:rPr lang="en-US" sz="3200" dirty="0"/>
            </a:br>
            <a:endParaRPr lang="en-US" sz="3200" dirty="0"/>
          </a:p>
        </p:txBody>
      </p:sp>
      <p:sp>
        <p:nvSpPr>
          <p:cNvPr id="17411" name="Rectangle 3"/>
          <p:cNvSpPr>
            <a:spLocks noGrp="1" noChangeArrowheads="1"/>
          </p:cNvSpPr>
          <p:nvPr>
            <p:ph idx="1"/>
          </p:nvPr>
        </p:nvSpPr>
        <p:spPr>
          <a:xfrm>
            <a:off x="914400" y="1295400"/>
            <a:ext cx="8077200" cy="4648200"/>
          </a:xfrm>
        </p:spPr>
        <p:txBody>
          <a:bodyPr>
            <a:normAutofit fontScale="92500" lnSpcReduction="10000"/>
          </a:bodyPr>
          <a:lstStyle/>
          <a:p>
            <a:pPr marL="0" indent="0">
              <a:lnSpc>
                <a:spcPct val="90000"/>
              </a:lnSpc>
              <a:buFontTx/>
              <a:buNone/>
            </a:pPr>
            <a:r>
              <a:rPr lang="en-US" altLang="en-US" sz="2200"/>
              <a:t>Age			34.08 (10.53) Years (range 16-66)</a:t>
            </a:r>
          </a:p>
          <a:p>
            <a:pPr marL="0" indent="0">
              <a:lnSpc>
                <a:spcPct val="90000"/>
              </a:lnSpc>
              <a:buFontTx/>
              <a:buNone/>
            </a:pPr>
            <a:endParaRPr lang="en-US" altLang="en-US" sz="2200"/>
          </a:p>
          <a:p>
            <a:pPr marL="0" indent="0">
              <a:lnSpc>
                <a:spcPct val="90000"/>
              </a:lnSpc>
              <a:buFontTx/>
              <a:buNone/>
            </a:pPr>
            <a:r>
              <a:rPr lang="en-US" altLang="en-US" sz="2200"/>
              <a:t>Education		74% High School graduates</a:t>
            </a:r>
          </a:p>
          <a:p>
            <a:pPr marL="0" indent="0">
              <a:lnSpc>
                <a:spcPct val="90000"/>
              </a:lnSpc>
              <a:buFontTx/>
              <a:buNone/>
            </a:pPr>
            <a:endParaRPr lang="en-US" altLang="en-US" sz="2200"/>
          </a:p>
          <a:p>
            <a:pPr marL="0" indent="0">
              <a:lnSpc>
                <a:spcPct val="90000"/>
              </a:lnSpc>
              <a:buFontTx/>
              <a:buNone/>
            </a:pPr>
            <a:r>
              <a:rPr lang="en-US" altLang="en-US" sz="2200"/>
              <a:t>Employment		30% FT or PT</a:t>
            </a:r>
          </a:p>
          <a:p>
            <a:pPr marL="0" indent="0">
              <a:lnSpc>
                <a:spcPct val="90000"/>
              </a:lnSpc>
              <a:buFontTx/>
              <a:buNone/>
            </a:pPr>
            <a:endParaRPr lang="en-US" altLang="en-US" sz="2200"/>
          </a:p>
          <a:p>
            <a:pPr marL="0" indent="0">
              <a:lnSpc>
                <a:spcPct val="90000"/>
              </a:lnSpc>
              <a:buFontTx/>
              <a:buNone/>
            </a:pPr>
            <a:r>
              <a:rPr lang="en-US" altLang="en-US" sz="2200"/>
              <a:t>Gender		63% Men; 37% Women</a:t>
            </a:r>
          </a:p>
          <a:p>
            <a:pPr marL="0" indent="0">
              <a:lnSpc>
                <a:spcPct val="90000"/>
              </a:lnSpc>
              <a:buFontTx/>
              <a:buNone/>
            </a:pPr>
            <a:endParaRPr lang="en-US" altLang="en-US" sz="2200"/>
          </a:p>
          <a:p>
            <a:pPr marL="0" indent="0">
              <a:lnSpc>
                <a:spcPct val="90000"/>
              </a:lnSpc>
              <a:buFontTx/>
              <a:buNone/>
            </a:pPr>
            <a:r>
              <a:rPr lang="en-US" altLang="en-US" sz="2200"/>
              <a:t>Ethnic 			67% European American</a:t>
            </a:r>
          </a:p>
          <a:p>
            <a:pPr marL="0" indent="0">
              <a:lnSpc>
                <a:spcPct val="90000"/>
              </a:lnSpc>
              <a:buFontTx/>
              <a:buNone/>
            </a:pPr>
            <a:r>
              <a:rPr lang="en-US" altLang="en-US" sz="2200"/>
              <a:t>				15% African American</a:t>
            </a:r>
          </a:p>
          <a:p>
            <a:pPr marL="0" indent="0">
              <a:lnSpc>
                <a:spcPct val="90000"/>
              </a:lnSpc>
              <a:buFontTx/>
              <a:buNone/>
            </a:pPr>
            <a:r>
              <a:rPr lang="en-US" altLang="en-US" sz="2200"/>
              <a:t>				14% Hispanic American</a:t>
            </a:r>
          </a:p>
          <a:p>
            <a:pPr marL="0" indent="0">
              <a:lnSpc>
                <a:spcPct val="90000"/>
              </a:lnSpc>
              <a:buFontTx/>
              <a:buNone/>
            </a:pPr>
            <a:r>
              <a:rPr lang="en-US" altLang="en-US" sz="2200"/>
              <a:t>				4% Other/Multi-ethnic</a:t>
            </a:r>
          </a:p>
          <a:p>
            <a:pPr marL="0" indent="0">
              <a:lnSpc>
                <a:spcPct val="90000"/>
              </a:lnSpc>
              <a:buFontTx/>
              <a:buNone/>
            </a:pPr>
            <a:r>
              <a:rPr lang="en-US" altLang="en-US" sz="2200"/>
              <a:t>Marital			12% Married, 65% Single, 23% s/w/d</a:t>
            </a:r>
            <a:endParaRPr lang="en-US" alt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noChangeArrowheads="1"/>
          </p:cNvSpPr>
          <p:nvPr>
            <p:ph type="title" idx="4294967295"/>
          </p:nvPr>
        </p:nvSpPr>
        <p:spPr>
          <a:xfrm>
            <a:off x="990600" y="533400"/>
            <a:ext cx="8153400" cy="1143000"/>
          </a:xfrm>
        </p:spPr>
        <p:txBody>
          <a:bodyPr/>
          <a:lstStyle/>
          <a:p>
            <a:r>
              <a:rPr lang="en-US" altLang="en-US" sz="2800" b="1">
                <a:solidFill>
                  <a:srgbClr val="0070C0"/>
                </a:solidFill>
              </a:rPr>
              <a:t>NIATX WAS ORIGINALLY  A PARTNERSHIP OF TWO GRANT PROGRAMS IN 2003</a:t>
            </a:r>
          </a:p>
        </p:txBody>
      </p:sp>
      <p:sp>
        <p:nvSpPr>
          <p:cNvPr id="3075" name="Rectangle 1027"/>
          <p:cNvSpPr>
            <a:spLocks noGrp="1" noChangeArrowheads="1"/>
          </p:cNvSpPr>
          <p:nvPr>
            <p:ph type="body" idx="4294967295"/>
          </p:nvPr>
        </p:nvSpPr>
        <p:spPr>
          <a:xfrm>
            <a:off x="1295400" y="2057400"/>
            <a:ext cx="7848600" cy="3886200"/>
          </a:xfrm>
        </p:spPr>
        <p:txBody>
          <a:bodyPr/>
          <a:lstStyle/>
          <a:p>
            <a:pPr>
              <a:buFontTx/>
              <a:buNone/>
            </a:pPr>
            <a:r>
              <a:rPr lang="en-US" altLang="en-US" sz="2400" b="1" u="sng">
                <a:solidFill>
                  <a:schemeClr val="tx1"/>
                </a:solidFill>
              </a:rPr>
              <a:t>SAMHSA/CSAT</a:t>
            </a:r>
          </a:p>
          <a:p>
            <a:pPr>
              <a:buFontTx/>
              <a:buNone/>
            </a:pPr>
            <a:r>
              <a:rPr lang="en-US" altLang="en-US" sz="2400" i="1">
                <a:solidFill>
                  <a:schemeClr val="tx1"/>
                </a:solidFill>
              </a:rPr>
              <a:t>	Strengthening Treatment Access and Retention </a:t>
            </a:r>
          </a:p>
          <a:p>
            <a:pPr>
              <a:buFontTx/>
              <a:buNone/>
            </a:pPr>
            <a:endParaRPr lang="en-US" altLang="en-US" sz="2400">
              <a:solidFill>
                <a:schemeClr val="tx1"/>
              </a:solidFill>
            </a:endParaRPr>
          </a:p>
          <a:p>
            <a:pPr>
              <a:buFontTx/>
              <a:buNone/>
            </a:pPr>
            <a:r>
              <a:rPr lang="en-US" altLang="en-US" sz="2400">
                <a:solidFill>
                  <a:schemeClr val="tx1"/>
                </a:solidFill>
              </a:rPr>
              <a:t> </a:t>
            </a:r>
            <a:r>
              <a:rPr lang="en-US" altLang="en-US" sz="2400" b="1" u="sng">
                <a:solidFill>
                  <a:schemeClr val="tx1"/>
                </a:solidFill>
              </a:rPr>
              <a:t>The Robert Wood Johnson Foundation </a:t>
            </a:r>
          </a:p>
          <a:p>
            <a:pPr>
              <a:buFontTx/>
              <a:buNone/>
            </a:pPr>
            <a:r>
              <a:rPr lang="en-US" altLang="en-US" sz="2400" i="1">
                <a:solidFill>
                  <a:schemeClr val="tx1"/>
                </a:solidFill>
              </a:rPr>
              <a:t>	Paths to Recovery</a:t>
            </a:r>
          </a:p>
          <a:p>
            <a:pPr algn="ctr">
              <a:buFontTx/>
              <a:buNone/>
            </a:pPr>
            <a:endParaRPr lang="en-US" altLang="en-US" sz="2400" i="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PDD09_figure1"/>
          <p:cNvPicPr>
            <a:picLocks noGrp="1" noChangeAspect="1" noChangeArrowheads="1"/>
          </p:cNvPicPr>
          <p:nvPr>
            <p:ph idx="1"/>
          </p:nvPr>
        </p:nvPicPr>
        <p:blipFill>
          <a:blip r:embed="rId2" cstate="print"/>
          <a:srcRect/>
          <a:stretch>
            <a:fillRect/>
          </a:stretch>
        </p:blipFill>
        <p:spPr>
          <a:xfrm>
            <a:off x="762000" y="0"/>
            <a:ext cx="8382000" cy="6064250"/>
          </a:xfr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CPDD09_figure2"/>
          <p:cNvPicPr>
            <a:picLocks noGrp="1" noChangeAspect="1" noChangeArrowheads="1"/>
          </p:cNvPicPr>
          <p:nvPr>
            <p:ph idx="1"/>
          </p:nvPr>
        </p:nvPicPr>
        <p:blipFill>
          <a:blip r:embed="rId2" cstate="print"/>
          <a:srcRect/>
          <a:stretch>
            <a:fillRect/>
          </a:stretch>
        </p:blipFill>
        <p:spPr>
          <a:xfrm>
            <a:off x="762000" y="0"/>
            <a:ext cx="8382000" cy="5943600"/>
          </a:xfr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838200" y="152400"/>
            <a:ext cx="7772400" cy="1143000"/>
          </a:xfrm>
        </p:spPr>
        <p:txBody>
          <a:bodyPr>
            <a:normAutofit fontScale="90000"/>
          </a:bodyPr>
          <a:lstStyle/>
          <a:p>
            <a:pPr>
              <a:defRPr/>
            </a:pPr>
            <a:br>
              <a:rPr lang="en-US" sz="4000" b="1" dirty="0">
                <a:effectLst>
                  <a:outerShdw blurRad="38100" dist="38100" dir="2700000" algn="tl">
                    <a:srgbClr val="C0C0C0"/>
                  </a:outerShdw>
                </a:effectLst>
              </a:rPr>
            </a:br>
            <a:r>
              <a:rPr lang="en-US" sz="3200" b="1" u="sng" dirty="0">
                <a:solidFill>
                  <a:srgbClr val="0070C0"/>
                </a:solidFill>
                <a:effectLst>
                  <a:outerShdw blurRad="38100" dist="38100" dir="2700000" algn="tl">
                    <a:srgbClr val="C0C0C0"/>
                  </a:outerShdw>
                </a:effectLst>
              </a:rPr>
              <a:t>BASIS-24 Differences and Intake Changes</a:t>
            </a:r>
            <a:br>
              <a:rPr lang="en-US" sz="3200" b="1" u="sng" dirty="0">
                <a:solidFill>
                  <a:srgbClr val="0070C0"/>
                </a:solidFill>
              </a:rPr>
            </a:br>
            <a:endParaRPr lang="en-US" sz="3200" b="1" u="sng" dirty="0">
              <a:solidFill>
                <a:srgbClr val="0070C0"/>
              </a:solidFill>
            </a:endParaRPr>
          </a:p>
        </p:txBody>
      </p:sp>
      <p:sp>
        <p:nvSpPr>
          <p:cNvPr id="21507" name="Rectangle 3"/>
          <p:cNvSpPr>
            <a:spLocks noGrp="1" noChangeArrowheads="1"/>
          </p:cNvSpPr>
          <p:nvPr>
            <p:ph idx="1"/>
          </p:nvPr>
        </p:nvSpPr>
        <p:spPr>
          <a:xfrm>
            <a:off x="990600" y="1600200"/>
            <a:ext cx="7772400" cy="4343400"/>
          </a:xfrm>
        </p:spPr>
        <p:txBody>
          <a:bodyPr>
            <a:normAutofit lnSpcReduction="10000"/>
          </a:bodyPr>
          <a:lstStyle/>
          <a:p>
            <a:pPr>
              <a:lnSpc>
                <a:spcPct val="80000"/>
              </a:lnSpc>
              <a:buFont typeface="Courier New" pitchFamily="49" charset="0"/>
              <a:buChar char="o"/>
            </a:pPr>
            <a:r>
              <a:rPr lang="en-US" altLang="en-US" sz="2000"/>
              <a:t>Change to open Access Intake related to higher severity of Total score, t(2519)=3.4, p&lt;.001, and Depression/Functioning (t=4.5), Self-Harm (t=3.7), and Substance Abuse (t=3.6) than Standard Intake  </a:t>
            </a:r>
          </a:p>
          <a:p>
            <a:pPr>
              <a:lnSpc>
                <a:spcPct val="80000"/>
              </a:lnSpc>
              <a:buFont typeface="Courier New" pitchFamily="49" charset="0"/>
              <a:buChar char="o"/>
            </a:pPr>
            <a:endParaRPr lang="en-US" altLang="en-US" sz="2000"/>
          </a:p>
          <a:p>
            <a:pPr>
              <a:lnSpc>
                <a:spcPct val="80000"/>
              </a:lnSpc>
              <a:buFont typeface="Courier New" pitchFamily="49" charset="0"/>
              <a:buChar char="o"/>
            </a:pPr>
            <a:r>
              <a:rPr lang="en-US" altLang="en-US" sz="2000"/>
              <a:t>Significant reduction in severity from admission to midpoint assessment for Total score, F(1,721)=191.6, p&lt;.0001, and all 6 BASIS-24 subscales</a:t>
            </a:r>
          </a:p>
          <a:p>
            <a:pPr>
              <a:lnSpc>
                <a:spcPct val="80000"/>
              </a:lnSpc>
              <a:buFont typeface="Courier New" pitchFamily="49" charset="0"/>
              <a:buChar char="o"/>
            </a:pPr>
            <a:endParaRPr lang="en-US" altLang="en-US" sz="2000"/>
          </a:p>
          <a:p>
            <a:pPr>
              <a:lnSpc>
                <a:spcPct val="80000"/>
              </a:lnSpc>
              <a:buFont typeface="Courier New" pitchFamily="49" charset="0"/>
              <a:buChar char="o"/>
            </a:pPr>
            <a:r>
              <a:rPr lang="en-US" altLang="en-US" sz="2000"/>
              <a:t>Open Access Intake had higher admission Depression scores than Standard Intake, but no differences at midpoint assessment, F(1,730)=5.9, p&lt;.015</a:t>
            </a:r>
          </a:p>
          <a:p>
            <a:pPr>
              <a:lnSpc>
                <a:spcPct val="80000"/>
              </a:lnSpc>
              <a:buFont typeface="Courier New" pitchFamily="49" charset="0"/>
              <a:buChar char="o"/>
            </a:pPr>
            <a:endParaRPr lang="en-US" altLang="en-US" sz="2000"/>
          </a:p>
          <a:p>
            <a:pPr>
              <a:lnSpc>
                <a:spcPct val="80000"/>
              </a:lnSpc>
              <a:buFont typeface="Courier New" pitchFamily="49" charset="0"/>
              <a:buChar char="o"/>
            </a:pPr>
            <a:r>
              <a:rPr lang="en-US" altLang="en-US" sz="2000"/>
              <a:t>Standard Intake had higher admission Relationship scores than open Access Intake, but no differences at midpoint assessment, F(1,730)=5.7, p&lt;.008</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a:xfrm>
            <a:off x="1235765" y="129208"/>
            <a:ext cx="7696200" cy="801757"/>
          </a:xfrm>
        </p:spPr>
        <p:txBody>
          <a:bodyPr>
            <a:normAutofit fontScale="90000"/>
          </a:bodyPr>
          <a:lstStyle/>
          <a:p>
            <a:pPr>
              <a:defRPr/>
            </a:pPr>
            <a:br>
              <a:rPr lang="en-US" sz="4000" b="1" dirty="0">
                <a:effectLst>
                  <a:outerShdw blurRad="38100" dist="38100" dir="2700000" algn="tl">
                    <a:srgbClr val="C0C0C0"/>
                  </a:outerShdw>
                </a:effectLst>
              </a:rPr>
            </a:br>
            <a:r>
              <a:rPr lang="en-US" sz="4000" b="1" u="sng" dirty="0">
                <a:solidFill>
                  <a:srgbClr val="0070C0"/>
                </a:solidFill>
                <a:effectLst>
                  <a:outerShdw blurRad="38100" dist="38100" dir="2700000" algn="tl">
                    <a:srgbClr val="C0C0C0"/>
                  </a:outerShdw>
                </a:effectLst>
              </a:rPr>
              <a:t>Good for clients/Good for APT</a:t>
            </a:r>
            <a:br>
              <a:rPr lang="en-US" sz="4000" b="1" dirty="0">
                <a:solidFill>
                  <a:srgbClr val="0070C0"/>
                </a:solidFill>
                <a:effectLst>
                  <a:outerShdw blurRad="38100" dist="38100" dir="2700000" algn="tl">
                    <a:srgbClr val="C0C0C0"/>
                  </a:outerShdw>
                </a:effectLst>
              </a:rPr>
            </a:br>
            <a:endParaRPr lang="en-US" sz="4000" b="1" dirty="0">
              <a:solidFill>
                <a:srgbClr val="0070C0"/>
              </a:solidFill>
              <a:effectLst>
                <a:outerShdw blurRad="38100" dist="38100" dir="2700000" algn="tl">
                  <a:srgbClr val="C0C0C0"/>
                </a:outerShdw>
              </a:effectLst>
            </a:endParaRPr>
          </a:p>
        </p:txBody>
      </p:sp>
      <p:sp>
        <p:nvSpPr>
          <p:cNvPr id="20483" name="Rectangle 3"/>
          <p:cNvSpPr>
            <a:spLocks noGrp="1" noChangeArrowheads="1"/>
          </p:cNvSpPr>
          <p:nvPr>
            <p:ph idx="1"/>
          </p:nvPr>
        </p:nvSpPr>
        <p:spPr>
          <a:xfrm>
            <a:off x="1524000" y="990600"/>
            <a:ext cx="7467600" cy="5715000"/>
          </a:xfrm>
        </p:spPr>
        <p:txBody>
          <a:bodyPr/>
          <a:lstStyle/>
          <a:p>
            <a:pPr>
              <a:buFont typeface="Courier New" pitchFamily="49" charset="0"/>
              <a:buChar char="o"/>
            </a:pPr>
            <a:r>
              <a:rPr lang="en-US" altLang="en-US" sz="2200" dirty="0"/>
              <a:t>As time to treatment declined more clients entered treatment.  Barriers to access were systematically addressed and ultimately included ‘bundling’ all services needed for admission and diagnosis on the same visit.  We did more than ten change cycles to move toward our aim.</a:t>
            </a:r>
          </a:p>
          <a:p>
            <a:pPr>
              <a:buFont typeface="Courier New" pitchFamily="49" charset="0"/>
              <a:buChar char="o"/>
            </a:pPr>
            <a:endParaRPr lang="en-US" altLang="en-US" sz="2200" dirty="0"/>
          </a:p>
          <a:p>
            <a:pPr>
              <a:buFont typeface="Courier New" pitchFamily="49" charset="0"/>
              <a:buChar char="o"/>
            </a:pPr>
            <a:r>
              <a:rPr lang="en-US" altLang="en-US" sz="2200" dirty="0"/>
              <a:t>Though those who entered more quickly were more acutely ill, they gained as much improvement as their less acute peers. In other words, more people got more better as APT improved access. </a:t>
            </a:r>
          </a:p>
          <a:p>
            <a:pPr>
              <a:buFont typeface="Courier New" pitchFamily="49" charset="0"/>
              <a:buChar char="o"/>
            </a:pPr>
            <a:endParaRPr lang="en-US" altLang="en-US" sz="2200" dirty="0"/>
          </a:p>
          <a:p>
            <a:pPr>
              <a:buFont typeface="Courier New" pitchFamily="49" charset="0"/>
              <a:buChar char="o"/>
            </a:pPr>
            <a:r>
              <a:rPr lang="en-US" altLang="en-US" sz="2200" dirty="0"/>
              <a:t>As the census grew, APT reduced its reliance on grant dollars from  53.4% to 22% and achieved an increasingly positive margin.   Today that number is less than 5%.</a:t>
            </a:r>
          </a:p>
          <a:p>
            <a:endParaRPr lang="en-US" altLang="en-US" sz="2800" b="1" dirty="0"/>
          </a:p>
          <a:p>
            <a:endParaRPr lang="en-US" alt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848600" cy="1371600"/>
          </a:xfrm>
          <a:noFill/>
        </p:spPr>
        <p:txBody>
          <a:bodyPr anchor="t">
            <a:normAutofit fontScale="90000"/>
          </a:bodyPr>
          <a:lstStyle/>
          <a:p>
            <a:r>
              <a:rPr lang="en-US" altLang="en-US" sz="2800" b="1" u="sng"/>
              <a:t>Performance Management Metric</a:t>
            </a:r>
            <a:br>
              <a:rPr lang="en-US" altLang="en-US" sz="2800" b="1"/>
            </a:br>
            <a:br>
              <a:rPr lang="en-US" altLang="en-US" sz="2800" b="1"/>
            </a:br>
            <a:r>
              <a:rPr lang="en-US" altLang="en-US" sz="2400">
                <a:solidFill>
                  <a:schemeClr val="tx1"/>
                </a:solidFill>
              </a:rPr>
              <a:t>Services that people </a:t>
            </a:r>
            <a:r>
              <a:rPr lang="en-US" altLang="en-US" sz="2400" u="sng">
                <a:solidFill>
                  <a:schemeClr val="tx1"/>
                </a:solidFill>
              </a:rPr>
              <a:t>can</a:t>
            </a:r>
            <a:r>
              <a:rPr lang="en-US" altLang="en-US" sz="2400">
                <a:solidFill>
                  <a:schemeClr val="tx1"/>
                </a:solidFill>
              </a:rPr>
              <a:t> and </a:t>
            </a:r>
            <a:r>
              <a:rPr lang="en-US" altLang="en-US" sz="2400" u="sng">
                <a:solidFill>
                  <a:schemeClr val="tx1"/>
                </a:solidFill>
              </a:rPr>
              <a:t>will</a:t>
            </a:r>
            <a:r>
              <a:rPr lang="en-US" altLang="en-US" sz="2400">
                <a:solidFill>
                  <a:schemeClr val="tx1"/>
                </a:solidFill>
              </a:rPr>
              <a:t> come to, that we can pay for, and that work.</a:t>
            </a:r>
          </a:p>
        </p:txBody>
      </p:sp>
      <p:pic>
        <p:nvPicPr>
          <p:cNvPr id="25603" name="Picture 3" descr="BD18254_"/>
          <p:cNvPicPr>
            <a:picLocks noGrp="1" noChangeAspect="1" noChangeArrowheads="1"/>
          </p:cNvPicPr>
          <p:nvPr>
            <p:ph idx="1"/>
          </p:nvPr>
        </p:nvPicPr>
        <p:blipFill>
          <a:blip r:embed="rId3" cstate="print"/>
          <a:stretch>
            <a:fillRect/>
          </a:stretch>
        </p:blipFill>
        <p:spPr>
          <a:xfrm>
            <a:off x="1577419" y="1825625"/>
            <a:ext cx="5989162" cy="4351338"/>
          </a:xfrm>
          <a:noFill/>
        </p:spPr>
      </p:pic>
      <p:sp>
        <p:nvSpPr>
          <p:cNvPr id="25604" name="Text Box 4"/>
          <p:cNvSpPr txBox="1">
            <a:spLocks noChangeArrowheads="1"/>
          </p:cNvSpPr>
          <p:nvPr/>
        </p:nvSpPr>
        <p:spPr bwMode="auto">
          <a:xfrm>
            <a:off x="2209800" y="5867400"/>
            <a:ext cx="1371600" cy="366713"/>
          </a:xfrm>
          <a:prstGeom prst="rect">
            <a:avLst/>
          </a:prstGeom>
          <a:noFill/>
          <a:ln w="9525">
            <a:noFill/>
            <a:miter lim="800000"/>
            <a:headEnd/>
            <a:tailEnd/>
          </a:ln>
        </p:spPr>
        <p:txBody>
          <a:bodyPr>
            <a:spAutoFit/>
          </a:bodyPr>
          <a:lstStyle/>
          <a:p>
            <a:pPr eaLnBrk="1" hangingPunct="1">
              <a:spcBef>
                <a:spcPct val="50000"/>
              </a:spcBef>
            </a:pPr>
            <a:r>
              <a:rPr lang="en-US" altLang="en-US" sz="1800" i="0">
                <a:latin typeface="Arial" charset="0"/>
                <a:cs typeface="Arial" charset="0"/>
              </a:rPr>
              <a:t>EFFICACY</a:t>
            </a:r>
          </a:p>
        </p:txBody>
      </p:sp>
      <p:sp>
        <p:nvSpPr>
          <p:cNvPr id="25605" name="Text Box 5"/>
          <p:cNvSpPr txBox="1">
            <a:spLocks noChangeArrowheads="1"/>
          </p:cNvSpPr>
          <p:nvPr/>
        </p:nvSpPr>
        <p:spPr bwMode="auto">
          <a:xfrm>
            <a:off x="6019800" y="5867400"/>
            <a:ext cx="1219200" cy="366713"/>
          </a:xfrm>
          <a:prstGeom prst="rect">
            <a:avLst/>
          </a:prstGeom>
          <a:noFill/>
          <a:ln w="9525">
            <a:noFill/>
            <a:miter lim="800000"/>
            <a:headEnd/>
            <a:tailEnd/>
          </a:ln>
        </p:spPr>
        <p:txBody>
          <a:bodyPr>
            <a:spAutoFit/>
          </a:bodyPr>
          <a:lstStyle/>
          <a:p>
            <a:pPr eaLnBrk="1" hangingPunct="1">
              <a:spcBef>
                <a:spcPct val="50000"/>
              </a:spcBef>
            </a:pPr>
            <a:r>
              <a:rPr lang="en-US" altLang="en-US" sz="1800" i="0">
                <a:latin typeface="Arial" charset="0"/>
                <a:cs typeface="Arial" charset="0"/>
              </a:rPr>
              <a:t>ACCESS</a:t>
            </a:r>
          </a:p>
        </p:txBody>
      </p:sp>
      <p:sp>
        <p:nvSpPr>
          <p:cNvPr id="25606" name="Text Box 6"/>
          <p:cNvSpPr txBox="1">
            <a:spLocks noChangeArrowheads="1"/>
          </p:cNvSpPr>
          <p:nvPr/>
        </p:nvSpPr>
        <p:spPr bwMode="auto">
          <a:xfrm>
            <a:off x="4343400" y="2362200"/>
            <a:ext cx="1219200" cy="366713"/>
          </a:xfrm>
          <a:prstGeom prst="rect">
            <a:avLst/>
          </a:prstGeom>
          <a:noFill/>
          <a:ln w="9525">
            <a:noFill/>
            <a:miter lim="800000"/>
            <a:headEnd/>
            <a:tailEnd/>
          </a:ln>
        </p:spPr>
        <p:txBody>
          <a:bodyPr>
            <a:spAutoFit/>
          </a:bodyPr>
          <a:lstStyle/>
          <a:p>
            <a:pPr eaLnBrk="1" hangingPunct="1">
              <a:spcBef>
                <a:spcPct val="50000"/>
              </a:spcBef>
            </a:pPr>
            <a:r>
              <a:rPr lang="en-US" altLang="en-US" sz="1800" i="0">
                <a:latin typeface="Arial" charset="0"/>
                <a:cs typeface="Arial" charset="0"/>
              </a:rPr>
              <a:t>COST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066800" y="152400"/>
            <a:ext cx="7772400" cy="1143000"/>
          </a:xfrm>
        </p:spPr>
        <p:txBody>
          <a:bodyPr/>
          <a:lstStyle/>
          <a:p>
            <a:r>
              <a:rPr lang="en-US" altLang="en-US" u="sng" dirty="0">
                <a:solidFill>
                  <a:srgbClr val="0070C0"/>
                </a:solidFill>
              </a:rPr>
              <a:t>CONCLUSION</a:t>
            </a:r>
          </a:p>
        </p:txBody>
      </p:sp>
      <p:sp>
        <p:nvSpPr>
          <p:cNvPr id="26627" name="Rectangle 3"/>
          <p:cNvSpPr>
            <a:spLocks noGrp="1" noChangeArrowheads="1"/>
          </p:cNvSpPr>
          <p:nvPr>
            <p:ph idx="1"/>
          </p:nvPr>
        </p:nvSpPr>
        <p:spPr>
          <a:xfrm>
            <a:off x="1066800" y="1600200"/>
            <a:ext cx="7772400" cy="4114800"/>
          </a:xfrm>
        </p:spPr>
        <p:txBody>
          <a:bodyPr/>
          <a:lstStyle/>
          <a:p>
            <a:pPr>
              <a:buFont typeface="Courier New" pitchFamily="49" charset="0"/>
              <a:buChar char="o"/>
            </a:pPr>
            <a:r>
              <a:rPr lang="en-US" altLang="en-US" sz="2400" dirty="0"/>
              <a:t>It is important to use transparent metrics understandable to payers, clinical staff and clients to evaluate service offerings and improvements.</a:t>
            </a:r>
          </a:p>
          <a:p>
            <a:pPr>
              <a:buFont typeface="Courier New" pitchFamily="49" charset="0"/>
              <a:buChar char="o"/>
            </a:pPr>
            <a:endParaRPr lang="en-US" altLang="en-US" sz="2400" dirty="0"/>
          </a:p>
          <a:p>
            <a:endParaRPr lang="en-US" alt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p:txBody>
          <a:bodyPr/>
          <a:lstStyle/>
          <a:p>
            <a:r>
              <a:rPr lang="en-US" altLang="en-US" b="1"/>
              <a:t>Steps for Conducting a Walk-through</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229600" cy="1143000"/>
          </a:xfrm>
        </p:spPr>
        <p:txBody>
          <a:bodyPr>
            <a:normAutofit/>
          </a:bodyPr>
          <a:lstStyle/>
          <a:p>
            <a:pPr algn="l">
              <a:defRPr/>
            </a:pPr>
            <a:r>
              <a:rPr lang="en-US" dirty="0"/>
              <a:t>What is a Walk-through and Why Do It?</a:t>
            </a:r>
          </a:p>
        </p:txBody>
      </p:sp>
      <p:sp>
        <p:nvSpPr>
          <p:cNvPr id="3" name="Content Placeholder 2"/>
          <p:cNvSpPr>
            <a:spLocks noGrp="1"/>
          </p:cNvSpPr>
          <p:nvPr>
            <p:ph idx="1"/>
          </p:nvPr>
        </p:nvSpPr>
        <p:spPr>
          <a:xfrm>
            <a:off x="990600" y="1905000"/>
            <a:ext cx="7772400" cy="4114800"/>
          </a:xfrm>
        </p:spPr>
        <p:txBody>
          <a:bodyPr>
            <a:normAutofit/>
          </a:bodyPr>
          <a:lstStyle/>
          <a:p>
            <a:pPr>
              <a:defRPr/>
            </a:pPr>
            <a:r>
              <a:rPr lang="en-US" dirty="0"/>
              <a:t>A walk-through is an exercise where staff members walk through the treatment processes just as a ‘customer’ does. </a:t>
            </a:r>
          </a:p>
          <a:p>
            <a:pPr>
              <a:defRPr/>
            </a:pPr>
            <a:endParaRPr lang="en-US" dirty="0"/>
          </a:p>
          <a:p>
            <a:pPr>
              <a:defRPr/>
            </a:pPr>
            <a:r>
              <a:rPr lang="en-US" dirty="0"/>
              <a:t> The goal is to see the agency from the customer’s perspective. Taking this perspective of treatment services – from the first call for help, to the intake process, and through final discharge – is the most useful way to understand how the customer feels, and to discover how to make improvements that will serve the customer better.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8153400" cy="838199"/>
          </a:xfrm>
        </p:spPr>
        <p:txBody>
          <a:bodyPr>
            <a:normAutofit fontScale="90000"/>
          </a:bodyPr>
          <a:lstStyle/>
          <a:p>
            <a:pPr>
              <a:defRPr/>
            </a:pPr>
            <a:br>
              <a:rPr lang="en-US" dirty="0">
                <a:solidFill>
                  <a:schemeClr val="accent1"/>
                </a:solidFill>
              </a:rPr>
            </a:br>
            <a:r>
              <a:rPr lang="en-US" sz="2200" b="1" dirty="0">
                <a:solidFill>
                  <a:schemeClr val="tx1"/>
                </a:solidFill>
              </a:rPr>
              <a:t>STEP 1:  SELECT TWO PEOPLE FROM YOUR ORGANIZATION TO PLAY THE ROLES OF "CLIENT" AND "FAMILY MEMBER.“</a:t>
            </a:r>
            <a:br>
              <a:rPr lang="en-US" sz="3100" b="1" dirty="0">
                <a:latin typeface="Century Gothic" panose="020B0502020202020204" pitchFamily="34" charset="0"/>
              </a:rPr>
            </a:br>
            <a:endParaRPr lang="en-US" sz="3100" b="1" dirty="0">
              <a:latin typeface="Century Gothic" panose="020B0502020202020204" pitchFamily="34" charset="0"/>
            </a:endParaRPr>
          </a:p>
        </p:txBody>
      </p:sp>
      <p:sp>
        <p:nvSpPr>
          <p:cNvPr id="3" name="Content Placeholder 2"/>
          <p:cNvSpPr>
            <a:spLocks noGrp="1"/>
          </p:cNvSpPr>
          <p:nvPr>
            <p:ph idx="1"/>
          </p:nvPr>
        </p:nvSpPr>
        <p:spPr>
          <a:xfrm>
            <a:off x="1287117" y="1070112"/>
            <a:ext cx="7239000" cy="2531164"/>
          </a:xfrm>
        </p:spPr>
        <p:txBody>
          <a:bodyPr>
            <a:normAutofit/>
          </a:bodyPr>
          <a:lstStyle/>
          <a:p>
            <a:pPr marL="0">
              <a:spcBef>
                <a:spcPts val="0"/>
              </a:spcBef>
              <a:defRPr/>
            </a:pPr>
            <a:r>
              <a:rPr lang="en-US" sz="2000" dirty="0"/>
              <a:t>The two of you will need to be detail-oriented and committed to making the most of this exercise. </a:t>
            </a:r>
          </a:p>
          <a:p>
            <a:pPr marL="0" indent="0">
              <a:spcBef>
                <a:spcPts val="0"/>
              </a:spcBef>
              <a:buFontTx/>
              <a:buNone/>
              <a:defRPr/>
            </a:pPr>
            <a:endParaRPr lang="en-US" sz="2000" dirty="0"/>
          </a:p>
          <a:p>
            <a:pPr marL="0">
              <a:spcBef>
                <a:spcPts val="0"/>
              </a:spcBef>
              <a:defRPr/>
            </a:pPr>
            <a:r>
              <a:rPr lang="en-US" sz="2000" dirty="0"/>
              <a:t>To ensure that your experiences will be as realistic and informative as possible, make sure you present yourselves as dealing with a concern you are familiar with, and thus are able to consider the needs of people with these particular issues. </a:t>
            </a:r>
          </a:p>
        </p:txBody>
      </p:sp>
      <p:sp>
        <p:nvSpPr>
          <p:cNvPr id="4" name="Title 1">
            <a:extLst>
              <a:ext uri="{FF2B5EF4-FFF2-40B4-BE49-F238E27FC236}">
                <a16:creationId xmlns:a16="http://schemas.microsoft.com/office/drawing/2014/main" id="{CAD1E3A5-77C4-5E29-D759-73C25EE617E6}"/>
              </a:ext>
            </a:extLst>
          </p:cNvPr>
          <p:cNvSpPr txBox="1">
            <a:spLocks/>
          </p:cNvSpPr>
          <p:nvPr/>
        </p:nvSpPr>
        <p:spPr bwMode="auto">
          <a:xfrm>
            <a:off x="838200" y="3634406"/>
            <a:ext cx="8153400" cy="8381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rgbClr val="005684"/>
                </a:solidFill>
                <a:latin typeface="+mj-lt"/>
                <a:ea typeface="+mj-ea"/>
                <a:cs typeface="+mj-cs"/>
              </a:defRPr>
            </a:lvl1pPr>
            <a:lvl2pPr algn="ctr" rtl="0" eaLnBrk="0" fontAlgn="base" hangingPunct="0">
              <a:spcBef>
                <a:spcPct val="0"/>
              </a:spcBef>
              <a:spcAft>
                <a:spcPct val="0"/>
              </a:spcAft>
              <a:defRPr sz="4400">
                <a:solidFill>
                  <a:srgbClr val="005684"/>
                </a:solidFill>
                <a:latin typeface="Arial" charset="0"/>
              </a:defRPr>
            </a:lvl2pPr>
            <a:lvl3pPr algn="ctr" rtl="0" eaLnBrk="0" fontAlgn="base" hangingPunct="0">
              <a:spcBef>
                <a:spcPct val="0"/>
              </a:spcBef>
              <a:spcAft>
                <a:spcPct val="0"/>
              </a:spcAft>
              <a:defRPr sz="4400">
                <a:solidFill>
                  <a:srgbClr val="005684"/>
                </a:solidFill>
                <a:latin typeface="Arial" charset="0"/>
              </a:defRPr>
            </a:lvl3pPr>
            <a:lvl4pPr algn="ctr" rtl="0" eaLnBrk="0" fontAlgn="base" hangingPunct="0">
              <a:spcBef>
                <a:spcPct val="0"/>
              </a:spcBef>
              <a:spcAft>
                <a:spcPct val="0"/>
              </a:spcAft>
              <a:defRPr sz="4400">
                <a:solidFill>
                  <a:srgbClr val="005684"/>
                </a:solidFill>
                <a:latin typeface="Arial" charset="0"/>
              </a:defRPr>
            </a:lvl4pPr>
            <a:lvl5pPr algn="ctr" rtl="0" eaLnBrk="0" fontAlgn="base" hangingPunct="0">
              <a:spcBef>
                <a:spcPct val="0"/>
              </a:spcBef>
              <a:spcAft>
                <a:spcPct val="0"/>
              </a:spcAft>
              <a:defRPr sz="4400">
                <a:solidFill>
                  <a:srgbClr val="005684"/>
                </a:solidFill>
                <a:latin typeface="Arial" charset="0"/>
              </a:defRPr>
            </a:lvl5pPr>
            <a:lvl6pPr marL="457200" algn="ctr" rtl="0" eaLnBrk="0" fontAlgn="base" hangingPunct="0">
              <a:spcBef>
                <a:spcPct val="0"/>
              </a:spcBef>
              <a:spcAft>
                <a:spcPct val="0"/>
              </a:spcAft>
              <a:defRPr sz="4400">
                <a:solidFill>
                  <a:srgbClr val="005684"/>
                </a:solidFill>
                <a:latin typeface="Arial" charset="0"/>
              </a:defRPr>
            </a:lvl6pPr>
            <a:lvl7pPr marL="914400" algn="ctr" rtl="0" eaLnBrk="0" fontAlgn="base" hangingPunct="0">
              <a:spcBef>
                <a:spcPct val="0"/>
              </a:spcBef>
              <a:spcAft>
                <a:spcPct val="0"/>
              </a:spcAft>
              <a:defRPr sz="4400">
                <a:solidFill>
                  <a:srgbClr val="005684"/>
                </a:solidFill>
                <a:latin typeface="Arial" charset="0"/>
              </a:defRPr>
            </a:lvl7pPr>
            <a:lvl8pPr marL="1371600" algn="ctr" rtl="0" eaLnBrk="0" fontAlgn="base" hangingPunct="0">
              <a:spcBef>
                <a:spcPct val="0"/>
              </a:spcBef>
              <a:spcAft>
                <a:spcPct val="0"/>
              </a:spcAft>
              <a:defRPr sz="4400">
                <a:solidFill>
                  <a:srgbClr val="005684"/>
                </a:solidFill>
                <a:latin typeface="Arial" charset="0"/>
              </a:defRPr>
            </a:lvl8pPr>
            <a:lvl9pPr marL="1828800" algn="ctr" rtl="0" eaLnBrk="0" fontAlgn="base" hangingPunct="0">
              <a:spcBef>
                <a:spcPct val="0"/>
              </a:spcBef>
              <a:spcAft>
                <a:spcPct val="0"/>
              </a:spcAft>
              <a:defRPr sz="4400">
                <a:solidFill>
                  <a:srgbClr val="005684"/>
                </a:solidFill>
                <a:latin typeface="Arial" charset="0"/>
              </a:defRPr>
            </a:lvl9pPr>
          </a:lstStyle>
          <a:p>
            <a:r>
              <a:rPr lang="en-US" altLang="en-US" sz="2000" b="1" i="0" kern="0" dirty="0">
                <a:solidFill>
                  <a:schemeClr val="tx1"/>
                </a:solidFill>
              </a:rPr>
              <a:t>STEP 2: LET THE STAFF KNOW IN ADVANCE THAT YOU WILL BE DOING THE WALK-THROUGH EXERCISE.</a:t>
            </a:r>
            <a:endParaRPr lang="en-US" altLang="en-US" sz="2800" i="0" kern="0" dirty="0">
              <a:latin typeface="Century Gothic" pitchFamily="34" charset="0"/>
            </a:endParaRPr>
          </a:p>
        </p:txBody>
      </p:sp>
      <p:sp>
        <p:nvSpPr>
          <p:cNvPr id="5" name="Content Placeholder 2">
            <a:extLst>
              <a:ext uri="{FF2B5EF4-FFF2-40B4-BE49-F238E27FC236}">
                <a16:creationId xmlns:a16="http://schemas.microsoft.com/office/drawing/2014/main" id="{3C92389A-5B68-54F2-4CA3-D6E77CBF0714}"/>
              </a:ext>
            </a:extLst>
          </p:cNvPr>
          <p:cNvSpPr txBox="1">
            <a:spLocks/>
          </p:cNvSpPr>
          <p:nvPr/>
        </p:nvSpPr>
        <p:spPr bwMode="auto">
          <a:xfrm>
            <a:off x="1325217" y="4522300"/>
            <a:ext cx="7162800" cy="137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4B4B4B"/>
                </a:solidFill>
                <a:latin typeface="+mn-lt"/>
                <a:ea typeface="+mn-ea"/>
                <a:cs typeface="+mn-cs"/>
              </a:defRPr>
            </a:lvl1pPr>
            <a:lvl2pPr marL="742950" indent="-285750" algn="l" rtl="0" eaLnBrk="0" fontAlgn="base" hangingPunct="0">
              <a:spcBef>
                <a:spcPct val="20000"/>
              </a:spcBef>
              <a:spcAft>
                <a:spcPct val="0"/>
              </a:spcAft>
              <a:buChar char="–"/>
              <a:defRPr sz="2800">
                <a:solidFill>
                  <a:srgbClr val="4B4B4B"/>
                </a:solidFill>
                <a:latin typeface="+mn-lt"/>
              </a:defRPr>
            </a:lvl2pPr>
            <a:lvl3pPr marL="1143000" indent="-228600" algn="l" rtl="0" eaLnBrk="0" fontAlgn="base" hangingPunct="0">
              <a:spcBef>
                <a:spcPct val="20000"/>
              </a:spcBef>
              <a:spcAft>
                <a:spcPct val="0"/>
              </a:spcAft>
              <a:buChar char="•"/>
              <a:defRPr sz="2400">
                <a:solidFill>
                  <a:srgbClr val="4B4B4B"/>
                </a:solidFill>
                <a:latin typeface="+mn-lt"/>
              </a:defRPr>
            </a:lvl3pPr>
            <a:lvl4pPr marL="1600200" indent="-228600" algn="l" rtl="0" eaLnBrk="0" fontAlgn="base" hangingPunct="0">
              <a:spcBef>
                <a:spcPct val="20000"/>
              </a:spcBef>
              <a:spcAft>
                <a:spcPct val="0"/>
              </a:spcAft>
              <a:buChar char="–"/>
              <a:defRPr sz="2000">
                <a:solidFill>
                  <a:srgbClr val="4B4B4B"/>
                </a:solidFill>
                <a:latin typeface="Times New Roman" pitchFamily="18" charset="0"/>
              </a:defRPr>
            </a:lvl4pPr>
            <a:lvl5pPr marL="2057400" indent="-228600" algn="l" rtl="0" eaLnBrk="0" fontAlgn="base" hangingPunct="0">
              <a:spcBef>
                <a:spcPct val="20000"/>
              </a:spcBef>
              <a:spcAft>
                <a:spcPct val="0"/>
              </a:spcAft>
              <a:buChar char="»"/>
              <a:defRPr sz="2000">
                <a:solidFill>
                  <a:srgbClr val="4B4B4B"/>
                </a:solidFill>
                <a:latin typeface="Times New Roman" pitchFamily="18" charset="0"/>
              </a:defRPr>
            </a:lvl5pPr>
            <a:lvl6pPr marL="2514600" indent="-228600" algn="l" rtl="0" eaLnBrk="0" fontAlgn="base" hangingPunct="0">
              <a:spcBef>
                <a:spcPct val="20000"/>
              </a:spcBef>
              <a:spcAft>
                <a:spcPct val="0"/>
              </a:spcAft>
              <a:buChar char="»"/>
              <a:defRPr sz="2000">
                <a:solidFill>
                  <a:srgbClr val="4B4B4B"/>
                </a:solidFill>
                <a:latin typeface="Times New Roman" pitchFamily="18" charset="0"/>
              </a:defRPr>
            </a:lvl6pPr>
            <a:lvl7pPr marL="2971800" indent="-228600" algn="l" rtl="0" eaLnBrk="0" fontAlgn="base" hangingPunct="0">
              <a:spcBef>
                <a:spcPct val="20000"/>
              </a:spcBef>
              <a:spcAft>
                <a:spcPct val="0"/>
              </a:spcAft>
              <a:buChar char="»"/>
              <a:defRPr sz="2000">
                <a:solidFill>
                  <a:srgbClr val="4B4B4B"/>
                </a:solidFill>
                <a:latin typeface="Times New Roman" pitchFamily="18" charset="0"/>
              </a:defRPr>
            </a:lvl7pPr>
            <a:lvl8pPr marL="3429000" indent="-228600" algn="l" rtl="0" eaLnBrk="0" fontAlgn="base" hangingPunct="0">
              <a:spcBef>
                <a:spcPct val="20000"/>
              </a:spcBef>
              <a:spcAft>
                <a:spcPct val="0"/>
              </a:spcAft>
              <a:buChar char="»"/>
              <a:defRPr sz="2000">
                <a:solidFill>
                  <a:srgbClr val="4B4B4B"/>
                </a:solidFill>
                <a:latin typeface="Times New Roman" pitchFamily="18" charset="0"/>
              </a:defRPr>
            </a:lvl8pPr>
            <a:lvl9pPr marL="3886200" indent="-228600" algn="l" rtl="0" eaLnBrk="0" fontAlgn="base" hangingPunct="0">
              <a:spcBef>
                <a:spcPct val="20000"/>
              </a:spcBef>
              <a:spcAft>
                <a:spcPct val="0"/>
              </a:spcAft>
              <a:buChar char="»"/>
              <a:defRPr sz="2000">
                <a:solidFill>
                  <a:srgbClr val="4B4B4B"/>
                </a:solidFill>
                <a:latin typeface="Times New Roman" pitchFamily="18" charset="0"/>
              </a:defRPr>
            </a:lvl9pPr>
          </a:lstStyle>
          <a:p>
            <a:pPr marL="0">
              <a:spcBef>
                <a:spcPts val="0"/>
              </a:spcBef>
              <a:defRPr/>
            </a:pPr>
            <a:r>
              <a:rPr lang="en-US" sz="2000" i="0" kern="0" dirty="0"/>
              <a:t>Staff might be on their best behavior, but it is far better to include them than to go behind their backs. </a:t>
            </a:r>
          </a:p>
          <a:p>
            <a:pPr marL="0" indent="0">
              <a:spcBef>
                <a:spcPts val="0"/>
              </a:spcBef>
              <a:buFontTx/>
              <a:buNone/>
              <a:defRPr/>
            </a:pPr>
            <a:endParaRPr lang="en-US" sz="2000" i="0" kern="0" dirty="0"/>
          </a:p>
          <a:p>
            <a:pPr marL="0">
              <a:spcBef>
                <a:spcPts val="0"/>
              </a:spcBef>
              <a:defRPr/>
            </a:pPr>
            <a:r>
              <a:rPr lang="en-US" sz="2000" i="0" kern="0" dirty="0"/>
              <a:t>Ask them to treat you as they would anyone else.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295400" y="279780"/>
            <a:ext cx="7696200" cy="715962"/>
          </a:xfrm>
        </p:spPr>
        <p:txBody>
          <a:bodyPr/>
          <a:lstStyle/>
          <a:p>
            <a:r>
              <a:rPr lang="en-US" altLang="en-US" sz="2000" b="1" dirty="0">
                <a:solidFill>
                  <a:schemeClr val="tx1"/>
                </a:solidFill>
              </a:rPr>
              <a:t>STEP 3: GO THROUGH THE EXPERIENCE JUST AS A TYPICAL CLIENT AND	FAMILY MEMBER WOULD.</a:t>
            </a:r>
            <a:endParaRPr lang="en-US" altLang="en-US" sz="2000" dirty="0"/>
          </a:p>
        </p:txBody>
      </p:sp>
      <p:sp>
        <p:nvSpPr>
          <p:cNvPr id="3" name="Content Placeholder 2"/>
          <p:cNvSpPr>
            <a:spLocks noGrp="1"/>
          </p:cNvSpPr>
          <p:nvPr>
            <p:ph idx="1"/>
          </p:nvPr>
        </p:nvSpPr>
        <p:spPr>
          <a:xfrm>
            <a:off x="1066800" y="1056861"/>
            <a:ext cx="7543800" cy="2362200"/>
          </a:xfrm>
        </p:spPr>
        <p:txBody>
          <a:bodyPr>
            <a:normAutofit lnSpcReduction="10000"/>
          </a:bodyPr>
          <a:lstStyle/>
          <a:p>
            <a:pPr>
              <a:defRPr/>
            </a:pPr>
            <a:r>
              <a:rPr lang="en-US" sz="2000" dirty="0"/>
              <a:t>The walk-through should begin with a customer’s first contact with your agency (i.e., making an initial call for services from the perspective of an addict or family member interested in obtaining treatment services) </a:t>
            </a:r>
          </a:p>
          <a:p>
            <a:pPr>
              <a:defRPr/>
            </a:pPr>
            <a:r>
              <a:rPr lang="en-US" sz="2000" dirty="0"/>
              <a:t>An important question here is to KNOW or FIND OUT how the person even knows who/where to contact!  Internet, Word of Mouth? Professional referral?  This is often overlooked. </a:t>
            </a:r>
          </a:p>
          <a:p>
            <a:pPr marL="109537" indent="0">
              <a:buFontTx/>
              <a:buNone/>
              <a:defRPr/>
            </a:pPr>
            <a:r>
              <a:rPr lang="en-US" sz="2000" dirty="0"/>
              <a:t>				</a:t>
            </a:r>
          </a:p>
        </p:txBody>
      </p:sp>
      <p:sp>
        <p:nvSpPr>
          <p:cNvPr id="6" name="Title 1">
            <a:extLst>
              <a:ext uri="{FF2B5EF4-FFF2-40B4-BE49-F238E27FC236}">
                <a16:creationId xmlns:a16="http://schemas.microsoft.com/office/drawing/2014/main" id="{DAE2EFB6-81DC-7037-C65E-7E61B5CEB7B2}"/>
              </a:ext>
            </a:extLst>
          </p:cNvPr>
          <p:cNvSpPr txBox="1">
            <a:spLocks/>
          </p:cNvSpPr>
          <p:nvPr/>
        </p:nvSpPr>
        <p:spPr bwMode="auto">
          <a:xfrm>
            <a:off x="914400" y="3505200"/>
            <a:ext cx="8001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rgbClr val="005684"/>
                </a:solidFill>
                <a:latin typeface="+mj-lt"/>
                <a:ea typeface="+mj-ea"/>
                <a:cs typeface="+mj-cs"/>
              </a:defRPr>
            </a:lvl1pPr>
            <a:lvl2pPr algn="ctr" rtl="0" eaLnBrk="0" fontAlgn="base" hangingPunct="0">
              <a:spcBef>
                <a:spcPct val="0"/>
              </a:spcBef>
              <a:spcAft>
                <a:spcPct val="0"/>
              </a:spcAft>
              <a:defRPr sz="4400">
                <a:solidFill>
                  <a:srgbClr val="005684"/>
                </a:solidFill>
                <a:latin typeface="Arial" charset="0"/>
              </a:defRPr>
            </a:lvl2pPr>
            <a:lvl3pPr algn="ctr" rtl="0" eaLnBrk="0" fontAlgn="base" hangingPunct="0">
              <a:spcBef>
                <a:spcPct val="0"/>
              </a:spcBef>
              <a:spcAft>
                <a:spcPct val="0"/>
              </a:spcAft>
              <a:defRPr sz="4400">
                <a:solidFill>
                  <a:srgbClr val="005684"/>
                </a:solidFill>
                <a:latin typeface="Arial" charset="0"/>
              </a:defRPr>
            </a:lvl3pPr>
            <a:lvl4pPr algn="ctr" rtl="0" eaLnBrk="0" fontAlgn="base" hangingPunct="0">
              <a:spcBef>
                <a:spcPct val="0"/>
              </a:spcBef>
              <a:spcAft>
                <a:spcPct val="0"/>
              </a:spcAft>
              <a:defRPr sz="4400">
                <a:solidFill>
                  <a:srgbClr val="005684"/>
                </a:solidFill>
                <a:latin typeface="Arial" charset="0"/>
              </a:defRPr>
            </a:lvl4pPr>
            <a:lvl5pPr algn="ctr" rtl="0" eaLnBrk="0" fontAlgn="base" hangingPunct="0">
              <a:spcBef>
                <a:spcPct val="0"/>
              </a:spcBef>
              <a:spcAft>
                <a:spcPct val="0"/>
              </a:spcAft>
              <a:defRPr sz="4400">
                <a:solidFill>
                  <a:srgbClr val="005684"/>
                </a:solidFill>
                <a:latin typeface="Arial" charset="0"/>
              </a:defRPr>
            </a:lvl5pPr>
            <a:lvl6pPr marL="457200" algn="ctr" rtl="0" eaLnBrk="0" fontAlgn="base" hangingPunct="0">
              <a:spcBef>
                <a:spcPct val="0"/>
              </a:spcBef>
              <a:spcAft>
                <a:spcPct val="0"/>
              </a:spcAft>
              <a:defRPr sz="4400">
                <a:solidFill>
                  <a:srgbClr val="005684"/>
                </a:solidFill>
                <a:latin typeface="Arial" charset="0"/>
              </a:defRPr>
            </a:lvl6pPr>
            <a:lvl7pPr marL="914400" algn="ctr" rtl="0" eaLnBrk="0" fontAlgn="base" hangingPunct="0">
              <a:spcBef>
                <a:spcPct val="0"/>
              </a:spcBef>
              <a:spcAft>
                <a:spcPct val="0"/>
              </a:spcAft>
              <a:defRPr sz="4400">
                <a:solidFill>
                  <a:srgbClr val="005684"/>
                </a:solidFill>
                <a:latin typeface="Arial" charset="0"/>
              </a:defRPr>
            </a:lvl7pPr>
            <a:lvl8pPr marL="1371600" algn="ctr" rtl="0" eaLnBrk="0" fontAlgn="base" hangingPunct="0">
              <a:spcBef>
                <a:spcPct val="0"/>
              </a:spcBef>
              <a:spcAft>
                <a:spcPct val="0"/>
              </a:spcAft>
              <a:defRPr sz="4400">
                <a:solidFill>
                  <a:srgbClr val="005684"/>
                </a:solidFill>
                <a:latin typeface="Arial" charset="0"/>
              </a:defRPr>
            </a:lvl8pPr>
            <a:lvl9pPr marL="1828800" algn="ctr" rtl="0" eaLnBrk="0" fontAlgn="base" hangingPunct="0">
              <a:spcBef>
                <a:spcPct val="0"/>
              </a:spcBef>
              <a:spcAft>
                <a:spcPct val="0"/>
              </a:spcAft>
              <a:defRPr sz="4400">
                <a:solidFill>
                  <a:srgbClr val="005684"/>
                </a:solidFill>
                <a:latin typeface="Arial" charset="0"/>
              </a:defRPr>
            </a:lvl9pPr>
          </a:lstStyle>
          <a:p>
            <a:pPr>
              <a:defRPr/>
            </a:pPr>
            <a:r>
              <a:rPr lang="en-US" sz="2000" b="1" i="0" kern="0" dirty="0">
                <a:solidFill>
                  <a:schemeClr val="tx1"/>
                </a:solidFill>
                <a:latin typeface="+mn-lt"/>
              </a:rPr>
              <a:t>STEP 4: TRY TO THINK AND FEEL AS A CLIENT </a:t>
            </a:r>
          </a:p>
          <a:p>
            <a:pPr>
              <a:defRPr/>
            </a:pPr>
            <a:r>
              <a:rPr lang="en-US" sz="2000" b="1" i="0" kern="0" dirty="0">
                <a:solidFill>
                  <a:schemeClr val="tx1"/>
                </a:solidFill>
                <a:latin typeface="+mn-lt"/>
              </a:rPr>
              <a:t>OR FAMILY MEMBER WOULD</a:t>
            </a:r>
          </a:p>
        </p:txBody>
      </p:sp>
      <p:sp>
        <p:nvSpPr>
          <p:cNvPr id="7" name="Content Placeholder 2">
            <a:extLst>
              <a:ext uri="{FF2B5EF4-FFF2-40B4-BE49-F238E27FC236}">
                <a16:creationId xmlns:a16="http://schemas.microsoft.com/office/drawing/2014/main" id="{550D1FF2-BE71-C3D9-0A21-C8DBFCE0C501}"/>
              </a:ext>
            </a:extLst>
          </p:cNvPr>
          <p:cNvSpPr txBox="1">
            <a:spLocks/>
          </p:cNvSpPr>
          <p:nvPr/>
        </p:nvSpPr>
        <p:spPr bwMode="auto">
          <a:xfrm>
            <a:off x="1971261" y="4343400"/>
            <a:ext cx="6019800" cy="152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4B4B4B"/>
                </a:solidFill>
                <a:latin typeface="+mn-lt"/>
                <a:ea typeface="+mn-ea"/>
                <a:cs typeface="+mn-cs"/>
              </a:defRPr>
            </a:lvl1pPr>
            <a:lvl2pPr marL="742950" indent="-285750" algn="l" rtl="0" eaLnBrk="0" fontAlgn="base" hangingPunct="0">
              <a:spcBef>
                <a:spcPct val="20000"/>
              </a:spcBef>
              <a:spcAft>
                <a:spcPct val="0"/>
              </a:spcAft>
              <a:buChar char="–"/>
              <a:defRPr sz="2800">
                <a:solidFill>
                  <a:srgbClr val="4B4B4B"/>
                </a:solidFill>
                <a:latin typeface="+mn-lt"/>
              </a:defRPr>
            </a:lvl2pPr>
            <a:lvl3pPr marL="1143000" indent="-228600" algn="l" rtl="0" eaLnBrk="0" fontAlgn="base" hangingPunct="0">
              <a:spcBef>
                <a:spcPct val="20000"/>
              </a:spcBef>
              <a:spcAft>
                <a:spcPct val="0"/>
              </a:spcAft>
              <a:buChar char="•"/>
              <a:defRPr sz="2400">
                <a:solidFill>
                  <a:srgbClr val="4B4B4B"/>
                </a:solidFill>
                <a:latin typeface="+mn-lt"/>
              </a:defRPr>
            </a:lvl3pPr>
            <a:lvl4pPr marL="1600200" indent="-228600" algn="l" rtl="0" eaLnBrk="0" fontAlgn="base" hangingPunct="0">
              <a:spcBef>
                <a:spcPct val="20000"/>
              </a:spcBef>
              <a:spcAft>
                <a:spcPct val="0"/>
              </a:spcAft>
              <a:buChar char="–"/>
              <a:defRPr sz="2000">
                <a:solidFill>
                  <a:srgbClr val="4B4B4B"/>
                </a:solidFill>
                <a:latin typeface="Times New Roman" pitchFamily="18" charset="0"/>
              </a:defRPr>
            </a:lvl4pPr>
            <a:lvl5pPr marL="2057400" indent="-228600" algn="l" rtl="0" eaLnBrk="0" fontAlgn="base" hangingPunct="0">
              <a:spcBef>
                <a:spcPct val="20000"/>
              </a:spcBef>
              <a:spcAft>
                <a:spcPct val="0"/>
              </a:spcAft>
              <a:buChar char="»"/>
              <a:defRPr sz="2000">
                <a:solidFill>
                  <a:srgbClr val="4B4B4B"/>
                </a:solidFill>
                <a:latin typeface="Times New Roman" pitchFamily="18" charset="0"/>
              </a:defRPr>
            </a:lvl5pPr>
            <a:lvl6pPr marL="2514600" indent="-228600" algn="l" rtl="0" eaLnBrk="0" fontAlgn="base" hangingPunct="0">
              <a:spcBef>
                <a:spcPct val="20000"/>
              </a:spcBef>
              <a:spcAft>
                <a:spcPct val="0"/>
              </a:spcAft>
              <a:buChar char="»"/>
              <a:defRPr sz="2000">
                <a:solidFill>
                  <a:srgbClr val="4B4B4B"/>
                </a:solidFill>
                <a:latin typeface="Times New Roman" pitchFamily="18" charset="0"/>
              </a:defRPr>
            </a:lvl6pPr>
            <a:lvl7pPr marL="2971800" indent="-228600" algn="l" rtl="0" eaLnBrk="0" fontAlgn="base" hangingPunct="0">
              <a:spcBef>
                <a:spcPct val="20000"/>
              </a:spcBef>
              <a:spcAft>
                <a:spcPct val="0"/>
              </a:spcAft>
              <a:buChar char="»"/>
              <a:defRPr sz="2000">
                <a:solidFill>
                  <a:srgbClr val="4B4B4B"/>
                </a:solidFill>
                <a:latin typeface="Times New Roman" pitchFamily="18" charset="0"/>
              </a:defRPr>
            </a:lvl7pPr>
            <a:lvl8pPr marL="3429000" indent="-228600" algn="l" rtl="0" eaLnBrk="0" fontAlgn="base" hangingPunct="0">
              <a:spcBef>
                <a:spcPct val="20000"/>
              </a:spcBef>
              <a:spcAft>
                <a:spcPct val="0"/>
              </a:spcAft>
              <a:buChar char="»"/>
              <a:defRPr sz="2000">
                <a:solidFill>
                  <a:srgbClr val="4B4B4B"/>
                </a:solidFill>
                <a:latin typeface="Times New Roman" pitchFamily="18" charset="0"/>
              </a:defRPr>
            </a:lvl8pPr>
            <a:lvl9pPr marL="3886200" indent="-228600" algn="l" rtl="0" eaLnBrk="0" fontAlgn="base" hangingPunct="0">
              <a:spcBef>
                <a:spcPct val="20000"/>
              </a:spcBef>
              <a:spcAft>
                <a:spcPct val="0"/>
              </a:spcAft>
              <a:buChar char="»"/>
              <a:defRPr sz="2000">
                <a:solidFill>
                  <a:srgbClr val="4B4B4B"/>
                </a:solidFill>
                <a:latin typeface="Times New Roman" pitchFamily="18" charset="0"/>
              </a:defRPr>
            </a:lvl9pPr>
          </a:lstStyle>
          <a:p>
            <a:r>
              <a:rPr lang="en-US" altLang="en-US" sz="2000" i="0" kern="0" dirty="0"/>
              <a:t>Look around as they might. </a:t>
            </a:r>
          </a:p>
          <a:p>
            <a:r>
              <a:rPr lang="en-US" altLang="en-US" sz="2000" i="0" kern="0" dirty="0"/>
              <a:t>What are they thinking?  </a:t>
            </a:r>
          </a:p>
          <a:p>
            <a:r>
              <a:rPr lang="en-US" altLang="en-US" sz="2000" i="0" kern="0" dirty="0"/>
              <a:t>How  do they  feel  at  any  given moment?  </a:t>
            </a:r>
          </a:p>
          <a:p>
            <a:r>
              <a:rPr lang="en-US" altLang="en-US" sz="2000" i="0" kern="0" dirty="0"/>
              <a:t>Note  your observations and feelings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Line 4"/>
          <p:cNvSpPr>
            <a:spLocks noChangeShapeType="1"/>
          </p:cNvSpPr>
          <p:nvPr/>
        </p:nvSpPr>
        <p:spPr bwMode="auto">
          <a:xfrm>
            <a:off x="1828800" y="2743200"/>
            <a:ext cx="5886450" cy="0"/>
          </a:xfrm>
          <a:prstGeom prst="line">
            <a:avLst/>
          </a:prstGeom>
          <a:noFill/>
          <a:ln w="38100">
            <a:solidFill>
              <a:srgbClr val="EA8E4A"/>
            </a:solidFill>
            <a:round/>
            <a:headEnd/>
            <a:tailEnd/>
          </a:ln>
          <a:extLst>
            <a:ext uri="{909E8E84-426E-40dd-AFC4-6F175D3DCCD1}">
              <a14:hiddenFill xmlns:a14="http://schemas.microsoft.com/office/drawing/2010/main" xmlns="">
                <a:noFill/>
              </a14:hiddenFill>
            </a:ext>
          </a:extLst>
        </p:spPr>
        <p:txBody>
          <a:bodyPr/>
          <a:lstStyle/>
          <a:p>
            <a:pPr defTabSz="685800"/>
            <a:endParaRPr lang="en-US" sz="1800">
              <a:solidFill>
                <a:srgbClr val="000000"/>
              </a:solidFill>
            </a:endParaRPr>
          </a:p>
        </p:txBody>
      </p:sp>
      <p:sp>
        <p:nvSpPr>
          <p:cNvPr id="30722" name="Text Box 5"/>
          <p:cNvSpPr txBox="1">
            <a:spLocks noChangeArrowheads="1"/>
          </p:cNvSpPr>
          <p:nvPr/>
        </p:nvSpPr>
        <p:spPr bwMode="auto">
          <a:xfrm>
            <a:off x="3371849" y="2286001"/>
            <a:ext cx="2057393"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685800" eaLnBrk="1" hangingPunct="1">
              <a:spcBef>
                <a:spcPct val="50000"/>
              </a:spcBef>
            </a:pPr>
            <a:r>
              <a:rPr lang="en-US" sz="1800" b="1" dirty="0">
                <a:solidFill>
                  <a:srgbClr val="000000"/>
                </a:solidFill>
                <a:latin typeface="Century Gothic" charset="0"/>
              </a:rPr>
              <a:t>YES</a:t>
            </a:r>
          </a:p>
        </p:txBody>
      </p:sp>
      <p:sp>
        <p:nvSpPr>
          <p:cNvPr id="30724" name="Text Box 7"/>
          <p:cNvSpPr txBox="1">
            <a:spLocks noChangeArrowheads="1"/>
          </p:cNvSpPr>
          <p:nvPr/>
        </p:nvSpPr>
        <p:spPr bwMode="auto">
          <a:xfrm>
            <a:off x="1828800" y="3086100"/>
            <a:ext cx="14859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685800" eaLnBrk="1" hangingPunct="1">
              <a:spcBef>
                <a:spcPct val="50000"/>
              </a:spcBef>
            </a:pPr>
            <a:r>
              <a:rPr lang="en-US" sz="1800" b="1" dirty="0">
                <a:solidFill>
                  <a:srgbClr val="000000"/>
                </a:solidFill>
                <a:latin typeface="Century Gothic" charset="0"/>
              </a:rPr>
              <a:t>Effective </a:t>
            </a:r>
          </a:p>
        </p:txBody>
      </p:sp>
      <p:sp>
        <p:nvSpPr>
          <p:cNvPr id="30725" name="Text Box 8"/>
          <p:cNvSpPr txBox="1">
            <a:spLocks noChangeArrowheads="1"/>
          </p:cNvSpPr>
          <p:nvPr/>
        </p:nvSpPr>
        <p:spPr bwMode="auto">
          <a:xfrm>
            <a:off x="3429001" y="3771900"/>
            <a:ext cx="2000246" cy="7848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685800" eaLnBrk="1" hangingPunct="1">
              <a:spcBef>
                <a:spcPct val="50000"/>
              </a:spcBef>
            </a:pPr>
            <a:r>
              <a:rPr lang="en-US" sz="1500" dirty="0">
                <a:solidFill>
                  <a:srgbClr val="002353"/>
                </a:solidFill>
                <a:latin typeface="Century Gothic" charset="0"/>
              </a:rPr>
              <a:t>Effective use of Implementation Science &amp; Practice</a:t>
            </a:r>
          </a:p>
        </p:txBody>
      </p:sp>
      <p:sp>
        <p:nvSpPr>
          <p:cNvPr id="30726" name="Line 9"/>
          <p:cNvSpPr>
            <a:spLocks noChangeShapeType="1"/>
          </p:cNvSpPr>
          <p:nvPr/>
        </p:nvSpPr>
        <p:spPr bwMode="auto">
          <a:xfrm flipV="1">
            <a:off x="3371850" y="2286000"/>
            <a:ext cx="0" cy="2457450"/>
          </a:xfrm>
          <a:prstGeom prst="line">
            <a:avLst/>
          </a:prstGeom>
          <a:noFill/>
          <a:ln w="38100">
            <a:solidFill>
              <a:srgbClr val="EA8E4A"/>
            </a:solidFill>
            <a:round/>
            <a:headEnd/>
            <a:tailEnd/>
          </a:ln>
          <a:extLst>
            <a:ext uri="{909E8E84-426E-40dd-AFC4-6F175D3DCCD1}">
              <a14:hiddenFill xmlns:a14="http://schemas.microsoft.com/office/drawing/2010/main" xmlns="">
                <a:noFill/>
              </a14:hiddenFill>
            </a:ext>
          </a:extLst>
        </p:spPr>
        <p:txBody>
          <a:bodyPr/>
          <a:lstStyle/>
          <a:p>
            <a:pPr defTabSz="685800"/>
            <a:endParaRPr lang="en-US" sz="1800">
              <a:solidFill>
                <a:srgbClr val="000000"/>
              </a:solidFill>
            </a:endParaRPr>
          </a:p>
        </p:txBody>
      </p:sp>
      <p:sp>
        <p:nvSpPr>
          <p:cNvPr id="30727" name="Line 10"/>
          <p:cNvSpPr>
            <a:spLocks noChangeShapeType="1"/>
          </p:cNvSpPr>
          <p:nvPr/>
        </p:nvSpPr>
        <p:spPr bwMode="auto">
          <a:xfrm>
            <a:off x="1828800" y="4743450"/>
            <a:ext cx="5886450" cy="0"/>
          </a:xfrm>
          <a:prstGeom prst="line">
            <a:avLst/>
          </a:prstGeom>
          <a:noFill/>
          <a:ln w="38100">
            <a:solidFill>
              <a:srgbClr val="EA8E4A"/>
            </a:solidFill>
            <a:round/>
            <a:headEnd/>
            <a:tailEnd/>
          </a:ln>
          <a:extLst>
            <a:ext uri="{909E8E84-426E-40dd-AFC4-6F175D3DCCD1}">
              <a14:hiddenFill xmlns:a14="http://schemas.microsoft.com/office/drawing/2010/main" xmlns="">
                <a:noFill/>
              </a14:hiddenFill>
            </a:ext>
          </a:extLst>
        </p:spPr>
        <p:txBody>
          <a:bodyPr/>
          <a:lstStyle/>
          <a:p>
            <a:pPr defTabSz="685800"/>
            <a:endParaRPr lang="en-US" sz="1800">
              <a:solidFill>
                <a:srgbClr val="000000"/>
              </a:solidFill>
            </a:endParaRPr>
          </a:p>
        </p:txBody>
      </p:sp>
      <p:sp>
        <p:nvSpPr>
          <p:cNvPr id="30728" name="Line 11"/>
          <p:cNvSpPr>
            <a:spLocks noChangeShapeType="1"/>
          </p:cNvSpPr>
          <p:nvPr/>
        </p:nvSpPr>
        <p:spPr bwMode="auto">
          <a:xfrm>
            <a:off x="3371850" y="2286000"/>
            <a:ext cx="4343400" cy="0"/>
          </a:xfrm>
          <a:prstGeom prst="line">
            <a:avLst/>
          </a:prstGeom>
          <a:noFill/>
          <a:ln w="38100">
            <a:solidFill>
              <a:srgbClr val="EA8E4A"/>
            </a:solidFill>
            <a:round/>
            <a:headEnd/>
            <a:tailEnd/>
          </a:ln>
          <a:extLst>
            <a:ext uri="{909E8E84-426E-40dd-AFC4-6F175D3DCCD1}">
              <a14:hiddenFill xmlns:a14="http://schemas.microsoft.com/office/drawing/2010/main" xmlns="">
                <a:noFill/>
              </a14:hiddenFill>
            </a:ext>
          </a:extLst>
        </p:spPr>
        <p:txBody>
          <a:bodyPr/>
          <a:lstStyle/>
          <a:p>
            <a:pPr defTabSz="685800"/>
            <a:endParaRPr lang="en-US" sz="1800">
              <a:solidFill>
                <a:srgbClr val="000000"/>
              </a:solidFill>
            </a:endParaRPr>
          </a:p>
        </p:txBody>
      </p:sp>
      <p:sp>
        <p:nvSpPr>
          <p:cNvPr id="30729" name="Line 12"/>
          <p:cNvSpPr>
            <a:spLocks noChangeShapeType="1"/>
          </p:cNvSpPr>
          <p:nvPr/>
        </p:nvSpPr>
        <p:spPr bwMode="auto">
          <a:xfrm>
            <a:off x="1828800" y="3714750"/>
            <a:ext cx="5886450" cy="0"/>
          </a:xfrm>
          <a:prstGeom prst="line">
            <a:avLst/>
          </a:prstGeom>
          <a:noFill/>
          <a:ln w="38100">
            <a:solidFill>
              <a:srgbClr val="EA8E4A"/>
            </a:solidFill>
            <a:round/>
            <a:headEnd/>
            <a:tailEnd/>
          </a:ln>
          <a:extLst>
            <a:ext uri="{909E8E84-426E-40dd-AFC4-6F175D3DCCD1}">
              <a14:hiddenFill xmlns:a14="http://schemas.microsoft.com/office/drawing/2010/main" xmlns="">
                <a:noFill/>
              </a14:hiddenFill>
            </a:ext>
          </a:extLst>
        </p:spPr>
        <p:txBody>
          <a:bodyPr/>
          <a:lstStyle/>
          <a:p>
            <a:pPr defTabSz="685800"/>
            <a:endParaRPr lang="en-US" sz="1800">
              <a:solidFill>
                <a:srgbClr val="000000"/>
              </a:solidFill>
            </a:endParaRPr>
          </a:p>
        </p:txBody>
      </p:sp>
      <p:sp>
        <p:nvSpPr>
          <p:cNvPr id="30730" name="Line 13"/>
          <p:cNvSpPr>
            <a:spLocks noChangeShapeType="1"/>
          </p:cNvSpPr>
          <p:nvPr/>
        </p:nvSpPr>
        <p:spPr bwMode="auto">
          <a:xfrm>
            <a:off x="5429250" y="2286000"/>
            <a:ext cx="0" cy="2457450"/>
          </a:xfrm>
          <a:prstGeom prst="line">
            <a:avLst/>
          </a:prstGeom>
          <a:noFill/>
          <a:ln w="38100">
            <a:solidFill>
              <a:srgbClr val="EA8E4A"/>
            </a:solidFill>
            <a:round/>
            <a:headEnd/>
            <a:tailEnd/>
          </a:ln>
          <a:extLst>
            <a:ext uri="{909E8E84-426E-40dd-AFC4-6F175D3DCCD1}">
              <a14:hiddenFill xmlns:a14="http://schemas.microsoft.com/office/drawing/2010/main" xmlns="">
                <a:noFill/>
              </a14:hiddenFill>
            </a:ext>
          </a:extLst>
        </p:spPr>
        <p:txBody>
          <a:bodyPr/>
          <a:lstStyle/>
          <a:p>
            <a:pPr defTabSz="685800"/>
            <a:endParaRPr lang="en-US" sz="1800">
              <a:solidFill>
                <a:srgbClr val="000000"/>
              </a:solidFill>
            </a:endParaRPr>
          </a:p>
        </p:txBody>
      </p:sp>
      <p:sp>
        <p:nvSpPr>
          <p:cNvPr id="30731" name="Text Box 14"/>
          <p:cNvSpPr txBox="1">
            <a:spLocks noChangeArrowheads="1"/>
          </p:cNvSpPr>
          <p:nvPr/>
        </p:nvSpPr>
        <p:spPr bwMode="auto">
          <a:xfrm>
            <a:off x="3429000" y="1885951"/>
            <a:ext cx="428625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685800" eaLnBrk="1" hangingPunct="1">
              <a:spcBef>
                <a:spcPct val="50000"/>
              </a:spcBef>
            </a:pPr>
            <a:r>
              <a:rPr lang="en-US" sz="1800" b="1" dirty="0">
                <a:solidFill>
                  <a:srgbClr val="000000"/>
                </a:solidFill>
                <a:latin typeface="Century Gothic" charset="0"/>
              </a:rPr>
              <a:t>IMPLEMENTATION TEAM</a:t>
            </a:r>
          </a:p>
        </p:txBody>
      </p:sp>
      <p:sp>
        <p:nvSpPr>
          <p:cNvPr id="30732" name="Text Box 15"/>
          <p:cNvSpPr txBox="1">
            <a:spLocks noChangeArrowheads="1"/>
          </p:cNvSpPr>
          <p:nvPr/>
        </p:nvSpPr>
        <p:spPr bwMode="auto">
          <a:xfrm rot="-5400000">
            <a:off x="657225" y="3558660"/>
            <a:ext cx="2000250" cy="369332"/>
          </a:xfrm>
          <a:prstGeom prst="rect">
            <a:avLst/>
          </a:prstGeom>
          <a:solidFill>
            <a:srgbClr val="FF0000"/>
          </a:solidFill>
          <a:ln w="9525">
            <a:solidFill>
              <a:srgbClr val="EA8E4A"/>
            </a:solidFill>
            <a:miter lim="800000"/>
            <a:headEnd/>
            <a:tailEnd/>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685800" eaLnBrk="1" hangingPunct="1">
              <a:spcBef>
                <a:spcPct val="50000"/>
              </a:spcBef>
            </a:pPr>
            <a:r>
              <a:rPr lang="en-US" sz="1800" b="1" dirty="0">
                <a:solidFill>
                  <a:srgbClr val="FFFFFF"/>
                </a:solidFill>
                <a:latin typeface="Century Gothic" charset="0"/>
              </a:rPr>
              <a:t>INTERVENTION</a:t>
            </a:r>
          </a:p>
        </p:txBody>
      </p:sp>
      <p:sp>
        <p:nvSpPr>
          <p:cNvPr id="30733" name="Text Box 16"/>
          <p:cNvSpPr txBox="1">
            <a:spLocks noChangeArrowheads="1"/>
          </p:cNvSpPr>
          <p:nvPr/>
        </p:nvSpPr>
        <p:spPr bwMode="auto">
          <a:xfrm>
            <a:off x="3143250" y="2994423"/>
            <a:ext cx="245745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685800" eaLnBrk="1" hangingPunct="1">
              <a:spcBef>
                <a:spcPct val="50000"/>
              </a:spcBef>
            </a:pPr>
            <a:r>
              <a:rPr lang="en-US" b="1">
                <a:solidFill>
                  <a:srgbClr val="CC3921"/>
                </a:solidFill>
                <a:latin typeface="Century Gothic" charset="0"/>
              </a:rPr>
              <a:t>80%, 3 Yrs</a:t>
            </a:r>
            <a:endParaRPr lang="en-US" sz="2700" b="1">
              <a:solidFill>
                <a:srgbClr val="CC3921"/>
              </a:solidFill>
              <a:latin typeface="Century Gothic" charset="0"/>
            </a:endParaRPr>
          </a:p>
        </p:txBody>
      </p:sp>
      <p:sp>
        <p:nvSpPr>
          <p:cNvPr id="30734" name="Line 17"/>
          <p:cNvSpPr>
            <a:spLocks noChangeShapeType="1"/>
          </p:cNvSpPr>
          <p:nvPr/>
        </p:nvSpPr>
        <p:spPr bwMode="auto">
          <a:xfrm>
            <a:off x="1828800" y="2743200"/>
            <a:ext cx="0" cy="2000250"/>
          </a:xfrm>
          <a:prstGeom prst="line">
            <a:avLst/>
          </a:prstGeom>
          <a:noFill/>
          <a:ln w="38100">
            <a:solidFill>
              <a:srgbClr val="EA8E4A"/>
            </a:solidFill>
            <a:round/>
            <a:headEnd/>
            <a:tailEnd/>
          </a:ln>
          <a:extLst>
            <a:ext uri="{909E8E84-426E-40dd-AFC4-6F175D3DCCD1}">
              <a14:hiddenFill xmlns:a14="http://schemas.microsoft.com/office/drawing/2010/main" xmlns="">
                <a:noFill/>
              </a14:hiddenFill>
            </a:ext>
          </a:extLst>
        </p:spPr>
        <p:txBody>
          <a:bodyPr/>
          <a:lstStyle/>
          <a:p>
            <a:pPr defTabSz="685800"/>
            <a:endParaRPr lang="en-US" sz="1800">
              <a:solidFill>
                <a:srgbClr val="000000"/>
              </a:solidFill>
            </a:endParaRPr>
          </a:p>
        </p:txBody>
      </p:sp>
      <p:sp>
        <p:nvSpPr>
          <p:cNvPr id="30735" name="Text Box 18"/>
          <p:cNvSpPr txBox="1">
            <a:spLocks noChangeArrowheads="1"/>
          </p:cNvSpPr>
          <p:nvPr/>
        </p:nvSpPr>
        <p:spPr bwMode="auto">
          <a:xfrm>
            <a:off x="5314950" y="3028950"/>
            <a:ext cx="245745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685800" eaLnBrk="1" hangingPunct="1">
              <a:spcBef>
                <a:spcPct val="50000"/>
              </a:spcBef>
            </a:pPr>
            <a:r>
              <a:rPr lang="en-US" b="1">
                <a:solidFill>
                  <a:srgbClr val="CC3921"/>
                </a:solidFill>
                <a:latin typeface="Century Gothic" charset="0"/>
              </a:rPr>
              <a:t>14%, 17 Yrs</a:t>
            </a:r>
            <a:endParaRPr lang="en-US" sz="2700" b="1">
              <a:solidFill>
                <a:srgbClr val="CC3921"/>
              </a:solidFill>
              <a:latin typeface="Century Gothic" charset="0"/>
            </a:endParaRPr>
          </a:p>
        </p:txBody>
      </p:sp>
      <p:sp>
        <p:nvSpPr>
          <p:cNvPr id="30736" name="Text Box 20"/>
          <p:cNvSpPr txBox="1">
            <a:spLocks noChangeArrowheads="1"/>
          </p:cNvSpPr>
          <p:nvPr/>
        </p:nvSpPr>
        <p:spPr bwMode="auto">
          <a:xfrm>
            <a:off x="5657850" y="5029201"/>
            <a:ext cx="1828800" cy="3000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685800" eaLnBrk="1" hangingPunct="1">
              <a:spcBef>
                <a:spcPct val="50000"/>
              </a:spcBef>
            </a:pPr>
            <a:r>
              <a:rPr lang="en-US" sz="1350">
                <a:solidFill>
                  <a:srgbClr val="001574"/>
                </a:solidFill>
                <a:latin typeface="Century Gothic" charset="0"/>
              </a:rPr>
              <a:t>Balas &amp; Boren, 2000</a:t>
            </a:r>
          </a:p>
        </p:txBody>
      </p:sp>
      <p:sp>
        <p:nvSpPr>
          <p:cNvPr id="30737" name="Text Box 21"/>
          <p:cNvSpPr txBox="1">
            <a:spLocks noChangeArrowheads="1"/>
          </p:cNvSpPr>
          <p:nvPr/>
        </p:nvSpPr>
        <p:spPr bwMode="auto">
          <a:xfrm>
            <a:off x="3429000" y="4948238"/>
            <a:ext cx="2000250" cy="5078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685800" eaLnBrk="1" hangingPunct="1">
              <a:spcBef>
                <a:spcPct val="50000"/>
              </a:spcBef>
            </a:pPr>
            <a:r>
              <a:rPr lang="en-US" sz="1350">
                <a:solidFill>
                  <a:srgbClr val="001574"/>
                </a:solidFill>
                <a:latin typeface="Century Gothic" charset="0"/>
              </a:rPr>
              <a:t>Fixsen, Blase, Timbers, &amp; Wolf, 2001</a:t>
            </a:r>
          </a:p>
        </p:txBody>
      </p:sp>
      <p:sp>
        <p:nvSpPr>
          <p:cNvPr id="30738" name="Rectangle 2"/>
          <p:cNvSpPr>
            <a:spLocks noChangeArrowheads="1"/>
          </p:cNvSpPr>
          <p:nvPr/>
        </p:nvSpPr>
        <p:spPr bwMode="auto">
          <a:xfrm>
            <a:off x="1714500" y="960801"/>
            <a:ext cx="6229349" cy="742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defTabSz="685800"/>
            <a:r>
              <a:rPr lang="en-US" b="1" i="0" u="sng" dirty="0">
                <a:solidFill>
                  <a:srgbClr val="0070C0"/>
                </a:solidFill>
                <a:latin typeface="Arial"/>
              </a:rPr>
              <a:t>Implementation Science: The Key To Successful Implementation is Facilitation</a:t>
            </a:r>
          </a:p>
        </p:txBody>
      </p:sp>
      <p:sp>
        <p:nvSpPr>
          <p:cNvPr id="30739" name="Text Box 8"/>
          <p:cNvSpPr txBox="1">
            <a:spLocks noChangeArrowheads="1"/>
          </p:cNvSpPr>
          <p:nvPr/>
        </p:nvSpPr>
        <p:spPr bwMode="auto">
          <a:xfrm>
            <a:off x="5486400" y="3829051"/>
            <a:ext cx="2114550"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685800" eaLnBrk="1" hangingPunct="1">
              <a:spcBef>
                <a:spcPct val="50000"/>
              </a:spcBef>
            </a:pPr>
            <a:r>
              <a:rPr lang="en-US" sz="1500">
                <a:solidFill>
                  <a:srgbClr val="002353"/>
                </a:solidFill>
                <a:latin typeface="Century Gothic" charset="0"/>
              </a:rPr>
              <a:t>Letting it Happen Helping it Happen</a:t>
            </a:r>
          </a:p>
        </p:txBody>
      </p:sp>
      <p:sp>
        <p:nvSpPr>
          <p:cNvPr id="22" name="Oval 21"/>
          <p:cNvSpPr/>
          <p:nvPr/>
        </p:nvSpPr>
        <p:spPr>
          <a:xfrm>
            <a:off x="3371850" y="2743200"/>
            <a:ext cx="2000250" cy="971550"/>
          </a:xfrm>
          <a:prstGeom prst="ellipse">
            <a:avLst/>
          </a:prstGeom>
          <a:noFill/>
          <a:ln w="50800">
            <a:solidFill>
              <a:srgbClr val="FDCE5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en-US" sz="1800">
              <a:solidFill>
                <a:srgbClr val="FFFFFF"/>
              </a:solidFill>
              <a:latin typeface="Arial"/>
            </a:endParaRPr>
          </a:p>
        </p:txBody>
      </p:sp>
      <p:sp>
        <p:nvSpPr>
          <p:cNvPr id="23" name="Oval 22"/>
          <p:cNvSpPr/>
          <p:nvPr/>
        </p:nvSpPr>
        <p:spPr>
          <a:xfrm>
            <a:off x="5543550" y="2743200"/>
            <a:ext cx="2000250" cy="971550"/>
          </a:xfrm>
          <a:prstGeom prst="ellipse">
            <a:avLst/>
          </a:prstGeom>
          <a:noFill/>
          <a:ln w="50800">
            <a:solidFill>
              <a:srgbClr val="FDCE5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en-US" sz="1800">
              <a:solidFill>
                <a:srgbClr val="FFFFFF"/>
              </a:solidFill>
              <a:latin typeface="Arial"/>
            </a:endParaRPr>
          </a:p>
        </p:txBody>
      </p:sp>
      <p:sp>
        <p:nvSpPr>
          <p:cNvPr id="24" name="Text Box 5">
            <a:extLst>
              <a:ext uri="{FF2B5EF4-FFF2-40B4-BE49-F238E27FC236}">
                <a16:creationId xmlns:a16="http://schemas.microsoft.com/office/drawing/2014/main" id="{2D7BC4DA-1563-D248-B5D1-DF14AAC50226}"/>
              </a:ext>
            </a:extLst>
          </p:cNvPr>
          <p:cNvSpPr txBox="1">
            <a:spLocks noChangeArrowheads="1"/>
          </p:cNvSpPr>
          <p:nvPr/>
        </p:nvSpPr>
        <p:spPr bwMode="auto">
          <a:xfrm>
            <a:off x="5429257" y="2315917"/>
            <a:ext cx="2057393"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685800" eaLnBrk="1" hangingPunct="1">
              <a:spcBef>
                <a:spcPct val="50000"/>
              </a:spcBef>
            </a:pPr>
            <a:r>
              <a:rPr lang="en-US" sz="1800" b="1" dirty="0">
                <a:solidFill>
                  <a:srgbClr val="000000"/>
                </a:solidFill>
                <a:latin typeface="Century Gothic" charset="0"/>
              </a:rPr>
              <a:t>No</a:t>
            </a:r>
          </a:p>
        </p:txBody>
      </p:sp>
      <p:sp>
        <p:nvSpPr>
          <p:cNvPr id="25" name="Text Box 7">
            <a:extLst>
              <a:ext uri="{FF2B5EF4-FFF2-40B4-BE49-F238E27FC236}">
                <a16:creationId xmlns:a16="http://schemas.microsoft.com/office/drawing/2014/main" id="{F5C7FA56-F011-A740-94BB-4BAD6A83E7C8}"/>
              </a:ext>
            </a:extLst>
          </p:cNvPr>
          <p:cNvSpPr txBox="1">
            <a:spLocks noChangeArrowheads="1"/>
          </p:cNvSpPr>
          <p:nvPr/>
        </p:nvSpPr>
        <p:spPr bwMode="auto">
          <a:xfrm>
            <a:off x="1828800" y="4017155"/>
            <a:ext cx="14859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685800" eaLnBrk="1" hangingPunct="1">
              <a:spcBef>
                <a:spcPct val="50000"/>
              </a:spcBef>
            </a:pPr>
            <a:r>
              <a:rPr lang="en-US" sz="1800" b="1" dirty="0">
                <a:solidFill>
                  <a:srgbClr val="000000"/>
                </a:solidFill>
                <a:latin typeface="Century Gothic" charset="0"/>
              </a:rPr>
              <a:t>Facilitation </a:t>
            </a:r>
          </a:p>
        </p:txBody>
      </p:sp>
    </p:spTree>
    <p:extLst>
      <p:ext uri="{BB962C8B-B14F-4D97-AF65-F5344CB8AC3E}">
        <p14:creationId xmlns:p14="http://schemas.microsoft.com/office/powerpoint/2010/main" val="16331640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143000" y="304801"/>
            <a:ext cx="7772400" cy="1295400"/>
          </a:xfrm>
        </p:spPr>
        <p:txBody>
          <a:bodyPr/>
          <a:lstStyle/>
          <a:p>
            <a:r>
              <a:rPr lang="en-US" altLang="en-US" sz="2000" b="1" dirty="0">
                <a:solidFill>
                  <a:schemeClr val="tx1"/>
                </a:solidFill>
              </a:rPr>
              <a:t>STEP 5: AT EACH STEP, ASK THE STAFF TO TELL YOU WHAT CHANGES (OTHER THAN HIRING NEW STAFF) WOULDMAKE IT BETTER FOR THE CLIENT&amp; WHAT CHANGES WOULD MAKE IT BETTER FOR THE STAFF. </a:t>
            </a:r>
            <a:endParaRPr lang="en-US" altLang="en-US" sz="2000" b="1" dirty="0">
              <a:solidFill>
                <a:schemeClr val="tx1"/>
              </a:solidFill>
              <a:latin typeface="Century Gothic" pitchFamily="34" charset="0"/>
            </a:endParaRPr>
          </a:p>
        </p:txBody>
      </p:sp>
      <p:sp>
        <p:nvSpPr>
          <p:cNvPr id="13315" name="Content Placeholder 2"/>
          <p:cNvSpPr>
            <a:spLocks noGrp="1"/>
          </p:cNvSpPr>
          <p:nvPr>
            <p:ph idx="1"/>
          </p:nvPr>
        </p:nvSpPr>
        <p:spPr>
          <a:xfrm>
            <a:off x="1371600" y="1752600"/>
            <a:ext cx="6858000" cy="914400"/>
          </a:xfrm>
        </p:spPr>
        <p:txBody>
          <a:bodyPr/>
          <a:lstStyle/>
          <a:p>
            <a:r>
              <a:rPr lang="en-US" altLang="en-US" sz="2000" dirty="0"/>
              <a:t>Write down their ideas as well as your own. </a:t>
            </a:r>
          </a:p>
          <a:p>
            <a:r>
              <a:rPr lang="en-US" altLang="en-US" sz="2000" dirty="0"/>
              <a:t>Write down your feelings as well.</a:t>
            </a:r>
          </a:p>
        </p:txBody>
      </p:sp>
      <p:sp>
        <p:nvSpPr>
          <p:cNvPr id="4" name="Title 1">
            <a:extLst>
              <a:ext uri="{FF2B5EF4-FFF2-40B4-BE49-F238E27FC236}">
                <a16:creationId xmlns:a16="http://schemas.microsoft.com/office/drawing/2014/main" id="{A34D0614-E786-A2A2-69CA-2A88DFADA8FA}"/>
              </a:ext>
            </a:extLst>
          </p:cNvPr>
          <p:cNvSpPr txBox="1">
            <a:spLocks/>
          </p:cNvSpPr>
          <p:nvPr/>
        </p:nvSpPr>
        <p:spPr bwMode="auto">
          <a:xfrm>
            <a:off x="1033669" y="2971800"/>
            <a:ext cx="76200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rgbClr val="005684"/>
                </a:solidFill>
                <a:latin typeface="+mj-lt"/>
                <a:ea typeface="+mj-ea"/>
                <a:cs typeface="+mj-cs"/>
              </a:defRPr>
            </a:lvl1pPr>
            <a:lvl2pPr algn="ctr" rtl="0" eaLnBrk="0" fontAlgn="base" hangingPunct="0">
              <a:spcBef>
                <a:spcPct val="0"/>
              </a:spcBef>
              <a:spcAft>
                <a:spcPct val="0"/>
              </a:spcAft>
              <a:defRPr sz="4400">
                <a:solidFill>
                  <a:srgbClr val="005684"/>
                </a:solidFill>
                <a:latin typeface="Arial" charset="0"/>
              </a:defRPr>
            </a:lvl2pPr>
            <a:lvl3pPr algn="ctr" rtl="0" eaLnBrk="0" fontAlgn="base" hangingPunct="0">
              <a:spcBef>
                <a:spcPct val="0"/>
              </a:spcBef>
              <a:spcAft>
                <a:spcPct val="0"/>
              </a:spcAft>
              <a:defRPr sz="4400">
                <a:solidFill>
                  <a:srgbClr val="005684"/>
                </a:solidFill>
                <a:latin typeface="Arial" charset="0"/>
              </a:defRPr>
            </a:lvl3pPr>
            <a:lvl4pPr algn="ctr" rtl="0" eaLnBrk="0" fontAlgn="base" hangingPunct="0">
              <a:spcBef>
                <a:spcPct val="0"/>
              </a:spcBef>
              <a:spcAft>
                <a:spcPct val="0"/>
              </a:spcAft>
              <a:defRPr sz="4400">
                <a:solidFill>
                  <a:srgbClr val="005684"/>
                </a:solidFill>
                <a:latin typeface="Arial" charset="0"/>
              </a:defRPr>
            </a:lvl4pPr>
            <a:lvl5pPr algn="ctr" rtl="0" eaLnBrk="0" fontAlgn="base" hangingPunct="0">
              <a:spcBef>
                <a:spcPct val="0"/>
              </a:spcBef>
              <a:spcAft>
                <a:spcPct val="0"/>
              </a:spcAft>
              <a:defRPr sz="4400">
                <a:solidFill>
                  <a:srgbClr val="005684"/>
                </a:solidFill>
                <a:latin typeface="Arial" charset="0"/>
              </a:defRPr>
            </a:lvl5pPr>
            <a:lvl6pPr marL="457200" algn="ctr" rtl="0" eaLnBrk="0" fontAlgn="base" hangingPunct="0">
              <a:spcBef>
                <a:spcPct val="0"/>
              </a:spcBef>
              <a:spcAft>
                <a:spcPct val="0"/>
              </a:spcAft>
              <a:defRPr sz="4400">
                <a:solidFill>
                  <a:srgbClr val="005684"/>
                </a:solidFill>
                <a:latin typeface="Arial" charset="0"/>
              </a:defRPr>
            </a:lvl6pPr>
            <a:lvl7pPr marL="914400" algn="ctr" rtl="0" eaLnBrk="0" fontAlgn="base" hangingPunct="0">
              <a:spcBef>
                <a:spcPct val="0"/>
              </a:spcBef>
              <a:spcAft>
                <a:spcPct val="0"/>
              </a:spcAft>
              <a:defRPr sz="4400">
                <a:solidFill>
                  <a:srgbClr val="005684"/>
                </a:solidFill>
                <a:latin typeface="Arial" charset="0"/>
              </a:defRPr>
            </a:lvl7pPr>
            <a:lvl8pPr marL="1371600" algn="ctr" rtl="0" eaLnBrk="0" fontAlgn="base" hangingPunct="0">
              <a:spcBef>
                <a:spcPct val="0"/>
              </a:spcBef>
              <a:spcAft>
                <a:spcPct val="0"/>
              </a:spcAft>
              <a:defRPr sz="4400">
                <a:solidFill>
                  <a:srgbClr val="005684"/>
                </a:solidFill>
                <a:latin typeface="Arial" charset="0"/>
              </a:defRPr>
            </a:lvl8pPr>
            <a:lvl9pPr marL="1828800" algn="ctr" rtl="0" eaLnBrk="0" fontAlgn="base" hangingPunct="0">
              <a:spcBef>
                <a:spcPct val="0"/>
              </a:spcBef>
              <a:spcAft>
                <a:spcPct val="0"/>
              </a:spcAft>
              <a:defRPr sz="4400">
                <a:solidFill>
                  <a:srgbClr val="005684"/>
                </a:solidFill>
                <a:latin typeface="Arial" charset="0"/>
              </a:defRPr>
            </a:lvl9pPr>
          </a:lstStyle>
          <a:p>
            <a:r>
              <a:rPr lang="en-US" altLang="en-US" sz="2000" b="1" i="0" kern="0" dirty="0">
                <a:solidFill>
                  <a:schemeClr val="tx1"/>
                </a:solidFill>
              </a:rPr>
              <a:t>STEP 6: FINALLY, BETWEEN THE TWO OF YOU (CLIENT AND FAMILY MEMBER)WRITE DOWN A LIST OF THE NEEDS YOU FOUND AND THE IMPROVEMENTS THAT COULD BE MADE TO ADDRESS THESE NEEDS. </a:t>
            </a:r>
            <a:endParaRPr lang="en-US" altLang="en-US" sz="2800" i="0" kern="0" dirty="0">
              <a:latin typeface="Century Gothic" pitchFamily="34" charset="0"/>
            </a:endParaRPr>
          </a:p>
        </p:txBody>
      </p:sp>
      <p:sp>
        <p:nvSpPr>
          <p:cNvPr id="5" name="Content Placeholder 2">
            <a:extLst>
              <a:ext uri="{FF2B5EF4-FFF2-40B4-BE49-F238E27FC236}">
                <a16:creationId xmlns:a16="http://schemas.microsoft.com/office/drawing/2014/main" id="{15E3C835-84DE-90FC-982C-3D765972A9A8}"/>
              </a:ext>
            </a:extLst>
          </p:cNvPr>
          <p:cNvSpPr txBox="1">
            <a:spLocks/>
          </p:cNvSpPr>
          <p:nvPr/>
        </p:nvSpPr>
        <p:spPr bwMode="auto">
          <a:xfrm>
            <a:off x="944217" y="4495799"/>
            <a:ext cx="78486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4B4B4B"/>
                </a:solidFill>
                <a:latin typeface="+mn-lt"/>
                <a:ea typeface="+mn-ea"/>
                <a:cs typeface="+mn-cs"/>
              </a:defRPr>
            </a:lvl1pPr>
            <a:lvl2pPr marL="742950" indent="-285750" algn="l" rtl="0" eaLnBrk="0" fontAlgn="base" hangingPunct="0">
              <a:spcBef>
                <a:spcPct val="20000"/>
              </a:spcBef>
              <a:spcAft>
                <a:spcPct val="0"/>
              </a:spcAft>
              <a:buChar char="–"/>
              <a:defRPr sz="2800">
                <a:solidFill>
                  <a:srgbClr val="4B4B4B"/>
                </a:solidFill>
                <a:latin typeface="+mn-lt"/>
              </a:defRPr>
            </a:lvl2pPr>
            <a:lvl3pPr marL="1143000" indent="-228600" algn="l" rtl="0" eaLnBrk="0" fontAlgn="base" hangingPunct="0">
              <a:spcBef>
                <a:spcPct val="20000"/>
              </a:spcBef>
              <a:spcAft>
                <a:spcPct val="0"/>
              </a:spcAft>
              <a:buChar char="•"/>
              <a:defRPr sz="2400">
                <a:solidFill>
                  <a:srgbClr val="4B4B4B"/>
                </a:solidFill>
                <a:latin typeface="+mn-lt"/>
              </a:defRPr>
            </a:lvl3pPr>
            <a:lvl4pPr marL="1600200" indent="-228600" algn="l" rtl="0" eaLnBrk="0" fontAlgn="base" hangingPunct="0">
              <a:spcBef>
                <a:spcPct val="20000"/>
              </a:spcBef>
              <a:spcAft>
                <a:spcPct val="0"/>
              </a:spcAft>
              <a:buChar char="–"/>
              <a:defRPr sz="2000">
                <a:solidFill>
                  <a:srgbClr val="4B4B4B"/>
                </a:solidFill>
                <a:latin typeface="Times New Roman" pitchFamily="18" charset="0"/>
              </a:defRPr>
            </a:lvl4pPr>
            <a:lvl5pPr marL="2057400" indent="-228600" algn="l" rtl="0" eaLnBrk="0" fontAlgn="base" hangingPunct="0">
              <a:spcBef>
                <a:spcPct val="20000"/>
              </a:spcBef>
              <a:spcAft>
                <a:spcPct val="0"/>
              </a:spcAft>
              <a:buChar char="»"/>
              <a:defRPr sz="2000">
                <a:solidFill>
                  <a:srgbClr val="4B4B4B"/>
                </a:solidFill>
                <a:latin typeface="Times New Roman" pitchFamily="18" charset="0"/>
              </a:defRPr>
            </a:lvl5pPr>
            <a:lvl6pPr marL="2514600" indent="-228600" algn="l" rtl="0" eaLnBrk="0" fontAlgn="base" hangingPunct="0">
              <a:spcBef>
                <a:spcPct val="20000"/>
              </a:spcBef>
              <a:spcAft>
                <a:spcPct val="0"/>
              </a:spcAft>
              <a:buChar char="»"/>
              <a:defRPr sz="2000">
                <a:solidFill>
                  <a:srgbClr val="4B4B4B"/>
                </a:solidFill>
                <a:latin typeface="Times New Roman" pitchFamily="18" charset="0"/>
              </a:defRPr>
            </a:lvl6pPr>
            <a:lvl7pPr marL="2971800" indent="-228600" algn="l" rtl="0" eaLnBrk="0" fontAlgn="base" hangingPunct="0">
              <a:spcBef>
                <a:spcPct val="20000"/>
              </a:spcBef>
              <a:spcAft>
                <a:spcPct val="0"/>
              </a:spcAft>
              <a:buChar char="»"/>
              <a:defRPr sz="2000">
                <a:solidFill>
                  <a:srgbClr val="4B4B4B"/>
                </a:solidFill>
                <a:latin typeface="Times New Roman" pitchFamily="18" charset="0"/>
              </a:defRPr>
            </a:lvl7pPr>
            <a:lvl8pPr marL="3429000" indent="-228600" algn="l" rtl="0" eaLnBrk="0" fontAlgn="base" hangingPunct="0">
              <a:spcBef>
                <a:spcPct val="20000"/>
              </a:spcBef>
              <a:spcAft>
                <a:spcPct val="0"/>
              </a:spcAft>
              <a:buChar char="»"/>
              <a:defRPr sz="2000">
                <a:solidFill>
                  <a:srgbClr val="4B4B4B"/>
                </a:solidFill>
                <a:latin typeface="Times New Roman" pitchFamily="18" charset="0"/>
              </a:defRPr>
            </a:lvl8pPr>
            <a:lvl9pPr marL="3886200" indent="-228600" algn="l" rtl="0" eaLnBrk="0" fontAlgn="base" hangingPunct="0">
              <a:spcBef>
                <a:spcPct val="20000"/>
              </a:spcBef>
              <a:spcAft>
                <a:spcPct val="0"/>
              </a:spcAft>
              <a:buChar char="»"/>
              <a:defRPr sz="2000">
                <a:solidFill>
                  <a:srgbClr val="4B4B4B"/>
                </a:solidFill>
                <a:latin typeface="Times New Roman" pitchFamily="18" charset="0"/>
              </a:defRPr>
            </a:lvl9pPr>
          </a:lstStyle>
          <a:p>
            <a:r>
              <a:rPr lang="en-US" altLang="en-US" sz="2000" i="0" kern="0"/>
              <a:t>Be sure to address what the needs are from both the client and staff perspectives.</a:t>
            </a:r>
            <a:endParaRPr lang="en-US" altLang="en-US" sz="2000" i="0" kern="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1219200" y="533400"/>
            <a:ext cx="7620000" cy="5486400"/>
          </a:xfrm>
        </p:spPr>
        <p:txBody>
          <a:bodyPr/>
          <a:lstStyle/>
          <a:p>
            <a:pPr marL="0" indent="0">
              <a:buFontTx/>
              <a:buNone/>
            </a:pPr>
            <a:endParaRPr lang="en-US" altLang="en-US" dirty="0"/>
          </a:p>
          <a:p>
            <a:pPr marL="0" indent="0">
              <a:buFontTx/>
              <a:buNone/>
            </a:pPr>
            <a:r>
              <a:rPr lang="en-US" altLang="en-US" sz="2800" b="1" dirty="0">
                <a:solidFill>
                  <a:schemeClr val="tx1"/>
                </a:solidFill>
              </a:rPr>
              <a:t>What most surprised you during your walk-through?  What two things would you most want to change? </a:t>
            </a:r>
          </a:p>
          <a:p>
            <a:pPr marL="0" indent="0">
              <a:buFontTx/>
              <a:buNone/>
            </a:pPr>
            <a:endParaRPr lang="en-US" altLang="en-US" b="1" dirty="0">
              <a:solidFill>
                <a:schemeClr val="accent1"/>
              </a:solidFill>
            </a:endParaRPr>
          </a:p>
          <a:p>
            <a:pPr marL="0" indent="0">
              <a:buFontTx/>
              <a:buNone/>
            </a:pPr>
            <a:r>
              <a:rPr lang="en-US" altLang="en-US" dirty="0"/>
              <a:t> The walk – through experience is one way to gather baseline data!</a:t>
            </a:r>
          </a:p>
          <a:p>
            <a:pPr marL="0" indent="0">
              <a:buFontTx/>
              <a:buNone/>
            </a:pPr>
            <a:endParaRPr lang="en-US" altLang="en-US" dirty="0"/>
          </a:p>
          <a:p>
            <a:pPr marL="0" indent="0">
              <a:buFontTx/>
              <a:buNone/>
            </a:pPr>
            <a:r>
              <a:rPr lang="en-US" altLang="en-US" dirty="0"/>
              <a:t>Others are Nominal Group Technique and Flowcharting</a:t>
            </a:r>
          </a:p>
          <a:p>
            <a:pPr marL="0" indent="0">
              <a:buFontTx/>
              <a:buNone/>
            </a:pPr>
            <a:endParaRPr lang="en-US" altLang="en-US" b="1" dirty="0">
              <a:solidFill>
                <a:schemeClr val="accent1"/>
              </a:solidFill>
            </a:endParaRPr>
          </a:p>
          <a:p>
            <a:pPr marL="0" indent="0">
              <a:buFontTx/>
              <a:buNone/>
            </a:pPr>
            <a:r>
              <a:rPr lang="en-US" altLang="en-US" dirty="0"/>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a:extLst>
              <a:ext uri="{FF2B5EF4-FFF2-40B4-BE49-F238E27FC236}">
                <a16:creationId xmlns:a16="http://schemas.microsoft.com/office/drawing/2014/main" id="{DB443C7A-0440-3DF4-5E03-F0B046AD921C}"/>
              </a:ext>
            </a:extLst>
          </p:cNvPr>
          <p:cNvSpPr>
            <a:spLocks noChangeArrowheads="1"/>
          </p:cNvSpPr>
          <p:nvPr/>
        </p:nvSpPr>
        <p:spPr bwMode="auto">
          <a:xfrm>
            <a:off x="609600" y="2133600"/>
            <a:ext cx="79248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i="1">
                <a:solidFill>
                  <a:schemeClr val="tx1"/>
                </a:solidFill>
                <a:latin typeface="Times New Roman" panose="02020603050405020304" pitchFamily="18" charset="0"/>
                <a:ea typeface="MS PGothic" panose="020B0600070205080204" pitchFamily="34" charset="-128"/>
              </a:defRPr>
            </a:lvl1pPr>
            <a:lvl2pPr marL="742950" indent="-285750">
              <a:defRPr sz="2400" i="1">
                <a:solidFill>
                  <a:schemeClr val="tx1"/>
                </a:solidFill>
                <a:latin typeface="Times New Roman" panose="02020603050405020304" pitchFamily="18" charset="0"/>
                <a:ea typeface="MS PGothic" panose="020B0600070205080204" pitchFamily="34" charset="-128"/>
              </a:defRPr>
            </a:lvl2pPr>
            <a:lvl3pPr marL="1143000" indent="-228600">
              <a:defRPr sz="2400" i="1">
                <a:solidFill>
                  <a:schemeClr val="tx1"/>
                </a:solidFill>
                <a:latin typeface="Times New Roman" panose="02020603050405020304" pitchFamily="18" charset="0"/>
                <a:ea typeface="MS PGothic" panose="020B0600070205080204" pitchFamily="34" charset="-128"/>
              </a:defRPr>
            </a:lvl3pPr>
            <a:lvl4pPr marL="1600200" indent="-228600">
              <a:defRPr sz="2400" i="1">
                <a:solidFill>
                  <a:schemeClr val="tx1"/>
                </a:solidFill>
                <a:latin typeface="Times New Roman" panose="02020603050405020304" pitchFamily="18" charset="0"/>
                <a:ea typeface="MS PGothic" panose="020B0600070205080204" pitchFamily="34" charset="-128"/>
              </a:defRPr>
            </a:lvl4pPr>
            <a:lvl5pPr marL="2057400" indent="-228600">
              <a:defRPr sz="2400" i="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9pPr>
          </a:lstStyle>
          <a:p>
            <a:pPr algn="ctr"/>
            <a:r>
              <a:rPr lang="en-US" altLang="en-US" sz="8000" b="1" i="0">
                <a:solidFill>
                  <a:schemeClr val="bg1"/>
                </a:solidFill>
                <a:latin typeface="Arial" panose="020B0604020202020204" pitchFamily="34" charset="0"/>
              </a:rPr>
              <a:t>Overview</a:t>
            </a:r>
            <a:endParaRPr lang="en-US" altLang="en-US" sz="8000" b="1" i="0">
              <a:solidFill>
                <a:srgbClr val="4B4B4B"/>
              </a:solidFill>
              <a:latin typeface="Arial" panose="020B0604020202020204" pitchFamily="34" charset="0"/>
            </a:endParaRPr>
          </a:p>
        </p:txBody>
      </p:sp>
      <p:pic>
        <p:nvPicPr>
          <p:cNvPr id="2051" name="Picture 6">
            <a:extLst>
              <a:ext uri="{FF2B5EF4-FFF2-40B4-BE49-F238E27FC236}">
                <a16:creationId xmlns:a16="http://schemas.microsoft.com/office/drawing/2014/main" id="{1556B7FE-7109-15A3-0B6F-58307A714E3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9050"/>
            <a:ext cx="9144000" cy="702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5">
            <a:extLst>
              <a:ext uri="{FF2B5EF4-FFF2-40B4-BE49-F238E27FC236}">
                <a16:creationId xmlns:a16="http://schemas.microsoft.com/office/drawing/2014/main" id="{6C164383-6CA9-EC4E-663F-54243062B638}"/>
              </a:ext>
            </a:extLst>
          </p:cNvPr>
          <p:cNvSpPr>
            <a:spLocks noGrp="1" noChangeArrowheads="1"/>
          </p:cNvSpPr>
          <p:nvPr>
            <p:ph type="ctrTitle"/>
          </p:nvPr>
        </p:nvSpPr>
        <p:spPr bwMode="auto">
          <a:xfrm>
            <a:off x="457200" y="1806575"/>
            <a:ext cx="8305800" cy="19272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3200">
                <a:solidFill>
                  <a:schemeClr val="bg1"/>
                </a:solidFill>
              </a:rPr>
              <a:t>Key Roles and Starting a Change Team</a:t>
            </a:r>
          </a:p>
        </p:txBody>
      </p:sp>
      <p:sp>
        <p:nvSpPr>
          <p:cNvPr id="2053" name="Rectangle 6">
            <a:extLst>
              <a:ext uri="{FF2B5EF4-FFF2-40B4-BE49-F238E27FC236}">
                <a16:creationId xmlns:a16="http://schemas.microsoft.com/office/drawing/2014/main" id="{BD4F37C2-E64C-6DE1-63B1-2BA0DE423A2C}"/>
              </a:ext>
            </a:extLst>
          </p:cNvPr>
          <p:cNvSpPr>
            <a:spLocks noGrp="1" noChangeArrowheads="1"/>
          </p:cNvSpPr>
          <p:nvPr>
            <p:ph type="subTitle" idx="1"/>
          </p:nvPr>
        </p:nvSpPr>
        <p:spPr bwMode="auto">
          <a:xfrm>
            <a:off x="533400" y="4267200"/>
            <a:ext cx="8229600" cy="990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gn="ctr">
              <a:lnSpc>
                <a:spcPct val="80000"/>
              </a:lnSpc>
              <a:buFontTx/>
              <a:buNone/>
            </a:pPr>
            <a:endParaRPr lang="en-US" altLang="en-US" sz="1800">
              <a:solidFill>
                <a:srgbClr val="FF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15BA1CB-CB4F-684E-84A1-1CC6FB53313B}"/>
              </a:ext>
            </a:extLst>
          </p:cNvPr>
          <p:cNvSpPr>
            <a:spLocks noGrp="1" noChangeArrowheads="1"/>
          </p:cNvSpPr>
          <p:nvPr>
            <p:ph type="title"/>
          </p:nvPr>
        </p:nvSpPr>
        <p:spPr bwMode="auto">
          <a:xfrm>
            <a:off x="990600" y="274638"/>
            <a:ext cx="7696200" cy="11430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a:t>Executive Sponsor</a:t>
            </a:r>
          </a:p>
        </p:txBody>
      </p:sp>
      <p:sp>
        <p:nvSpPr>
          <p:cNvPr id="3075" name="Rectangle 3">
            <a:extLst>
              <a:ext uri="{FF2B5EF4-FFF2-40B4-BE49-F238E27FC236}">
                <a16:creationId xmlns:a16="http://schemas.microsoft.com/office/drawing/2014/main" id="{EFF27556-5177-5415-CB51-A40FEA80044C}"/>
              </a:ext>
            </a:extLst>
          </p:cNvPr>
          <p:cNvSpPr>
            <a:spLocks noGrp="1" noChangeArrowheads="1"/>
          </p:cNvSpPr>
          <p:nvPr>
            <p:ph idx="1"/>
          </p:nvPr>
        </p:nvSpPr>
        <p:spPr bwMode="auto">
          <a:xfrm>
            <a:off x="838200" y="1524000"/>
            <a:ext cx="8229600" cy="4525963"/>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ct val="80000"/>
              </a:lnSpc>
            </a:pPr>
            <a:r>
              <a:rPr lang="en-US" altLang="en-US" sz="2400"/>
              <a:t>Vision</a:t>
            </a:r>
          </a:p>
          <a:p>
            <a:pPr lvl="1">
              <a:lnSpc>
                <a:spcPct val="80000"/>
              </a:lnSpc>
            </a:pPr>
            <a:r>
              <a:rPr lang="en-US" altLang="en-US" sz="2000"/>
              <a:t>Provides a clear link to a strategic plan</a:t>
            </a:r>
          </a:p>
          <a:p>
            <a:pPr lvl="1">
              <a:lnSpc>
                <a:spcPct val="80000"/>
              </a:lnSpc>
            </a:pPr>
            <a:r>
              <a:rPr lang="en-US" altLang="en-US" sz="2000"/>
              <a:t>Sets a clear aim for the Change Project</a:t>
            </a:r>
          </a:p>
          <a:p>
            <a:pPr>
              <a:lnSpc>
                <a:spcPct val="80000"/>
              </a:lnSpc>
            </a:pPr>
            <a:r>
              <a:rPr lang="en-US" altLang="en-US" sz="2400"/>
              <a:t>Engagement</a:t>
            </a:r>
          </a:p>
          <a:p>
            <a:pPr lvl="1">
              <a:lnSpc>
                <a:spcPct val="80000"/>
              </a:lnSpc>
            </a:pPr>
            <a:r>
              <a:rPr lang="en-US" altLang="en-US" sz="2000"/>
              <a:t>Supports the change leader</a:t>
            </a:r>
          </a:p>
          <a:p>
            <a:pPr lvl="1">
              <a:lnSpc>
                <a:spcPct val="80000"/>
              </a:lnSpc>
            </a:pPr>
            <a:r>
              <a:rPr lang="en-US" altLang="en-US" sz="2000"/>
              <a:t>Periodically attends change team meetings</a:t>
            </a:r>
          </a:p>
          <a:p>
            <a:pPr lvl="1">
              <a:lnSpc>
                <a:spcPct val="80000"/>
              </a:lnSpc>
            </a:pPr>
            <a:r>
              <a:rPr lang="en-US" altLang="en-US" sz="2000"/>
              <a:t>Personally invites change team participants </a:t>
            </a:r>
          </a:p>
          <a:p>
            <a:pPr>
              <a:lnSpc>
                <a:spcPct val="80000"/>
              </a:lnSpc>
            </a:pPr>
            <a:r>
              <a:rPr lang="en-US" altLang="en-US" sz="2400"/>
              <a:t>Leadership</a:t>
            </a:r>
          </a:p>
          <a:p>
            <a:pPr lvl="1">
              <a:lnSpc>
                <a:spcPct val="80000"/>
              </a:lnSpc>
            </a:pPr>
            <a:r>
              <a:rPr lang="en-US" altLang="en-US" sz="2000"/>
              <a:t>Removes barriers to change</a:t>
            </a:r>
          </a:p>
          <a:p>
            <a:pPr lvl="1">
              <a:lnSpc>
                <a:spcPct val="80000"/>
              </a:lnSpc>
            </a:pPr>
            <a:r>
              <a:rPr lang="en-US" altLang="en-US" sz="2000"/>
              <a:t>Connects the dots</a:t>
            </a:r>
          </a:p>
          <a:p>
            <a:pPr lvl="1">
              <a:lnSpc>
                <a:spcPct val="80000"/>
              </a:lnSpc>
            </a:pPr>
            <a:r>
              <a:rPr lang="en-US" altLang="en-US" sz="2000"/>
              <a:t>Communicates clearly, concisely, and constantly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296F601-C3DF-1E5F-FEE2-4DD5C3FFB24D}"/>
              </a:ext>
            </a:extLst>
          </p:cNvPr>
          <p:cNvSpPr>
            <a:spLocks noGrp="1" noChangeArrowheads="1"/>
          </p:cNvSpPr>
          <p:nvPr>
            <p:ph type="title"/>
          </p:nvPr>
        </p:nvSpPr>
        <p:spPr bwMode="auto">
          <a:xfrm>
            <a:off x="1066800" y="274638"/>
            <a:ext cx="7551738" cy="11430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a:t>The Right Change Leader</a:t>
            </a:r>
          </a:p>
        </p:txBody>
      </p:sp>
      <p:sp>
        <p:nvSpPr>
          <p:cNvPr id="4099" name="Rectangle 3">
            <a:extLst>
              <a:ext uri="{FF2B5EF4-FFF2-40B4-BE49-F238E27FC236}">
                <a16:creationId xmlns:a16="http://schemas.microsoft.com/office/drawing/2014/main" id="{23BBA7F3-10F6-91C6-CE5E-7A94FF7D94D7}"/>
              </a:ext>
            </a:extLst>
          </p:cNvPr>
          <p:cNvSpPr>
            <a:spLocks noGrp="1" noChangeArrowheads="1"/>
          </p:cNvSpPr>
          <p:nvPr>
            <p:ph idx="1"/>
          </p:nvPr>
        </p:nvSpPr>
        <p:spPr bwMode="auto">
          <a:xfrm>
            <a:off x="914400" y="1524000"/>
            <a:ext cx="8229600" cy="4525963"/>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Tx/>
              <a:buNone/>
            </a:pPr>
            <a:r>
              <a:rPr lang="en-US" altLang="en-US" sz="2800">
                <a:cs typeface="Times New Roman" panose="02020603050405020304" pitchFamily="18" charset="0"/>
              </a:rPr>
              <a:t>The Change Leader must have…</a:t>
            </a:r>
          </a:p>
          <a:p>
            <a:pPr lvl="1"/>
            <a:r>
              <a:rPr lang="en-US" altLang="en-US">
                <a:cs typeface="Times New Roman" panose="02020603050405020304" pitchFamily="18" charset="0"/>
              </a:rPr>
              <a:t>Influence, respect, and authority across levels of the organization</a:t>
            </a:r>
          </a:p>
          <a:p>
            <a:pPr lvl="1"/>
            <a:r>
              <a:rPr lang="en-US" altLang="en-US">
                <a:cs typeface="Times New Roman" panose="02020603050405020304" pitchFamily="18" charset="0"/>
              </a:rPr>
              <a:t>A direct line to the CEO</a:t>
            </a:r>
          </a:p>
          <a:p>
            <a:pPr lvl="1"/>
            <a:r>
              <a:rPr lang="en-US" altLang="en-US">
                <a:cs typeface="Times New Roman" panose="02020603050405020304" pitchFamily="18" charset="0"/>
              </a:rPr>
              <a:t>Empathy for all staff members</a:t>
            </a:r>
          </a:p>
          <a:p>
            <a:pPr lvl="1"/>
            <a:r>
              <a:rPr lang="en-US" altLang="en-US">
                <a:cs typeface="Times New Roman" panose="02020603050405020304" pitchFamily="18" charset="0"/>
              </a:rPr>
              <a:t>Time devoted to leading Change Projects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BAFBFDF-C34F-0F62-8AAF-B4952BF45D8C}"/>
              </a:ext>
            </a:extLst>
          </p:cNvPr>
          <p:cNvSpPr>
            <a:spLocks noGrp="1" noChangeArrowheads="1"/>
          </p:cNvSpPr>
          <p:nvPr>
            <p:ph type="title"/>
          </p:nvPr>
        </p:nvSpPr>
        <p:spPr bwMode="auto">
          <a:xfrm>
            <a:off x="990600" y="152400"/>
            <a:ext cx="7696200" cy="9144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a:t>Leadership Characteristics</a:t>
            </a:r>
          </a:p>
        </p:txBody>
      </p:sp>
      <p:sp>
        <p:nvSpPr>
          <p:cNvPr id="5123" name="Rectangle 3">
            <a:extLst>
              <a:ext uri="{FF2B5EF4-FFF2-40B4-BE49-F238E27FC236}">
                <a16:creationId xmlns:a16="http://schemas.microsoft.com/office/drawing/2014/main" id="{8D64FB75-633B-F460-1AFD-0D5F412487F1}"/>
              </a:ext>
            </a:extLst>
          </p:cNvPr>
          <p:cNvSpPr>
            <a:spLocks noGrp="1" noChangeArrowheads="1"/>
          </p:cNvSpPr>
          <p:nvPr>
            <p:ph idx="1"/>
          </p:nvPr>
        </p:nvSpPr>
        <p:spPr bwMode="auto">
          <a:xfrm>
            <a:off x="838200" y="1143000"/>
            <a:ext cx="3733800" cy="533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numCol="1" anchor="t" anchorCtr="0" compatLnSpc="1">
            <a:prstTxWarp prst="textNoShape">
              <a:avLst/>
            </a:prstTxWarp>
          </a:bodyPr>
          <a:lstStyle/>
          <a:p>
            <a:pPr>
              <a:buFontTx/>
              <a:buNone/>
            </a:pPr>
            <a:r>
              <a:rPr lang="en-US" altLang="en-US" sz="2800"/>
              <a:t>Overall</a:t>
            </a:r>
            <a:r>
              <a:rPr lang="en-US" altLang="en-US" sz="2800" b="1"/>
              <a:t> </a:t>
            </a:r>
            <a:r>
              <a:rPr lang="en-US" altLang="en-US" sz="2800"/>
              <a:t>Perspective</a:t>
            </a:r>
          </a:p>
          <a:p>
            <a:pPr lvl="1">
              <a:buFontTx/>
              <a:buNone/>
            </a:pPr>
            <a:endParaRPr lang="en-US" altLang="en-US" sz="2400"/>
          </a:p>
        </p:txBody>
      </p:sp>
      <p:graphicFrame>
        <p:nvGraphicFramePr>
          <p:cNvPr id="5124" name="Object 4">
            <a:extLst>
              <a:ext uri="{FF2B5EF4-FFF2-40B4-BE49-F238E27FC236}">
                <a16:creationId xmlns:a16="http://schemas.microsoft.com/office/drawing/2014/main" id="{3B7D5C83-1582-B89E-0EB6-F69149218F8C}"/>
              </a:ext>
            </a:extLst>
          </p:cNvPr>
          <p:cNvGraphicFramePr>
            <a:graphicFrameLocks noChangeAspect="1"/>
          </p:cNvGraphicFramePr>
          <p:nvPr/>
        </p:nvGraphicFramePr>
        <p:xfrm>
          <a:off x="914400" y="1828800"/>
          <a:ext cx="7854950" cy="3962400"/>
        </p:xfrm>
        <a:graphic>
          <a:graphicData uri="http://schemas.openxmlformats.org/presentationml/2006/ole">
            <mc:AlternateContent xmlns:mc="http://schemas.openxmlformats.org/markup-compatibility/2006">
              <mc:Choice xmlns:v="urn:schemas-microsoft-com:vml" Requires="v">
                <p:oleObj name="Chart" r:id="rId3" imgW="8162849" imgH="3543300" progId="Excel.Chart.8">
                  <p:embed/>
                </p:oleObj>
              </mc:Choice>
              <mc:Fallback>
                <p:oleObj name="Chart" r:id="rId3" imgW="8162849" imgH="3543300" progId="Excel.Chart.8">
                  <p:embed/>
                  <p:pic>
                    <p:nvPicPr>
                      <p:cNvPr id="5124" name="Object 4">
                        <a:extLst>
                          <a:ext uri="{FF2B5EF4-FFF2-40B4-BE49-F238E27FC236}">
                            <a16:creationId xmlns:a16="http://schemas.microsoft.com/office/drawing/2014/main" id="{3B7D5C83-1582-B89E-0EB6-F69149218F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828800"/>
                        <a:ext cx="785495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5" name="Text Box 5">
            <a:extLst>
              <a:ext uri="{FF2B5EF4-FFF2-40B4-BE49-F238E27FC236}">
                <a16:creationId xmlns:a16="http://schemas.microsoft.com/office/drawing/2014/main" id="{106E0D6B-A12F-81BE-7DBC-A970CD1EBAFD}"/>
              </a:ext>
            </a:extLst>
          </p:cNvPr>
          <p:cNvSpPr txBox="1">
            <a:spLocks noChangeArrowheads="1"/>
          </p:cNvSpPr>
          <p:nvPr/>
        </p:nvSpPr>
        <p:spPr bwMode="auto">
          <a:xfrm>
            <a:off x="2209800" y="5943600"/>
            <a:ext cx="4378325"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i="1">
                <a:solidFill>
                  <a:schemeClr val="tx1"/>
                </a:solidFill>
                <a:latin typeface="Times New Roman" panose="02020603050405020304" pitchFamily="18" charset="0"/>
                <a:ea typeface="MS PGothic" panose="020B0600070205080204" pitchFamily="34" charset="-128"/>
              </a:defRPr>
            </a:lvl1pPr>
            <a:lvl2pPr marL="742950" indent="-285750">
              <a:defRPr sz="2400" i="1">
                <a:solidFill>
                  <a:schemeClr val="tx1"/>
                </a:solidFill>
                <a:latin typeface="Times New Roman" panose="02020603050405020304" pitchFamily="18" charset="0"/>
                <a:ea typeface="MS PGothic" panose="020B0600070205080204" pitchFamily="34" charset="-128"/>
              </a:defRPr>
            </a:lvl2pPr>
            <a:lvl3pPr marL="1143000" indent="-228600">
              <a:defRPr sz="2400" i="1">
                <a:solidFill>
                  <a:schemeClr val="tx1"/>
                </a:solidFill>
                <a:latin typeface="Times New Roman" panose="02020603050405020304" pitchFamily="18" charset="0"/>
                <a:ea typeface="MS PGothic" panose="020B0600070205080204" pitchFamily="34" charset="-128"/>
              </a:defRPr>
            </a:lvl3pPr>
            <a:lvl4pPr marL="1600200" indent="-228600">
              <a:defRPr sz="2400" i="1">
                <a:solidFill>
                  <a:schemeClr val="tx1"/>
                </a:solidFill>
                <a:latin typeface="Times New Roman" panose="02020603050405020304" pitchFamily="18" charset="0"/>
                <a:ea typeface="MS PGothic" panose="020B0600070205080204" pitchFamily="34" charset="-128"/>
              </a:defRPr>
            </a:lvl4pPr>
            <a:lvl5pPr marL="2057400" indent="-228600">
              <a:defRPr sz="2400" i="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9pPr>
          </a:lstStyle>
          <a:p>
            <a:r>
              <a:rPr lang="en-US" altLang="en-US" sz="1100" b="1" i="0">
                <a:cs typeface="Arial" panose="020B0604020202020204" pitchFamily="34" charset="0"/>
              </a:rPr>
              <a:t>Change Leader Characteristic Survey</a:t>
            </a:r>
          </a:p>
          <a:p>
            <a:r>
              <a:rPr lang="en-US" altLang="en-US" sz="1100" i="0">
                <a:cs typeface="Arial" panose="020B0604020202020204" pitchFamily="34" charset="0"/>
              </a:rPr>
              <a:t>29 Categories, 99 responses - Change leaders (n = 40)/Executive sponsors (n=20)/Change teams members (n=39)</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48F6398-AB56-793E-4395-C5B24EEE7B1B}"/>
              </a:ext>
            </a:extLst>
          </p:cNvPr>
          <p:cNvSpPr>
            <a:spLocks noGrp="1" noChangeArrowheads="1"/>
          </p:cNvSpPr>
          <p:nvPr>
            <p:ph type="title"/>
          </p:nvPr>
        </p:nvSpPr>
        <p:spPr bwMode="auto">
          <a:xfrm>
            <a:off x="1047750" y="76200"/>
            <a:ext cx="7848600" cy="1325562"/>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a:t>Data Collection plan and Coordinator</a:t>
            </a:r>
          </a:p>
        </p:txBody>
      </p:sp>
      <p:sp>
        <p:nvSpPr>
          <p:cNvPr id="6147" name="Rectangle 3">
            <a:extLst>
              <a:ext uri="{FF2B5EF4-FFF2-40B4-BE49-F238E27FC236}">
                <a16:creationId xmlns:a16="http://schemas.microsoft.com/office/drawing/2014/main" id="{AC022DD4-F594-34B3-A57D-D6B916C6CBBE}"/>
              </a:ext>
            </a:extLst>
          </p:cNvPr>
          <p:cNvSpPr>
            <a:spLocks noGrp="1" noChangeArrowheads="1"/>
          </p:cNvSpPr>
          <p:nvPr>
            <p:ph idx="1"/>
          </p:nvPr>
        </p:nvSpPr>
        <p:spPr bwMode="auto">
          <a:xfrm>
            <a:off x="876300" y="1524000"/>
            <a:ext cx="8191500" cy="4525963"/>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sz="2800" dirty="0"/>
              <a:t>Data is your friend! Without the data, there is no way to tell if a change is working</a:t>
            </a:r>
          </a:p>
          <a:p>
            <a:r>
              <a:rPr lang="en-US" altLang="en-US" sz="2800" dirty="0"/>
              <a:t>Data should be simple, clear and in “real time” – great math skills not needed, just patience and reliability</a:t>
            </a:r>
          </a:p>
          <a:p>
            <a:r>
              <a:rPr lang="en-US" altLang="en-US" sz="2800" dirty="0"/>
              <a:t>Someone with permission to actually gather the data, no matter who has it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E343C4C-DA1D-A466-6F66-CD67A1F82F87}"/>
              </a:ext>
            </a:extLst>
          </p:cNvPr>
          <p:cNvSpPr>
            <a:spLocks noGrp="1" noChangeArrowheads="1"/>
          </p:cNvSpPr>
          <p:nvPr>
            <p:ph type="title"/>
          </p:nvPr>
        </p:nvSpPr>
        <p:spPr bwMode="auto">
          <a:xfrm>
            <a:off x="1028700" y="304800"/>
            <a:ext cx="7848600" cy="11430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sz="3600" b="1" dirty="0"/>
              <a:t>Leading Change Teams</a:t>
            </a:r>
          </a:p>
        </p:txBody>
      </p:sp>
      <p:sp>
        <p:nvSpPr>
          <p:cNvPr id="7171" name="Rectangle 3">
            <a:extLst>
              <a:ext uri="{FF2B5EF4-FFF2-40B4-BE49-F238E27FC236}">
                <a16:creationId xmlns:a16="http://schemas.microsoft.com/office/drawing/2014/main" id="{51236A6A-7783-FBD3-C417-3C3D7F66EB72}"/>
              </a:ext>
            </a:extLst>
          </p:cNvPr>
          <p:cNvSpPr>
            <a:spLocks noGrp="1" noChangeArrowheads="1"/>
          </p:cNvSpPr>
          <p:nvPr>
            <p:ph idx="1"/>
          </p:nvPr>
        </p:nvSpPr>
        <p:spPr bwMode="auto">
          <a:xfrm>
            <a:off x="838200" y="1600200"/>
            <a:ext cx="8229600" cy="39624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ct val="80000"/>
              </a:lnSpc>
            </a:pPr>
            <a:r>
              <a:rPr lang="en-US" altLang="en-US" sz="2400"/>
              <a:t>Establish direction with a clear aim</a:t>
            </a:r>
          </a:p>
          <a:p>
            <a:pPr>
              <a:lnSpc>
                <a:spcPct val="80000"/>
              </a:lnSpc>
            </a:pPr>
            <a:r>
              <a:rPr lang="en-US" altLang="en-US" sz="2400"/>
              <a:t>Create a sense of urgency</a:t>
            </a:r>
          </a:p>
          <a:p>
            <a:pPr>
              <a:lnSpc>
                <a:spcPct val="80000"/>
              </a:lnSpc>
            </a:pPr>
            <a:r>
              <a:rPr lang="en-US" altLang="en-US" sz="2400"/>
              <a:t>Provide accountability</a:t>
            </a:r>
          </a:p>
          <a:p>
            <a:pPr>
              <a:lnSpc>
                <a:spcPct val="80000"/>
              </a:lnSpc>
            </a:pPr>
            <a:r>
              <a:rPr lang="en-US" altLang="en-US" sz="2400"/>
              <a:t>Involve the right staff</a:t>
            </a:r>
          </a:p>
          <a:p>
            <a:pPr>
              <a:lnSpc>
                <a:spcPct val="80000"/>
              </a:lnSpc>
            </a:pPr>
            <a:r>
              <a:rPr lang="en-US" altLang="en-US" sz="2400"/>
              <a:t>Communicate, communicate, communicate </a:t>
            </a:r>
          </a:p>
          <a:p>
            <a:pPr>
              <a:lnSpc>
                <a:spcPct val="80000"/>
              </a:lnSpc>
            </a:pPr>
            <a:r>
              <a:rPr lang="en-US" altLang="en-US" sz="2400"/>
              <a:t>Engage senior leaders</a:t>
            </a:r>
          </a:p>
          <a:p>
            <a:pPr>
              <a:lnSpc>
                <a:spcPct val="80000"/>
              </a:lnSpc>
            </a:pPr>
            <a:r>
              <a:rPr lang="en-US" altLang="en-US" sz="2400"/>
              <a:t>Motivate and inspire</a:t>
            </a:r>
          </a:p>
          <a:p>
            <a:pPr>
              <a:lnSpc>
                <a:spcPct val="80000"/>
              </a:lnSpc>
            </a:pPr>
            <a:r>
              <a:rPr lang="en-US" altLang="en-US" sz="2400"/>
              <a:t>Commit to empowerment</a:t>
            </a:r>
          </a:p>
          <a:p>
            <a:pPr>
              <a:lnSpc>
                <a:spcPct val="80000"/>
              </a:lnSpc>
            </a:pPr>
            <a:r>
              <a:rPr lang="en-US" altLang="en-US" sz="2400"/>
              <a:t>Create a process for short term wins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4CE7473-02AC-2078-ABCD-A2B8DD17CABC}"/>
              </a:ext>
            </a:extLst>
          </p:cNvPr>
          <p:cNvSpPr>
            <a:spLocks noGrp="1" noChangeArrowheads="1"/>
          </p:cNvSpPr>
          <p:nvPr>
            <p:ph type="title"/>
          </p:nvPr>
        </p:nvSpPr>
        <p:spPr bwMode="auto">
          <a:xfrm>
            <a:off x="914400" y="274638"/>
            <a:ext cx="7772400" cy="11430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sz="4000"/>
              <a:t>Change Team Responsibilities</a:t>
            </a:r>
          </a:p>
        </p:txBody>
      </p:sp>
      <p:sp>
        <p:nvSpPr>
          <p:cNvPr id="8195" name="Rectangle 3">
            <a:extLst>
              <a:ext uri="{FF2B5EF4-FFF2-40B4-BE49-F238E27FC236}">
                <a16:creationId xmlns:a16="http://schemas.microsoft.com/office/drawing/2014/main" id="{4C2A1B66-6875-C826-121A-CFBF5135C5D6}"/>
              </a:ext>
            </a:extLst>
          </p:cNvPr>
          <p:cNvSpPr>
            <a:spLocks noGrp="1" noChangeArrowheads="1"/>
          </p:cNvSpPr>
          <p:nvPr>
            <p:ph idx="1"/>
          </p:nvPr>
        </p:nvSpPr>
        <p:spPr bwMode="auto">
          <a:xfrm>
            <a:off x="914400" y="1676400"/>
            <a:ext cx="8229600" cy="4525963"/>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a:t>Meet regularly</a:t>
            </a:r>
          </a:p>
          <a:p>
            <a:r>
              <a:rPr lang="en-US" altLang="en-US"/>
              <a:t>Ensure accountability </a:t>
            </a:r>
          </a:p>
          <a:p>
            <a:pPr lvl="1"/>
            <a:r>
              <a:rPr lang="en-US" altLang="en-US"/>
              <a:t>Record and distribute minutes</a:t>
            </a:r>
          </a:p>
          <a:p>
            <a:pPr lvl="1"/>
            <a:r>
              <a:rPr lang="en-US" altLang="en-US"/>
              <a:t>Assign tasks and responsibilities</a:t>
            </a:r>
          </a:p>
          <a:p>
            <a:r>
              <a:rPr lang="en-US" altLang="en-US"/>
              <a:t>Identify potential solutions</a:t>
            </a:r>
          </a:p>
          <a:p>
            <a:pPr lvl="1"/>
            <a:r>
              <a:rPr lang="en-US" altLang="en-US"/>
              <a:t>Quickly test one idea</a:t>
            </a:r>
          </a:p>
          <a:p>
            <a:pPr lvl="1"/>
            <a:r>
              <a:rPr lang="en-US" altLang="en-US"/>
              <a:t>Measure the impact of the change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2FC005F-FA08-08A9-1F7B-64E4AF9F6898}"/>
              </a:ext>
            </a:extLst>
          </p:cNvPr>
          <p:cNvSpPr>
            <a:spLocks noGrp="1" noChangeArrowheads="1"/>
          </p:cNvSpPr>
          <p:nvPr>
            <p:ph type="title"/>
          </p:nvPr>
        </p:nvSpPr>
        <p:spPr bwMode="auto">
          <a:xfrm>
            <a:off x="1104900" y="381000"/>
            <a:ext cx="7696200" cy="11430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a:t> Rapid-cycle Testing</a:t>
            </a:r>
          </a:p>
        </p:txBody>
      </p:sp>
      <p:sp>
        <p:nvSpPr>
          <p:cNvPr id="9219" name="Rectangle 3">
            <a:extLst>
              <a:ext uri="{FF2B5EF4-FFF2-40B4-BE49-F238E27FC236}">
                <a16:creationId xmlns:a16="http://schemas.microsoft.com/office/drawing/2014/main" id="{45FCAA18-19FE-9451-D31A-B73B8FBBD8A6}"/>
              </a:ext>
            </a:extLst>
          </p:cNvPr>
          <p:cNvSpPr>
            <a:spLocks noGrp="1" noChangeArrowheads="1"/>
          </p:cNvSpPr>
          <p:nvPr>
            <p:ph idx="1"/>
          </p:nvPr>
        </p:nvSpPr>
        <p:spPr bwMode="auto">
          <a:xfrm>
            <a:off x="838200" y="1676400"/>
            <a:ext cx="8229600" cy="4297363"/>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685800" indent="-685800">
              <a:buFontTx/>
              <a:buNone/>
            </a:pPr>
            <a:r>
              <a:rPr lang="en-US" altLang="en-US" dirty="0"/>
              <a:t>Start by asking three questions:</a:t>
            </a:r>
          </a:p>
          <a:p>
            <a:pPr marL="990600" lvl="1" indent="-533400">
              <a:buFont typeface="Wingdings" panose="05000000000000000000" pitchFamily="2" charset="2"/>
              <a:buAutoNum type="arabicPeriod"/>
            </a:pPr>
            <a:r>
              <a:rPr lang="en-US" altLang="en-US" sz="3200" dirty="0"/>
              <a:t>What are we trying to accomplish?</a:t>
            </a:r>
          </a:p>
          <a:p>
            <a:pPr marL="990600" lvl="1" indent="-533400">
              <a:buFont typeface="Wingdings" panose="05000000000000000000" pitchFamily="2" charset="2"/>
              <a:buAutoNum type="arabicPeriod"/>
            </a:pPr>
            <a:r>
              <a:rPr lang="en-US" altLang="en-US" sz="3200" dirty="0"/>
              <a:t>How will we know a change is an improvement?</a:t>
            </a:r>
          </a:p>
          <a:p>
            <a:pPr marL="990600" lvl="1" indent="-533400">
              <a:buFont typeface="Wingdings" panose="05000000000000000000" pitchFamily="2" charset="2"/>
              <a:buAutoNum type="arabicPeriod"/>
            </a:pPr>
            <a:r>
              <a:rPr lang="en-US" altLang="en-US" sz="3200" dirty="0"/>
              <a:t>What changes can we test?</a:t>
            </a:r>
          </a:p>
        </p:txBody>
      </p:sp>
      <p:sp>
        <p:nvSpPr>
          <p:cNvPr id="9220" name="Text Box 4">
            <a:extLst>
              <a:ext uri="{FF2B5EF4-FFF2-40B4-BE49-F238E27FC236}">
                <a16:creationId xmlns:a16="http://schemas.microsoft.com/office/drawing/2014/main" id="{1A288BAA-BDAD-6587-ADE3-05A3395428FA}"/>
              </a:ext>
            </a:extLst>
          </p:cNvPr>
          <p:cNvSpPr txBox="1">
            <a:spLocks noChangeArrowheads="1"/>
          </p:cNvSpPr>
          <p:nvPr/>
        </p:nvSpPr>
        <p:spPr bwMode="auto">
          <a:xfrm>
            <a:off x="1143000" y="5334000"/>
            <a:ext cx="46863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i="1">
                <a:solidFill>
                  <a:schemeClr val="tx1"/>
                </a:solidFill>
                <a:latin typeface="Times New Roman" panose="02020603050405020304" pitchFamily="18" charset="0"/>
                <a:ea typeface="MS PGothic" panose="020B0600070205080204" pitchFamily="34" charset="-128"/>
              </a:defRPr>
            </a:lvl1pPr>
            <a:lvl2pPr marL="114300">
              <a:defRPr sz="2400" i="1">
                <a:solidFill>
                  <a:schemeClr val="tx1"/>
                </a:solidFill>
                <a:latin typeface="Times New Roman" panose="02020603050405020304" pitchFamily="18" charset="0"/>
                <a:ea typeface="MS PGothic" panose="020B0600070205080204" pitchFamily="34" charset="-128"/>
              </a:defRPr>
            </a:lvl2pPr>
            <a:lvl3pPr marL="1143000" indent="-228600">
              <a:defRPr sz="2400" i="1">
                <a:solidFill>
                  <a:schemeClr val="tx1"/>
                </a:solidFill>
                <a:latin typeface="Times New Roman" panose="02020603050405020304" pitchFamily="18" charset="0"/>
                <a:ea typeface="MS PGothic" panose="020B0600070205080204" pitchFamily="34" charset="-128"/>
              </a:defRPr>
            </a:lvl3pPr>
            <a:lvl4pPr marL="1600200" indent="-228600">
              <a:defRPr sz="2400" i="1">
                <a:solidFill>
                  <a:schemeClr val="tx1"/>
                </a:solidFill>
                <a:latin typeface="Times New Roman" panose="02020603050405020304" pitchFamily="18" charset="0"/>
                <a:ea typeface="MS PGothic" panose="020B0600070205080204" pitchFamily="34" charset="-128"/>
              </a:defRPr>
            </a:lvl4pPr>
            <a:lvl5pPr marL="2057400" indent="-228600">
              <a:defRPr sz="2400" i="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Times New Roman" panose="02020603050405020304" pitchFamily="18" charset="0"/>
                <a:ea typeface="MS PGothic" panose="020B0600070205080204" pitchFamily="34" charset="-128"/>
              </a:defRPr>
            </a:lvl9pPr>
          </a:lstStyle>
          <a:p>
            <a:pPr lvl="1">
              <a:spcBef>
                <a:spcPct val="20000"/>
              </a:spcBef>
            </a:pPr>
            <a:r>
              <a:rPr lang="en-US" altLang="en-US" sz="1200" b="1" i="0">
                <a:solidFill>
                  <a:schemeClr val="tx2"/>
                </a:solidFill>
                <a:cs typeface="Arial" panose="020B0604020202020204" pitchFamily="34" charset="0"/>
              </a:rPr>
              <a:t>Model for Improvement</a:t>
            </a:r>
            <a:br>
              <a:rPr lang="en-US" altLang="en-US" sz="1200" i="0">
                <a:solidFill>
                  <a:schemeClr val="tx2"/>
                </a:solidFill>
                <a:cs typeface="Arial" panose="020B0604020202020204" pitchFamily="34" charset="0"/>
              </a:rPr>
            </a:br>
            <a:r>
              <a:rPr lang="en-US" altLang="en-US" sz="1200" i="0">
                <a:solidFill>
                  <a:schemeClr val="tx2"/>
                </a:solidFill>
                <a:cs typeface="Arial" panose="020B0604020202020204" pitchFamily="34" charset="0"/>
              </a:rPr>
              <a:t>Langley, Nolan, Nolan, Norman, &amp; Provost. </a:t>
            </a:r>
            <a:r>
              <a:rPr lang="en-US" altLang="en-US" sz="1200">
                <a:solidFill>
                  <a:schemeClr val="tx2"/>
                </a:solidFill>
                <a:cs typeface="Arial" panose="020B0604020202020204" pitchFamily="34" charset="0"/>
              </a:rPr>
              <a:t>The Improvement Guide, </a:t>
            </a:r>
            <a:r>
              <a:rPr lang="en-US" altLang="en-US" sz="1200" i="0">
                <a:solidFill>
                  <a:schemeClr val="tx2"/>
                </a:solidFill>
                <a:cs typeface="Arial" panose="020B0604020202020204" pitchFamily="34" charset="0"/>
              </a:rPr>
              <a:t>San Francisco, Jossey-Bass Publishers, 1996</a:t>
            </a:r>
            <a:endParaRPr lang="en-US" altLang="en-US">
              <a:solidFill>
                <a:schemeClr val="tx2"/>
              </a:solidFill>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97B1A-909F-BE4F-9CB9-CA55FE61DC68}"/>
              </a:ext>
            </a:extLst>
          </p:cNvPr>
          <p:cNvSpPr>
            <a:spLocks noGrp="1"/>
          </p:cNvSpPr>
          <p:nvPr>
            <p:ph type="title"/>
          </p:nvPr>
        </p:nvSpPr>
        <p:spPr>
          <a:xfrm>
            <a:off x="1040297" y="548833"/>
            <a:ext cx="7772400" cy="1143000"/>
          </a:xfrm>
        </p:spPr>
        <p:txBody>
          <a:bodyPr/>
          <a:lstStyle/>
          <a:p>
            <a:r>
              <a:rPr lang="en-US" dirty="0"/>
              <a:t>The Know-Do Gap</a:t>
            </a:r>
          </a:p>
        </p:txBody>
      </p:sp>
      <p:cxnSp>
        <p:nvCxnSpPr>
          <p:cNvPr id="4" name="Straight Connector 3">
            <a:extLst>
              <a:ext uri="{FF2B5EF4-FFF2-40B4-BE49-F238E27FC236}">
                <a16:creationId xmlns:a16="http://schemas.microsoft.com/office/drawing/2014/main" id="{4273B8BC-5152-954E-80B2-82BBB11F7919}"/>
              </a:ext>
            </a:extLst>
          </p:cNvPr>
          <p:cNvCxnSpPr>
            <a:cxnSpLocks/>
          </p:cNvCxnSpPr>
          <p:nvPr/>
        </p:nvCxnSpPr>
        <p:spPr>
          <a:xfrm>
            <a:off x="865583" y="2689412"/>
            <a:ext cx="0" cy="291465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AABB4D2-1F9F-CB44-95AB-118CFB2E0446}"/>
              </a:ext>
            </a:extLst>
          </p:cNvPr>
          <p:cNvCxnSpPr/>
          <p:nvPr/>
        </p:nvCxnSpPr>
        <p:spPr>
          <a:xfrm>
            <a:off x="865583" y="5614147"/>
            <a:ext cx="5011902"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A11B369A-148E-5E41-A610-CB9AE6DB4230}"/>
              </a:ext>
            </a:extLst>
          </p:cNvPr>
          <p:cNvSpPr txBox="1"/>
          <p:nvPr/>
        </p:nvSpPr>
        <p:spPr>
          <a:xfrm>
            <a:off x="1056716" y="5735171"/>
            <a:ext cx="1169894" cy="369332"/>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srgbClr val="000000"/>
                </a:solidFill>
                <a:effectLst/>
                <a:uLnTx/>
                <a:uFillTx/>
                <a:latin typeface="Times New Roman" pitchFamily="18" charset="0"/>
                <a:ea typeface="+mn-ea"/>
                <a:cs typeface="+mn-cs"/>
              </a:rPr>
              <a:t>Yesterday</a:t>
            </a:r>
          </a:p>
        </p:txBody>
      </p:sp>
      <p:sp>
        <p:nvSpPr>
          <p:cNvPr id="13" name="TextBox 12">
            <a:extLst>
              <a:ext uri="{FF2B5EF4-FFF2-40B4-BE49-F238E27FC236}">
                <a16:creationId xmlns:a16="http://schemas.microsoft.com/office/drawing/2014/main" id="{E86A6D6C-0129-D24D-AC3D-673C675D851C}"/>
              </a:ext>
            </a:extLst>
          </p:cNvPr>
          <p:cNvSpPr txBox="1"/>
          <p:nvPr/>
        </p:nvSpPr>
        <p:spPr>
          <a:xfrm>
            <a:off x="2912409" y="5751312"/>
            <a:ext cx="1169894" cy="369332"/>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srgbClr val="000000"/>
                </a:solidFill>
                <a:effectLst/>
                <a:uLnTx/>
                <a:uFillTx/>
                <a:latin typeface="Times New Roman" pitchFamily="18" charset="0"/>
                <a:ea typeface="+mn-ea"/>
                <a:cs typeface="+mn-cs"/>
              </a:rPr>
              <a:t>Today</a:t>
            </a:r>
          </a:p>
        </p:txBody>
      </p:sp>
      <p:sp>
        <p:nvSpPr>
          <p:cNvPr id="14" name="TextBox 13">
            <a:extLst>
              <a:ext uri="{FF2B5EF4-FFF2-40B4-BE49-F238E27FC236}">
                <a16:creationId xmlns:a16="http://schemas.microsoft.com/office/drawing/2014/main" id="{43E94C95-7CAD-5341-916A-6620B040BCD1}"/>
              </a:ext>
            </a:extLst>
          </p:cNvPr>
          <p:cNvSpPr txBox="1"/>
          <p:nvPr/>
        </p:nvSpPr>
        <p:spPr>
          <a:xfrm>
            <a:off x="4929468" y="5751312"/>
            <a:ext cx="1169894" cy="369332"/>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srgbClr val="000000"/>
                </a:solidFill>
                <a:effectLst/>
                <a:uLnTx/>
                <a:uFillTx/>
                <a:latin typeface="Times New Roman" pitchFamily="18" charset="0"/>
                <a:ea typeface="+mn-ea"/>
                <a:cs typeface="+mn-cs"/>
              </a:rPr>
              <a:t>Tomorrow</a:t>
            </a:r>
          </a:p>
        </p:txBody>
      </p:sp>
      <p:grpSp>
        <p:nvGrpSpPr>
          <p:cNvPr id="19" name="Group 18">
            <a:extLst>
              <a:ext uri="{FF2B5EF4-FFF2-40B4-BE49-F238E27FC236}">
                <a16:creationId xmlns:a16="http://schemas.microsoft.com/office/drawing/2014/main" id="{828A4E5B-E345-B24D-9215-FE8861158874}"/>
              </a:ext>
            </a:extLst>
          </p:cNvPr>
          <p:cNvGrpSpPr/>
          <p:nvPr/>
        </p:nvGrpSpPr>
        <p:grpSpPr>
          <a:xfrm>
            <a:off x="1581150" y="4545108"/>
            <a:ext cx="4195483" cy="938818"/>
            <a:chOff x="1600200" y="4612341"/>
            <a:chExt cx="5593977" cy="1251756"/>
          </a:xfrm>
        </p:grpSpPr>
        <p:cxnSp>
          <p:nvCxnSpPr>
            <p:cNvPr id="9" name="Straight Connector 8">
              <a:extLst>
                <a:ext uri="{FF2B5EF4-FFF2-40B4-BE49-F238E27FC236}">
                  <a16:creationId xmlns:a16="http://schemas.microsoft.com/office/drawing/2014/main" id="{CB77E0D8-B63C-9040-AA93-D79A77242EAF}"/>
                </a:ext>
              </a:extLst>
            </p:cNvPr>
            <p:cNvCxnSpPr/>
            <p:nvPr/>
          </p:nvCxnSpPr>
          <p:spPr>
            <a:xfrm flipV="1">
              <a:off x="1600200" y="5311588"/>
              <a:ext cx="2554941" cy="25549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898197A-25A4-9D49-B731-E4B487F607DC}"/>
                </a:ext>
              </a:extLst>
            </p:cNvPr>
            <p:cNvCxnSpPr/>
            <p:nvPr/>
          </p:nvCxnSpPr>
          <p:spPr>
            <a:xfrm flipV="1">
              <a:off x="4155141" y="4612341"/>
              <a:ext cx="2689412" cy="699247"/>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A0BB1BD-3E02-9746-8018-20F9E4B5B0AD}"/>
                </a:ext>
              </a:extLst>
            </p:cNvPr>
            <p:cNvSpPr txBox="1"/>
            <p:nvPr/>
          </p:nvSpPr>
          <p:spPr>
            <a:xfrm>
              <a:off x="4450977" y="5371655"/>
              <a:ext cx="2743200" cy="492442"/>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srgbClr val="000000"/>
                  </a:solidFill>
                  <a:effectLst/>
                  <a:uLnTx/>
                  <a:uFillTx/>
                  <a:latin typeface="Times New Roman" pitchFamily="18" charset="0"/>
                  <a:ea typeface="+mn-ea"/>
                  <a:cs typeface="+mn-cs"/>
                </a:rPr>
                <a:t>What we do!</a:t>
              </a:r>
            </a:p>
          </p:txBody>
        </p:sp>
        <p:cxnSp>
          <p:nvCxnSpPr>
            <p:cNvPr id="18" name="Straight Arrow Connector 17">
              <a:extLst>
                <a:ext uri="{FF2B5EF4-FFF2-40B4-BE49-F238E27FC236}">
                  <a16:creationId xmlns:a16="http://schemas.microsoft.com/office/drawing/2014/main" id="{020D1DDF-4D6D-2646-84A1-9C424A2E250F}"/>
                </a:ext>
              </a:extLst>
            </p:cNvPr>
            <p:cNvCxnSpPr>
              <a:stCxn id="16" idx="0"/>
            </p:cNvCxnSpPr>
            <p:nvPr/>
          </p:nvCxnSpPr>
          <p:spPr>
            <a:xfrm flipH="1" flipV="1">
              <a:off x="5499846" y="5004753"/>
              <a:ext cx="322731" cy="36690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id="{4590B202-7C64-4843-BF6A-5A0FC0407E73}"/>
              </a:ext>
            </a:extLst>
          </p:cNvPr>
          <p:cNvGrpSpPr/>
          <p:nvPr/>
        </p:nvGrpSpPr>
        <p:grpSpPr>
          <a:xfrm>
            <a:off x="1581151" y="2962813"/>
            <a:ext cx="3933263" cy="2106728"/>
            <a:chOff x="1600200" y="2502617"/>
            <a:chExt cx="5244351" cy="2808971"/>
          </a:xfrm>
        </p:grpSpPr>
        <p:cxnSp>
          <p:nvCxnSpPr>
            <p:cNvPr id="21" name="Straight Connector 20">
              <a:extLst>
                <a:ext uri="{FF2B5EF4-FFF2-40B4-BE49-F238E27FC236}">
                  <a16:creationId xmlns:a16="http://schemas.microsoft.com/office/drawing/2014/main" id="{2F4192B7-902C-0C42-91CB-30ECD109829B}"/>
                </a:ext>
              </a:extLst>
            </p:cNvPr>
            <p:cNvCxnSpPr/>
            <p:nvPr/>
          </p:nvCxnSpPr>
          <p:spPr>
            <a:xfrm flipV="1">
              <a:off x="1600200" y="4840941"/>
              <a:ext cx="2554940" cy="470647"/>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1A3F324-7EAC-534F-B099-7472648D279E}"/>
                </a:ext>
              </a:extLst>
            </p:cNvPr>
            <p:cNvCxnSpPr>
              <a:cxnSpLocks/>
            </p:cNvCxnSpPr>
            <p:nvPr/>
          </p:nvCxnSpPr>
          <p:spPr>
            <a:xfrm flipV="1">
              <a:off x="4155140" y="2502617"/>
              <a:ext cx="2689411" cy="2324877"/>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C3B3716-173A-494A-B024-ABA8F0772CFE}"/>
                </a:ext>
              </a:extLst>
            </p:cNvPr>
            <p:cNvSpPr txBox="1"/>
            <p:nvPr/>
          </p:nvSpPr>
          <p:spPr>
            <a:xfrm>
              <a:off x="2675964" y="3593640"/>
              <a:ext cx="2743200" cy="492443"/>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srgbClr val="000000"/>
                  </a:solidFill>
                  <a:effectLst/>
                  <a:uLnTx/>
                  <a:uFillTx/>
                  <a:latin typeface="Times New Roman" pitchFamily="18" charset="0"/>
                  <a:ea typeface="+mn-ea"/>
                  <a:cs typeface="+mn-cs"/>
                </a:rPr>
                <a:t>What we know!</a:t>
              </a:r>
            </a:p>
          </p:txBody>
        </p:sp>
      </p:grpSp>
      <p:grpSp>
        <p:nvGrpSpPr>
          <p:cNvPr id="30" name="Group 29">
            <a:extLst>
              <a:ext uri="{FF2B5EF4-FFF2-40B4-BE49-F238E27FC236}">
                <a16:creationId xmlns:a16="http://schemas.microsoft.com/office/drawing/2014/main" id="{AC95F162-4E62-CD40-938C-B9B2654BEE7B}"/>
              </a:ext>
            </a:extLst>
          </p:cNvPr>
          <p:cNvGrpSpPr/>
          <p:nvPr/>
        </p:nvGrpSpPr>
        <p:grpSpPr>
          <a:xfrm>
            <a:off x="1468026" y="3020392"/>
            <a:ext cx="4167412" cy="2241099"/>
            <a:chOff x="1449368" y="2579389"/>
            <a:chExt cx="5556549" cy="2988132"/>
          </a:xfrm>
        </p:grpSpPr>
        <p:sp>
          <p:nvSpPr>
            <p:cNvPr id="25" name="Left-Right Arrow 24">
              <a:extLst>
                <a:ext uri="{FF2B5EF4-FFF2-40B4-BE49-F238E27FC236}">
                  <a16:creationId xmlns:a16="http://schemas.microsoft.com/office/drawing/2014/main" id="{DE842671-A957-3C46-9317-3F3750FF1C07}"/>
                </a:ext>
              </a:extLst>
            </p:cNvPr>
            <p:cNvSpPr/>
            <p:nvPr/>
          </p:nvSpPr>
          <p:spPr>
            <a:xfrm rot="16005422">
              <a:off x="1433562" y="5327271"/>
              <a:ext cx="256056" cy="224444"/>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1" u="none" strike="noStrike" kern="1200" cap="none" spc="0" normalizeH="0" baseline="0" noProof="0">
                <a:ln>
                  <a:noFill/>
                </a:ln>
                <a:solidFill>
                  <a:srgbClr val="FFFFFF"/>
                </a:solidFill>
                <a:effectLst/>
                <a:uLnTx/>
                <a:uFillTx/>
                <a:latin typeface="Arial"/>
                <a:ea typeface="+mn-ea"/>
                <a:cs typeface="+mn-cs"/>
              </a:endParaRPr>
            </a:p>
          </p:txBody>
        </p:sp>
        <p:sp>
          <p:nvSpPr>
            <p:cNvPr id="26" name="Left-Right Arrow 25">
              <a:extLst>
                <a:ext uri="{FF2B5EF4-FFF2-40B4-BE49-F238E27FC236}">
                  <a16:creationId xmlns:a16="http://schemas.microsoft.com/office/drawing/2014/main" id="{3AA37C8C-94E3-D84F-8905-E32AC66D71C2}"/>
                </a:ext>
              </a:extLst>
            </p:cNvPr>
            <p:cNvSpPr/>
            <p:nvPr/>
          </p:nvSpPr>
          <p:spPr>
            <a:xfrm rot="16005422">
              <a:off x="3919186" y="4962471"/>
              <a:ext cx="471896" cy="212204"/>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1" u="none" strike="noStrike" kern="1200" cap="none" spc="0" normalizeH="0" baseline="0" noProof="0">
                <a:ln>
                  <a:noFill/>
                </a:ln>
                <a:solidFill>
                  <a:srgbClr val="FFFFFF"/>
                </a:solidFill>
                <a:effectLst/>
                <a:uLnTx/>
                <a:uFillTx/>
                <a:latin typeface="Arial"/>
                <a:ea typeface="+mn-ea"/>
                <a:cs typeface="+mn-cs"/>
              </a:endParaRPr>
            </a:p>
          </p:txBody>
        </p:sp>
        <p:sp>
          <p:nvSpPr>
            <p:cNvPr id="27" name="Left-Right Arrow 26">
              <a:extLst>
                <a:ext uri="{FF2B5EF4-FFF2-40B4-BE49-F238E27FC236}">
                  <a16:creationId xmlns:a16="http://schemas.microsoft.com/office/drawing/2014/main" id="{9CA045E0-4661-8141-976F-C6B6E0028952}"/>
                </a:ext>
              </a:extLst>
            </p:cNvPr>
            <p:cNvSpPr/>
            <p:nvPr/>
          </p:nvSpPr>
          <p:spPr>
            <a:xfrm rot="16200000" flipV="1">
              <a:off x="5865433" y="3452019"/>
              <a:ext cx="2013114" cy="267854"/>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1" u="none" strike="noStrike" kern="1200" cap="none" spc="0" normalizeH="0" baseline="0" noProof="0">
                <a:ln>
                  <a:noFill/>
                </a:ln>
                <a:solidFill>
                  <a:srgbClr val="FFFFFF"/>
                </a:solidFill>
                <a:effectLst/>
                <a:uLnTx/>
                <a:uFillTx/>
                <a:latin typeface="Arial"/>
                <a:ea typeface="+mn-ea"/>
                <a:cs typeface="+mn-cs"/>
              </a:endParaRPr>
            </a:p>
          </p:txBody>
        </p:sp>
      </p:grpSp>
      <p:pic>
        <p:nvPicPr>
          <p:cNvPr id="31" name="Picture 2" descr="Amazon.com: The Knowing-Doing Gap: How Smart Companies Turn Knowledge into  Action eBook : Pfeffer, Jeffrey, Sutton, Robert I.: Kindle Store">
            <a:extLst>
              <a:ext uri="{FF2B5EF4-FFF2-40B4-BE49-F238E27FC236}">
                <a16:creationId xmlns:a16="http://schemas.microsoft.com/office/drawing/2014/main" id="{A2A54BB3-9C69-8843-9211-D9C8510D34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1631" y="1818385"/>
            <a:ext cx="2859446" cy="43324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466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additive="base">
                                        <p:cTn id="13" dur="500" fill="hold"/>
                                        <p:tgtEl>
                                          <p:spTgt spid="30"/>
                                        </p:tgtEl>
                                        <p:attrNameLst>
                                          <p:attrName>ppt_x</p:attrName>
                                        </p:attrNameLst>
                                      </p:cBhvr>
                                      <p:tavLst>
                                        <p:tav tm="0">
                                          <p:val>
                                            <p:strVal val="#ppt_x"/>
                                          </p:val>
                                        </p:tav>
                                        <p:tav tm="100000">
                                          <p:val>
                                            <p:strVal val="#ppt_x"/>
                                          </p:val>
                                        </p:tav>
                                      </p:tavLst>
                                    </p:anim>
                                    <p:anim calcmode="lin" valueType="num">
                                      <p:cBhvr additive="base">
                                        <p:cTn id="1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2010B3D-B21F-CF54-6094-1C7BCD6E07B2}"/>
              </a:ext>
            </a:extLst>
          </p:cNvPr>
          <p:cNvSpPr>
            <a:spLocks noGrp="1" noChangeArrowheads="1"/>
          </p:cNvSpPr>
          <p:nvPr>
            <p:ph type="title"/>
          </p:nvPr>
        </p:nvSpPr>
        <p:spPr bwMode="auto">
          <a:xfrm>
            <a:off x="990600" y="304800"/>
            <a:ext cx="7848600" cy="11430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a:t>Before Making Changes</a:t>
            </a:r>
          </a:p>
        </p:txBody>
      </p:sp>
      <p:sp>
        <p:nvSpPr>
          <p:cNvPr id="10243" name="Rectangle 3">
            <a:extLst>
              <a:ext uri="{FF2B5EF4-FFF2-40B4-BE49-F238E27FC236}">
                <a16:creationId xmlns:a16="http://schemas.microsoft.com/office/drawing/2014/main" id="{36C27964-7EFD-6EA3-6DEC-5F82D1A26F3E}"/>
              </a:ext>
            </a:extLst>
          </p:cNvPr>
          <p:cNvSpPr>
            <a:spLocks noGrp="1" noChangeArrowheads="1"/>
          </p:cNvSpPr>
          <p:nvPr>
            <p:ph idx="1"/>
          </p:nvPr>
        </p:nvSpPr>
        <p:spPr bwMode="auto">
          <a:xfrm>
            <a:off x="838200" y="1600200"/>
            <a:ext cx="8229600" cy="42672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a:t>Collect baseline data</a:t>
            </a:r>
          </a:p>
          <a:p>
            <a:r>
              <a:rPr lang="en-US" altLang="en-US"/>
              <a:t>Determine the target population and location</a:t>
            </a:r>
          </a:p>
          <a:p>
            <a:r>
              <a:rPr lang="en-US" altLang="en-US"/>
              <a:t>Establish a clear aim</a:t>
            </a:r>
          </a:p>
          <a:p>
            <a:r>
              <a:rPr lang="en-US" altLang="en-US"/>
              <a:t>Select a Change Leader and the Change Team</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159431A-9145-37F7-8F32-4AA16184A3EF}"/>
              </a:ext>
            </a:extLst>
          </p:cNvPr>
          <p:cNvSpPr>
            <a:spLocks noGrp="1" noChangeArrowheads="1"/>
          </p:cNvSpPr>
          <p:nvPr>
            <p:ph type="title"/>
          </p:nvPr>
        </p:nvSpPr>
        <p:spPr bwMode="auto">
          <a:xfrm>
            <a:off x="1143000" y="274638"/>
            <a:ext cx="7543800" cy="11430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a:t>Making Changes</a:t>
            </a:r>
          </a:p>
        </p:txBody>
      </p:sp>
      <p:sp>
        <p:nvSpPr>
          <p:cNvPr id="11267" name="Rectangle 3">
            <a:extLst>
              <a:ext uri="{FF2B5EF4-FFF2-40B4-BE49-F238E27FC236}">
                <a16:creationId xmlns:a16="http://schemas.microsoft.com/office/drawing/2014/main" id="{A725EA9B-DE41-0306-9463-A6AC21F76FA7}"/>
              </a:ext>
            </a:extLst>
          </p:cNvPr>
          <p:cNvSpPr>
            <a:spLocks noGrp="1" noChangeArrowheads="1"/>
          </p:cNvSpPr>
          <p:nvPr>
            <p:ph idx="1"/>
          </p:nvPr>
        </p:nvSpPr>
        <p:spPr bwMode="auto">
          <a:xfrm>
            <a:off x="838200" y="1828800"/>
            <a:ext cx="5181600" cy="4114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numCol="1" anchor="t" anchorCtr="0" compatLnSpc="1">
            <a:prstTxWarp prst="textNoShape">
              <a:avLst/>
            </a:prstTxWarp>
          </a:bodyPr>
          <a:lstStyle/>
          <a:p>
            <a:r>
              <a:rPr lang="en-US" altLang="en-US" sz="2800" b="1" dirty="0"/>
              <a:t>PDSA Cycles</a:t>
            </a:r>
            <a:r>
              <a:rPr lang="en-US" altLang="en-US" sz="2800" dirty="0"/>
              <a:t> </a:t>
            </a:r>
          </a:p>
          <a:p>
            <a:pPr lvl="1"/>
            <a:r>
              <a:rPr lang="en-US" altLang="en-US" sz="2400" b="1" dirty="0">
                <a:solidFill>
                  <a:srgbClr val="77278B"/>
                </a:solidFill>
              </a:rPr>
              <a:t>P</a:t>
            </a:r>
            <a:r>
              <a:rPr lang="en-US" altLang="en-US" sz="2400" dirty="0"/>
              <a:t>lan the change</a:t>
            </a:r>
          </a:p>
          <a:p>
            <a:pPr lvl="1"/>
            <a:r>
              <a:rPr lang="en-US" altLang="en-US" sz="2400" b="1" dirty="0">
                <a:solidFill>
                  <a:srgbClr val="77278B"/>
                </a:solidFill>
              </a:rPr>
              <a:t>D</a:t>
            </a:r>
            <a:r>
              <a:rPr lang="en-US" altLang="en-US" sz="2400" dirty="0"/>
              <a:t>o the plan</a:t>
            </a:r>
          </a:p>
          <a:p>
            <a:pPr lvl="1"/>
            <a:r>
              <a:rPr lang="en-US" altLang="en-US" sz="2400" b="1" dirty="0">
                <a:solidFill>
                  <a:srgbClr val="77278B"/>
                </a:solidFill>
              </a:rPr>
              <a:t>S</a:t>
            </a:r>
            <a:r>
              <a:rPr lang="en-US" altLang="en-US" sz="2400" dirty="0"/>
              <a:t>tudy the results</a:t>
            </a:r>
          </a:p>
          <a:p>
            <a:pPr lvl="1"/>
            <a:r>
              <a:rPr lang="en-US" altLang="en-US" sz="2400" b="1" dirty="0">
                <a:solidFill>
                  <a:srgbClr val="77278B"/>
                </a:solidFill>
              </a:rPr>
              <a:t>A</a:t>
            </a:r>
            <a:r>
              <a:rPr lang="en-US" altLang="en-US" sz="2400" dirty="0"/>
              <a:t>ct on the new knowledge</a:t>
            </a:r>
          </a:p>
          <a:p>
            <a:pPr lvl="2"/>
            <a:r>
              <a:rPr lang="en-US" altLang="en-US" sz="2000" dirty="0"/>
              <a:t>Adapt</a:t>
            </a:r>
          </a:p>
          <a:p>
            <a:pPr lvl="2"/>
            <a:r>
              <a:rPr lang="en-US" altLang="en-US" sz="2000" dirty="0"/>
              <a:t>Adopt</a:t>
            </a:r>
          </a:p>
          <a:p>
            <a:pPr lvl="2"/>
            <a:r>
              <a:rPr lang="en-US" altLang="en-US" sz="2000" dirty="0"/>
              <a:t>Abandon</a:t>
            </a:r>
          </a:p>
          <a:p>
            <a:r>
              <a:rPr lang="en-US" altLang="en-US" sz="2800" dirty="0"/>
              <a:t>Two to four week cycles</a:t>
            </a:r>
          </a:p>
        </p:txBody>
      </p:sp>
      <p:pic>
        <p:nvPicPr>
          <p:cNvPr id="11268" name="Picture 4" descr="http://chsra.wisc.edu/exchange/Corey.Zetts/Inbox/PDSA%20Icons.EML/1_multipart_xF8FF_6_PDSA5.jpg?attach=1">
            <a:extLst>
              <a:ext uri="{FF2B5EF4-FFF2-40B4-BE49-F238E27FC236}">
                <a16:creationId xmlns:a16="http://schemas.microsoft.com/office/drawing/2014/main" id="{80F344A2-4BF4-6C3F-7BF1-70F4A983E395}"/>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5867400" y="1752600"/>
            <a:ext cx="2901950" cy="2713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0790FEF-96E4-570C-C9F4-C2ADB242E05B}"/>
              </a:ext>
            </a:extLst>
          </p:cNvPr>
          <p:cNvSpPr>
            <a:spLocks noGrp="1" noChangeArrowheads="1"/>
          </p:cNvSpPr>
          <p:nvPr>
            <p:ph type="title"/>
          </p:nvPr>
        </p:nvSpPr>
        <p:spPr bwMode="auto">
          <a:xfrm>
            <a:off x="1066800" y="304800"/>
            <a:ext cx="7239000" cy="11430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a:t>Detours</a:t>
            </a:r>
          </a:p>
        </p:txBody>
      </p:sp>
      <p:sp>
        <p:nvSpPr>
          <p:cNvPr id="12291" name="Rectangle 3">
            <a:extLst>
              <a:ext uri="{FF2B5EF4-FFF2-40B4-BE49-F238E27FC236}">
                <a16:creationId xmlns:a16="http://schemas.microsoft.com/office/drawing/2014/main" id="{08325C62-379C-AD7F-7636-7B3F454BCEE5}"/>
              </a:ext>
            </a:extLst>
          </p:cNvPr>
          <p:cNvSpPr>
            <a:spLocks noGrp="1" noChangeArrowheads="1"/>
          </p:cNvSpPr>
          <p:nvPr>
            <p:ph idx="1"/>
          </p:nvPr>
        </p:nvSpPr>
        <p:spPr bwMode="auto">
          <a:xfrm>
            <a:off x="838200" y="1676400"/>
            <a:ext cx="8229600" cy="41910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sz="4000" dirty="0"/>
              <a:t>Projects not related to goals</a:t>
            </a:r>
          </a:p>
          <a:p>
            <a:r>
              <a:rPr lang="en-US" altLang="en-US" sz="4000" dirty="0"/>
              <a:t>No feedback</a:t>
            </a:r>
          </a:p>
          <a:p>
            <a:r>
              <a:rPr lang="en-US" altLang="en-US" sz="4000" dirty="0"/>
              <a:t>Insufficient leadership</a:t>
            </a:r>
          </a:p>
          <a:p>
            <a:r>
              <a:rPr lang="en-US" altLang="en-US" sz="4000" dirty="0"/>
              <a:t>No business case</a:t>
            </a:r>
          </a:p>
          <a:p>
            <a:r>
              <a:rPr lang="en-US" altLang="en-US" sz="4000" dirty="0"/>
              <a:t>Large change cycles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CC5CBD4-7822-1CD3-E587-F96B3D47F85C}"/>
              </a:ext>
            </a:extLst>
          </p:cNvPr>
          <p:cNvSpPr>
            <a:spLocks noGrp="1" noChangeArrowheads="1"/>
          </p:cNvSpPr>
          <p:nvPr>
            <p:ph type="title"/>
          </p:nvPr>
        </p:nvSpPr>
        <p:spPr bwMode="auto">
          <a:xfrm>
            <a:off x="1028700" y="342900"/>
            <a:ext cx="7848600" cy="11430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a:t>DON’T FORGET</a:t>
            </a:r>
          </a:p>
        </p:txBody>
      </p:sp>
      <p:sp>
        <p:nvSpPr>
          <p:cNvPr id="13315" name="Rectangle 3">
            <a:extLst>
              <a:ext uri="{FF2B5EF4-FFF2-40B4-BE49-F238E27FC236}">
                <a16:creationId xmlns:a16="http://schemas.microsoft.com/office/drawing/2014/main" id="{398FD02A-15A5-81E0-15AA-6DC0F19737EC}"/>
              </a:ext>
            </a:extLst>
          </p:cNvPr>
          <p:cNvSpPr>
            <a:spLocks noGrp="1" noChangeArrowheads="1"/>
          </p:cNvSpPr>
          <p:nvPr>
            <p:ph idx="1"/>
          </p:nvPr>
        </p:nvSpPr>
        <p:spPr bwMode="auto">
          <a:xfrm>
            <a:off x="838200" y="1752600"/>
            <a:ext cx="8229600" cy="41910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defRPr/>
            </a:pPr>
            <a:r>
              <a:rPr lang="en-US" altLang="en-US" sz="2800" dirty="0"/>
              <a:t>Small changes really matter!!</a:t>
            </a:r>
          </a:p>
          <a:p>
            <a:pPr>
              <a:defRPr/>
            </a:pPr>
            <a:r>
              <a:rPr lang="en-US" altLang="en-US" sz="2800" dirty="0"/>
              <a:t>For support, go to the website – NIATx.net (in English)</a:t>
            </a:r>
          </a:p>
          <a:p>
            <a:pPr>
              <a:defRPr/>
            </a:pPr>
            <a:r>
              <a:rPr lang="en-US" altLang="en-US" sz="2800" dirty="0"/>
              <a:t>For questions – email colleagues, or your coach.</a:t>
            </a:r>
          </a:p>
          <a:p>
            <a:pPr>
              <a:defRPr/>
            </a:pPr>
            <a:endParaRPr lang="en-US" altLang="en-US" sz="2800" dirty="0"/>
          </a:p>
          <a:p>
            <a:pPr marL="0" indent="0">
              <a:buFontTx/>
              <a:buNone/>
              <a:defRPr/>
            </a:pPr>
            <a:endParaRPr lang="en-US" altLang="en-US" sz="2800" dirty="0"/>
          </a:p>
          <a:p>
            <a:pPr marL="0" indent="0">
              <a:buFontTx/>
              <a:buNone/>
              <a:defRPr/>
            </a:pPr>
            <a:endParaRPr lang="en-US" altLang="en-US"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99C2CB2D-67ED-F311-7D2C-17F5EBDFAA83}"/>
              </a:ext>
            </a:extLst>
          </p:cNvPr>
          <p:cNvSpPr>
            <a:spLocks noGrp="1" noChangeArrowheads="1"/>
          </p:cNvSpPr>
          <p:nvPr>
            <p:ph type="title"/>
          </p:nvPr>
        </p:nvSpPr>
        <p:spPr bwMode="auto">
          <a:xfrm>
            <a:off x="1143000" y="342900"/>
            <a:ext cx="7620000" cy="11430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a:t>Start a Change Project</a:t>
            </a:r>
          </a:p>
        </p:txBody>
      </p:sp>
      <p:sp>
        <p:nvSpPr>
          <p:cNvPr id="14339" name="Rectangle 3">
            <a:extLst>
              <a:ext uri="{FF2B5EF4-FFF2-40B4-BE49-F238E27FC236}">
                <a16:creationId xmlns:a16="http://schemas.microsoft.com/office/drawing/2014/main" id="{A225CE98-6C91-3495-41AB-5C2AFB9086C6}"/>
              </a:ext>
            </a:extLst>
          </p:cNvPr>
          <p:cNvSpPr>
            <a:spLocks noGrp="1" noChangeArrowheads="1"/>
          </p:cNvSpPr>
          <p:nvPr>
            <p:ph idx="1"/>
          </p:nvPr>
        </p:nvSpPr>
        <p:spPr bwMode="auto">
          <a:xfrm>
            <a:off x="838200" y="1676400"/>
            <a:ext cx="8229600" cy="42672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ct val="80000"/>
              </a:lnSpc>
            </a:pPr>
            <a:r>
              <a:rPr lang="en-US" altLang="en-US" sz="2800" dirty="0"/>
              <a:t>Select a Change Team</a:t>
            </a:r>
          </a:p>
          <a:p>
            <a:pPr lvl="1">
              <a:lnSpc>
                <a:spcPct val="80000"/>
              </a:lnSpc>
            </a:pPr>
            <a:r>
              <a:rPr lang="en-US" altLang="en-US" sz="2400" dirty="0"/>
              <a:t>Name a Change Leader</a:t>
            </a:r>
          </a:p>
          <a:p>
            <a:pPr lvl="1">
              <a:lnSpc>
                <a:spcPct val="80000"/>
              </a:lnSpc>
            </a:pPr>
            <a:r>
              <a:rPr lang="en-US" altLang="en-US" sz="2400" dirty="0"/>
              <a:t>Executive Sponsor</a:t>
            </a:r>
          </a:p>
          <a:p>
            <a:pPr lvl="1">
              <a:lnSpc>
                <a:spcPct val="80000"/>
              </a:lnSpc>
            </a:pPr>
            <a:r>
              <a:rPr lang="en-US" altLang="en-US" sz="2400" dirty="0"/>
              <a:t>Data Manager</a:t>
            </a:r>
          </a:p>
          <a:p>
            <a:pPr>
              <a:lnSpc>
                <a:spcPct val="80000"/>
              </a:lnSpc>
            </a:pPr>
            <a:r>
              <a:rPr lang="en-US" altLang="en-US" sz="2800" dirty="0"/>
              <a:t>Conduct/review a walk-through</a:t>
            </a:r>
          </a:p>
          <a:p>
            <a:pPr>
              <a:lnSpc>
                <a:spcPct val="80000"/>
              </a:lnSpc>
            </a:pPr>
            <a:r>
              <a:rPr lang="en-US" altLang="en-US" sz="2800" dirty="0"/>
              <a:t>Collect/review baseline data</a:t>
            </a:r>
          </a:p>
          <a:p>
            <a:pPr>
              <a:lnSpc>
                <a:spcPct val="80000"/>
              </a:lnSpc>
            </a:pPr>
            <a:r>
              <a:rPr lang="en-US" altLang="en-US" sz="2800" dirty="0"/>
              <a:t>Suggest a process change to improve access – use nominal group process</a:t>
            </a:r>
          </a:p>
          <a:p>
            <a:pPr>
              <a:lnSpc>
                <a:spcPct val="80000"/>
              </a:lnSpc>
            </a:pPr>
            <a:r>
              <a:rPr lang="en-US" altLang="en-US" sz="2800" dirty="0"/>
              <a:t>Fill out the first page of the project charter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956140" y="-889340"/>
            <a:ext cx="6047509" cy="7826189"/>
          </a:xfrm>
          <a:prstGeom prst="rect">
            <a:avLst/>
          </a:prstGeom>
        </p:spPr>
      </p:pic>
      <p:sp>
        <p:nvSpPr>
          <p:cNvPr id="2" name="TextBox 1">
            <a:extLst>
              <a:ext uri="{FF2B5EF4-FFF2-40B4-BE49-F238E27FC236}">
                <a16:creationId xmlns:a16="http://schemas.microsoft.com/office/drawing/2014/main" id="{FD66D60D-A7F0-CC0F-A9F6-5FEC224568DC}"/>
              </a:ext>
            </a:extLst>
          </p:cNvPr>
          <p:cNvSpPr txBox="1"/>
          <p:nvPr/>
        </p:nvSpPr>
        <p:spPr>
          <a:xfrm>
            <a:off x="5181600" y="5829393"/>
            <a:ext cx="3200400" cy="276999"/>
          </a:xfrm>
          <a:prstGeom prst="rect">
            <a:avLst/>
          </a:prstGeom>
          <a:noFill/>
        </p:spPr>
        <p:txBody>
          <a:bodyPr wrap="square" rtlCol="0">
            <a:spAutoFit/>
          </a:bodyPr>
          <a:lstStyle/>
          <a:p>
            <a:r>
              <a:rPr lang="en-US" sz="1200" dirty="0"/>
              <a:t>Institute for Healthcare Improvement (IHI), 2003</a:t>
            </a:r>
          </a:p>
        </p:txBody>
      </p:sp>
    </p:spTree>
    <p:extLst>
      <p:ext uri="{BB962C8B-B14F-4D97-AF65-F5344CB8AC3E}">
        <p14:creationId xmlns:p14="http://schemas.microsoft.com/office/powerpoint/2010/main" val="4141200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38200" y="304800"/>
            <a:ext cx="8077200" cy="1066800"/>
          </a:xfrm>
        </p:spPr>
        <p:txBody>
          <a:bodyPr lIns="82058" tIns="41029" rIns="82058" bIns="41029" anchor="t"/>
          <a:lstStyle/>
          <a:p>
            <a:r>
              <a:rPr lang="en-US" altLang="en-US" sz="4000" b="1" u="sng" dirty="0">
                <a:solidFill>
                  <a:srgbClr val="0070C0"/>
                </a:solidFill>
              </a:rPr>
              <a:t>A Systems Thinking Orientation</a:t>
            </a:r>
          </a:p>
        </p:txBody>
      </p:sp>
      <p:sp>
        <p:nvSpPr>
          <p:cNvPr id="5123" name="Rectangle 3"/>
          <p:cNvSpPr>
            <a:spLocks noGrp="1" noChangeArrowheads="1"/>
          </p:cNvSpPr>
          <p:nvPr>
            <p:ph idx="1"/>
          </p:nvPr>
        </p:nvSpPr>
        <p:spPr>
          <a:xfrm>
            <a:off x="914400" y="1371600"/>
            <a:ext cx="8001000" cy="5029200"/>
          </a:xfrm>
        </p:spPr>
        <p:txBody>
          <a:bodyPr lIns="82058" tIns="41029" rIns="82058" bIns="41029"/>
          <a:lstStyle/>
          <a:p>
            <a:pPr>
              <a:lnSpc>
                <a:spcPct val="90000"/>
              </a:lnSpc>
              <a:buFontTx/>
              <a:buNone/>
            </a:pPr>
            <a:r>
              <a:rPr lang="en-US" altLang="en-US" sz="2400" b="1" u="sng">
                <a:solidFill>
                  <a:schemeClr val="tx1"/>
                </a:solidFill>
              </a:rPr>
              <a:t>Starting Assumptions</a:t>
            </a:r>
          </a:p>
          <a:p>
            <a:pPr>
              <a:lnSpc>
                <a:spcPct val="90000"/>
              </a:lnSpc>
              <a:buFontTx/>
              <a:buNone/>
            </a:pPr>
            <a:endParaRPr lang="en-US" altLang="en-US" sz="2200" u="sng">
              <a:solidFill>
                <a:schemeClr val="tx1"/>
              </a:solidFill>
            </a:endParaRPr>
          </a:p>
          <a:p>
            <a:pPr>
              <a:lnSpc>
                <a:spcPct val="90000"/>
              </a:lnSpc>
            </a:pPr>
            <a:r>
              <a:rPr lang="en-US" altLang="en-US" sz="2200">
                <a:solidFill>
                  <a:schemeClr val="tx1"/>
                </a:solidFill>
              </a:rPr>
              <a:t>Everyone is acting as they should, given the system they are in.</a:t>
            </a:r>
          </a:p>
          <a:p>
            <a:pPr>
              <a:lnSpc>
                <a:spcPct val="90000"/>
              </a:lnSpc>
              <a:buFontTx/>
              <a:buNone/>
            </a:pPr>
            <a:endParaRPr lang="en-US" altLang="en-US" sz="2200">
              <a:solidFill>
                <a:schemeClr val="tx1"/>
              </a:solidFill>
            </a:endParaRPr>
          </a:p>
          <a:p>
            <a:pPr>
              <a:lnSpc>
                <a:spcPct val="90000"/>
              </a:lnSpc>
            </a:pPr>
            <a:r>
              <a:rPr lang="en-US" altLang="en-US" sz="2200">
                <a:solidFill>
                  <a:schemeClr val="tx1"/>
                </a:solidFill>
              </a:rPr>
              <a:t>Your current system is perfectly designed to produce the results it is currently producing.</a:t>
            </a:r>
          </a:p>
          <a:p>
            <a:pPr lvl="1">
              <a:lnSpc>
                <a:spcPct val="90000"/>
              </a:lnSpc>
            </a:pPr>
            <a:r>
              <a:rPr lang="en-US" altLang="en-US" sz="2200" i="1">
                <a:solidFill>
                  <a:srgbClr val="0070C0"/>
                </a:solidFill>
              </a:rPr>
              <a:t>To produce different results you must change the system.</a:t>
            </a:r>
          </a:p>
          <a:p>
            <a:pPr>
              <a:lnSpc>
                <a:spcPct val="90000"/>
              </a:lnSpc>
              <a:buFontTx/>
              <a:buNone/>
            </a:pPr>
            <a:endParaRPr lang="en-US" altLang="en-US" sz="2200">
              <a:solidFill>
                <a:schemeClr val="tx1"/>
              </a:solidFill>
            </a:endParaRPr>
          </a:p>
          <a:p>
            <a:pPr>
              <a:lnSpc>
                <a:spcPct val="90000"/>
              </a:lnSpc>
            </a:pPr>
            <a:r>
              <a:rPr lang="en-US" altLang="en-US" sz="2200">
                <a:solidFill>
                  <a:schemeClr val="tx1"/>
                </a:solidFill>
              </a:rPr>
              <a:t>We all contribute to the system that we are a part of, both positively and negatively.     </a:t>
            </a:r>
          </a:p>
          <a:p>
            <a:pPr>
              <a:lnSpc>
                <a:spcPct val="90000"/>
              </a:lnSpc>
              <a:buFontTx/>
              <a:buNone/>
            </a:pPr>
            <a:r>
              <a:rPr lang="en-US" altLang="en-US" sz="2400">
                <a:solidFill>
                  <a:schemeClr val="tx1"/>
                </a:solidFill>
              </a:rPr>
              <a:t>                                                            </a:t>
            </a:r>
            <a:r>
              <a:rPr lang="en-US" altLang="en-US" sz="1400">
                <a:solidFill>
                  <a:schemeClr val="tx1"/>
                </a:solidFill>
              </a:rPr>
              <a:t>W. Edwards Deming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066800" y="533400"/>
            <a:ext cx="8153400" cy="1143000"/>
          </a:xfrm>
        </p:spPr>
        <p:txBody>
          <a:bodyPr/>
          <a:lstStyle/>
          <a:p>
            <a:r>
              <a:rPr lang="en-US" altLang="en-US" sz="4000" b="1" u="sng">
                <a:solidFill>
                  <a:srgbClr val="0070C0"/>
                </a:solidFill>
              </a:rPr>
              <a:t>Why Process Improvement?</a:t>
            </a:r>
          </a:p>
        </p:txBody>
      </p:sp>
      <p:sp>
        <p:nvSpPr>
          <p:cNvPr id="6147" name="Rectangle 3"/>
          <p:cNvSpPr>
            <a:spLocks noGrp="1" noChangeArrowheads="1"/>
          </p:cNvSpPr>
          <p:nvPr>
            <p:ph idx="1"/>
          </p:nvPr>
        </p:nvSpPr>
        <p:spPr>
          <a:xfrm>
            <a:off x="1066800" y="1905000"/>
            <a:ext cx="7772400" cy="4114800"/>
          </a:xfrm>
        </p:spPr>
        <p:txBody>
          <a:bodyPr/>
          <a:lstStyle/>
          <a:p>
            <a:pPr>
              <a:buFont typeface="Courier New" pitchFamily="49" charset="0"/>
              <a:buChar char="o"/>
            </a:pPr>
            <a:r>
              <a:rPr lang="en-US" altLang="en-US" sz="2400">
                <a:solidFill>
                  <a:schemeClr val="tx1"/>
                </a:solidFill>
              </a:rPr>
              <a:t>Customers are served by processes.</a:t>
            </a:r>
          </a:p>
          <a:p>
            <a:pPr>
              <a:buFont typeface="Courier New" pitchFamily="49" charset="0"/>
              <a:buChar char="o"/>
            </a:pPr>
            <a:endParaRPr lang="en-US" altLang="en-US" sz="1200">
              <a:solidFill>
                <a:schemeClr val="tx1"/>
              </a:solidFill>
            </a:endParaRPr>
          </a:p>
          <a:p>
            <a:pPr>
              <a:buFont typeface="Courier New" pitchFamily="49" charset="0"/>
              <a:buChar char="o"/>
            </a:pPr>
            <a:r>
              <a:rPr lang="en-US" altLang="en-US" sz="2400">
                <a:solidFill>
                  <a:schemeClr val="tx1"/>
                </a:solidFill>
              </a:rPr>
              <a:t>85% of customer related </a:t>
            </a:r>
            <a:r>
              <a:rPr lang="en-US" altLang="en-US" sz="2400" i="1">
                <a:solidFill>
                  <a:schemeClr val="tx1"/>
                </a:solidFill>
              </a:rPr>
              <a:t>problems</a:t>
            </a:r>
            <a:r>
              <a:rPr lang="en-US" altLang="en-US" sz="2400">
                <a:solidFill>
                  <a:schemeClr val="tx1"/>
                </a:solidFill>
              </a:rPr>
              <a:t> are caused by organizational processes.</a:t>
            </a:r>
          </a:p>
          <a:p>
            <a:pPr>
              <a:buFont typeface="Courier New" pitchFamily="49" charset="0"/>
              <a:buChar char="o"/>
            </a:pPr>
            <a:endParaRPr lang="en-US" altLang="en-US" sz="1200">
              <a:solidFill>
                <a:schemeClr val="tx1"/>
              </a:solidFill>
            </a:endParaRPr>
          </a:p>
          <a:p>
            <a:pPr>
              <a:buFont typeface="Courier New" pitchFamily="49" charset="0"/>
              <a:buChar char="o"/>
            </a:pPr>
            <a:r>
              <a:rPr lang="en-US" altLang="en-US" sz="2400">
                <a:solidFill>
                  <a:schemeClr val="tx1"/>
                </a:solidFill>
              </a:rPr>
              <a:t>To better serve customers, organizations must improve processes.</a:t>
            </a:r>
          </a:p>
          <a:p>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800100" y="381000"/>
            <a:ext cx="8343900" cy="1143000"/>
          </a:xfrm>
        </p:spPr>
        <p:txBody>
          <a:bodyPr/>
          <a:lstStyle/>
          <a:p>
            <a:r>
              <a:rPr lang="en-US" altLang="en-US" sz="4000" b="1" dirty="0">
                <a:solidFill>
                  <a:srgbClr val="0070C0"/>
                </a:solidFill>
              </a:rPr>
              <a:t>Five Key Principles</a:t>
            </a:r>
            <a:br>
              <a:rPr lang="en-US" altLang="en-US" sz="4000" b="1" u="sng" dirty="0">
                <a:solidFill>
                  <a:srgbClr val="0070C0"/>
                </a:solidFill>
              </a:rPr>
            </a:br>
            <a:r>
              <a:rPr lang="en-US" altLang="en-US" sz="2800" b="1" u="sng" dirty="0">
                <a:solidFill>
                  <a:srgbClr val="0070C0"/>
                </a:solidFill>
              </a:rPr>
              <a:t>Evidence-based predictors of change</a:t>
            </a:r>
          </a:p>
        </p:txBody>
      </p:sp>
      <p:sp>
        <p:nvSpPr>
          <p:cNvPr id="7171" name="Rectangle 3"/>
          <p:cNvSpPr>
            <a:spLocks noGrp="1" noChangeArrowheads="1"/>
          </p:cNvSpPr>
          <p:nvPr>
            <p:ph type="body" idx="4294967295"/>
          </p:nvPr>
        </p:nvSpPr>
        <p:spPr>
          <a:xfrm>
            <a:off x="1143000" y="1905000"/>
            <a:ext cx="8001000" cy="4495800"/>
          </a:xfrm>
        </p:spPr>
        <p:txBody>
          <a:bodyPr/>
          <a:lstStyle/>
          <a:p>
            <a:pPr marL="514350" indent="-514350">
              <a:buFontTx/>
              <a:buAutoNum type="arabicParenR"/>
            </a:pPr>
            <a:r>
              <a:rPr lang="en-US" altLang="en-US" sz="2800" dirty="0">
                <a:solidFill>
                  <a:schemeClr val="tx1"/>
                </a:solidFill>
              </a:rPr>
              <a:t>Understand and involve the customer</a:t>
            </a:r>
          </a:p>
          <a:p>
            <a:pPr marL="514350" indent="-514350">
              <a:buFontTx/>
              <a:buAutoNum type="arabicParenR"/>
            </a:pPr>
            <a:endParaRPr lang="en-US" altLang="en-US" sz="1000" dirty="0">
              <a:solidFill>
                <a:schemeClr val="tx1"/>
              </a:solidFill>
            </a:endParaRPr>
          </a:p>
          <a:p>
            <a:pPr marL="514350" indent="-514350">
              <a:buFontTx/>
              <a:buAutoNum type="arabicParenR"/>
            </a:pPr>
            <a:r>
              <a:rPr lang="en-US" altLang="en-US" sz="2800" dirty="0">
                <a:solidFill>
                  <a:schemeClr val="tx1"/>
                </a:solidFill>
              </a:rPr>
              <a:t>Focus on key problems</a:t>
            </a:r>
          </a:p>
          <a:p>
            <a:pPr marL="514350" indent="-514350">
              <a:buFontTx/>
              <a:buAutoNum type="arabicParenR"/>
            </a:pPr>
            <a:endParaRPr lang="en-US" altLang="en-US" sz="1000" dirty="0">
              <a:solidFill>
                <a:schemeClr val="tx1"/>
              </a:solidFill>
            </a:endParaRPr>
          </a:p>
          <a:p>
            <a:pPr marL="514350" indent="-514350">
              <a:buFontTx/>
              <a:buAutoNum type="arabicParenR"/>
            </a:pPr>
            <a:r>
              <a:rPr lang="en-US" altLang="en-US" sz="2800" dirty="0">
                <a:solidFill>
                  <a:schemeClr val="tx1"/>
                </a:solidFill>
              </a:rPr>
              <a:t>Select the right change agent</a:t>
            </a:r>
          </a:p>
          <a:p>
            <a:pPr marL="514350" indent="-514350">
              <a:buFontTx/>
              <a:buAutoNum type="arabicParenR"/>
            </a:pPr>
            <a:endParaRPr lang="en-US" altLang="en-US" sz="1000" dirty="0">
              <a:solidFill>
                <a:schemeClr val="tx1"/>
              </a:solidFill>
            </a:endParaRPr>
          </a:p>
          <a:p>
            <a:pPr marL="514350" indent="-514350">
              <a:buFontTx/>
              <a:buAutoNum type="arabicParenR"/>
            </a:pPr>
            <a:r>
              <a:rPr lang="en-US" altLang="en-US" sz="2800" dirty="0">
                <a:solidFill>
                  <a:schemeClr val="tx1"/>
                </a:solidFill>
              </a:rPr>
              <a:t>Seek ideas from outside the field and organization</a:t>
            </a:r>
          </a:p>
          <a:p>
            <a:pPr marL="514350" indent="-514350">
              <a:buFontTx/>
              <a:buAutoNum type="arabicParenR"/>
            </a:pPr>
            <a:endParaRPr lang="en-US" altLang="en-US" sz="1000" dirty="0">
              <a:solidFill>
                <a:schemeClr val="tx1"/>
              </a:solidFill>
            </a:endParaRPr>
          </a:p>
          <a:p>
            <a:pPr marL="514350" indent="-514350">
              <a:buFontTx/>
              <a:buAutoNum type="arabicParenR"/>
            </a:pPr>
            <a:r>
              <a:rPr lang="en-US" altLang="en-US" sz="2800" dirty="0">
                <a:solidFill>
                  <a:schemeClr val="tx1"/>
                </a:solidFill>
              </a:rPr>
              <a:t>Do rapid-cycle testing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1371600" y="304800"/>
            <a:ext cx="7772400" cy="1143000"/>
          </a:xfrm>
          <a:noFill/>
        </p:spPr>
        <p:txBody>
          <a:bodyPr/>
          <a:lstStyle/>
          <a:p>
            <a:r>
              <a:rPr lang="en-US" altLang="en-US" sz="4000" b="1" u="sng">
                <a:solidFill>
                  <a:srgbClr val="0070C0"/>
                </a:solidFill>
              </a:rPr>
              <a:t>Conducting a Change Exercise</a:t>
            </a:r>
          </a:p>
        </p:txBody>
      </p:sp>
      <p:sp>
        <p:nvSpPr>
          <p:cNvPr id="9219" name="Rectangle 3"/>
          <p:cNvSpPr>
            <a:spLocks noGrp="1" noChangeArrowheads="1"/>
          </p:cNvSpPr>
          <p:nvPr>
            <p:ph type="body" sz="half" idx="4294967295"/>
          </p:nvPr>
        </p:nvSpPr>
        <p:spPr>
          <a:xfrm>
            <a:off x="0" y="1524000"/>
            <a:ext cx="4271963" cy="4114800"/>
          </a:xfrm>
          <a:noFill/>
        </p:spPr>
        <p:txBody>
          <a:bodyPr/>
          <a:lstStyle/>
          <a:p>
            <a:pPr>
              <a:buFontTx/>
              <a:buNone/>
            </a:pPr>
            <a:r>
              <a:rPr lang="en-US" altLang="en-US" sz="2800" b="1">
                <a:solidFill>
                  <a:schemeClr val="tx1"/>
                </a:solidFill>
              </a:rPr>
              <a:t>PDSA cycles </a:t>
            </a:r>
          </a:p>
          <a:p>
            <a:pPr marL="457200" lvl="1" indent="0">
              <a:buFontTx/>
              <a:buNone/>
            </a:pPr>
            <a:r>
              <a:rPr lang="en-US" altLang="en-US" sz="2400" b="1">
                <a:solidFill>
                  <a:schemeClr val="tx1"/>
                </a:solidFill>
              </a:rPr>
              <a:t>P</a:t>
            </a:r>
            <a:r>
              <a:rPr lang="en-US" altLang="en-US" sz="2400">
                <a:solidFill>
                  <a:schemeClr val="tx1"/>
                </a:solidFill>
              </a:rPr>
              <a:t>lan the change</a:t>
            </a:r>
          </a:p>
          <a:p>
            <a:pPr marL="457200" lvl="1" indent="0">
              <a:buFontTx/>
              <a:buNone/>
            </a:pPr>
            <a:r>
              <a:rPr lang="en-US" altLang="en-US" sz="2400" b="1">
                <a:solidFill>
                  <a:schemeClr val="tx1"/>
                </a:solidFill>
              </a:rPr>
              <a:t>D</a:t>
            </a:r>
            <a:r>
              <a:rPr lang="en-US" altLang="en-US" sz="2400">
                <a:solidFill>
                  <a:schemeClr val="tx1"/>
                </a:solidFill>
              </a:rPr>
              <a:t>o the plan</a:t>
            </a:r>
          </a:p>
          <a:p>
            <a:pPr marL="457200" lvl="1" indent="0">
              <a:buFontTx/>
              <a:buNone/>
            </a:pPr>
            <a:r>
              <a:rPr lang="en-US" altLang="en-US" sz="2400" b="1">
                <a:solidFill>
                  <a:schemeClr val="tx1"/>
                </a:solidFill>
              </a:rPr>
              <a:t>S</a:t>
            </a:r>
            <a:r>
              <a:rPr lang="en-US" altLang="en-US" sz="2400">
                <a:solidFill>
                  <a:schemeClr val="tx1"/>
                </a:solidFill>
              </a:rPr>
              <a:t>tudy the results</a:t>
            </a:r>
          </a:p>
          <a:p>
            <a:pPr marL="457200" lvl="1" indent="0">
              <a:buFontTx/>
              <a:buNone/>
            </a:pPr>
            <a:r>
              <a:rPr lang="en-US" altLang="en-US" sz="2400" b="1">
                <a:solidFill>
                  <a:schemeClr val="tx1"/>
                </a:solidFill>
              </a:rPr>
              <a:t>A</a:t>
            </a:r>
            <a:r>
              <a:rPr lang="en-US" altLang="en-US" sz="2400">
                <a:solidFill>
                  <a:schemeClr val="tx1"/>
                </a:solidFill>
              </a:rPr>
              <a:t>ct on the new knowledge</a:t>
            </a:r>
          </a:p>
          <a:p>
            <a:pPr>
              <a:buFontTx/>
              <a:buNone/>
            </a:pPr>
            <a:endParaRPr lang="en-US" altLang="en-US" sz="1400">
              <a:solidFill>
                <a:schemeClr val="tx1"/>
              </a:solidFill>
            </a:endParaRPr>
          </a:p>
          <a:p>
            <a:pPr>
              <a:buFontTx/>
              <a:buNone/>
            </a:pPr>
            <a:r>
              <a:rPr lang="en-US" altLang="en-US" sz="2800" b="1">
                <a:solidFill>
                  <a:schemeClr val="tx1"/>
                </a:solidFill>
              </a:rPr>
              <a:t>Rapid cycle changes </a:t>
            </a:r>
          </a:p>
          <a:p>
            <a:pPr marL="457200" lvl="1" indent="0">
              <a:buFontTx/>
              <a:buNone/>
            </a:pPr>
            <a:r>
              <a:rPr lang="en-US" altLang="en-US" sz="2400">
                <a:solidFill>
                  <a:schemeClr val="tx1"/>
                </a:solidFill>
              </a:rPr>
              <a:t>Changes should be doable in 3 weeks</a:t>
            </a:r>
          </a:p>
        </p:txBody>
      </p:sp>
      <p:pic>
        <p:nvPicPr>
          <p:cNvPr id="9220" name="Picture 4" descr="http://chsra.wisc.edu/exchange/Corey.Zetts/Inbox/PDSA%20Icons.EML/1_multipart_xF8FF_6_PDSA5.jpg?attach=1"/>
          <p:cNvPicPr>
            <a:picLocks noGrp="1" noChangeAspect="1" noChangeArrowheads="1"/>
          </p:cNvPicPr>
          <p:nvPr>
            <p:ph sz="half" idx="4294967295"/>
          </p:nvPr>
        </p:nvPicPr>
        <p:blipFill>
          <a:blip r:embed="rId2" r:link="rId3" cstate="print"/>
          <a:srcRect/>
          <a:stretch>
            <a:fillRect/>
          </a:stretch>
        </p:blipFill>
        <p:spPr>
          <a:xfrm>
            <a:off x="5411788" y="1676400"/>
            <a:ext cx="3732212" cy="3594100"/>
          </a:xfrm>
        </p:spPr>
      </p:pic>
    </p:spTree>
  </p:cSld>
  <p:clrMapOvr>
    <a:masterClrMapping/>
  </p:clrMapOvr>
</p:sld>
</file>

<file path=ppt/theme/_rels/themeOverride1.xml.rels><?xml version="1.0" encoding="UTF-8" standalone="yes"?>
<Relationships xmlns="http://schemas.openxmlformats.org/package/2006/relationships"><Relationship Id="rId1" Type="http://schemas.openxmlformats.org/officeDocument/2006/relationships/image" Target="../media/image5.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1_Consortium template">
  <a:themeElements>
    <a:clrScheme name="Consortium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onsortiu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onsortium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onsortiu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onsortium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onsortium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sortium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onsortium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onsortium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
  <TotalTime>4205</TotalTime>
  <Words>2885</Words>
  <Application>Microsoft Office PowerPoint</Application>
  <PresentationFormat>On-screen Show (4:3)</PresentationFormat>
  <Paragraphs>355</Paragraphs>
  <Slides>44</Slides>
  <Notes>16</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44</vt:i4>
      </vt:variant>
    </vt:vector>
  </HeadingPairs>
  <TitlesOfParts>
    <vt:vector size="56" baseType="lpstr">
      <vt:lpstr>Arial</vt:lpstr>
      <vt:lpstr>Arial Black</vt:lpstr>
      <vt:lpstr>Calibri</vt:lpstr>
      <vt:lpstr>Calibri Light</vt:lpstr>
      <vt:lpstr>Century Gothic</vt:lpstr>
      <vt:lpstr>Courier New</vt:lpstr>
      <vt:lpstr>Estrangelo Edessa</vt:lpstr>
      <vt:lpstr>Times New Roman</vt:lpstr>
      <vt:lpstr>Wingdings</vt:lpstr>
      <vt:lpstr>1_Consortium template</vt:lpstr>
      <vt:lpstr>Office Theme</vt:lpstr>
      <vt:lpstr>Chart</vt:lpstr>
      <vt:lpstr>Unpacking the Implementation Tools from NIATx -  A Comprehensive Implementation Strategy</vt:lpstr>
      <vt:lpstr>NIATX WAS ORIGINALLY  A PARTNERSHIP OF TWO GRANT PROGRAMS IN 2003</vt:lpstr>
      <vt:lpstr>PowerPoint Presentation</vt:lpstr>
      <vt:lpstr>The Know-Do Gap</vt:lpstr>
      <vt:lpstr>PowerPoint Presentation</vt:lpstr>
      <vt:lpstr>A Systems Thinking Orientation</vt:lpstr>
      <vt:lpstr>Why Process Improvement?</vt:lpstr>
      <vt:lpstr>Five Key Principles Evidence-based predictors of change</vt:lpstr>
      <vt:lpstr>Conducting a Change Exercise</vt:lpstr>
      <vt:lpstr>Change Cycles PDSA - Sustain</vt:lpstr>
      <vt:lpstr>Conducting a Walk-through</vt:lpstr>
      <vt:lpstr>NIATx – Breakthrough Innovations</vt:lpstr>
      <vt:lpstr>Starting a Change Project</vt:lpstr>
      <vt:lpstr>CASE EXAMPLE</vt:lpstr>
      <vt:lpstr>BACKGROUND</vt:lpstr>
      <vt:lpstr>Waiting Days to Admission</vt:lpstr>
      <vt:lpstr>   MOUD Services</vt:lpstr>
      <vt:lpstr>Was rapid access working?</vt:lpstr>
      <vt:lpstr> PARTICIPANT CHARACTERISTICS </vt:lpstr>
      <vt:lpstr>PowerPoint Presentation</vt:lpstr>
      <vt:lpstr>PowerPoint Presentation</vt:lpstr>
      <vt:lpstr> BASIS-24 Differences and Intake Changes </vt:lpstr>
      <vt:lpstr> Good for clients/Good for APT </vt:lpstr>
      <vt:lpstr>Performance Management Metric  Services that people can and will come to, that we can pay for, and that work.</vt:lpstr>
      <vt:lpstr>CONCLUSION</vt:lpstr>
      <vt:lpstr>Steps for Conducting a Walk-through</vt:lpstr>
      <vt:lpstr>What is a Walk-through and Why Do It?</vt:lpstr>
      <vt:lpstr> STEP 1:  SELECT TWO PEOPLE FROM YOUR ORGANIZATION TO PLAY THE ROLES OF "CLIENT" AND "FAMILY MEMBER.“ </vt:lpstr>
      <vt:lpstr>STEP 3: GO THROUGH THE EXPERIENCE JUST AS A TYPICAL CLIENT AND FAMILY MEMBER WOULD.</vt:lpstr>
      <vt:lpstr>STEP 5: AT EACH STEP, ASK THE STAFF TO TELL YOU WHAT CHANGES (OTHER THAN HIRING NEW STAFF) WOULDMAKE IT BETTER FOR THE CLIENT&amp; WHAT CHANGES WOULD MAKE IT BETTER FOR THE STAFF. </vt:lpstr>
      <vt:lpstr>PowerPoint Presentation</vt:lpstr>
      <vt:lpstr>Key Roles and Starting a Change Team</vt:lpstr>
      <vt:lpstr>Executive Sponsor</vt:lpstr>
      <vt:lpstr>The Right Change Leader</vt:lpstr>
      <vt:lpstr>Leadership Characteristics</vt:lpstr>
      <vt:lpstr>Data Collection plan and Coordinator</vt:lpstr>
      <vt:lpstr>Leading Change Teams</vt:lpstr>
      <vt:lpstr>Change Team Responsibilities</vt:lpstr>
      <vt:lpstr> Rapid-cycle Testing</vt:lpstr>
      <vt:lpstr>Before Making Changes</vt:lpstr>
      <vt:lpstr>Making Changes</vt:lpstr>
      <vt:lpstr>Detours</vt:lpstr>
      <vt:lpstr>DON’T FORGET</vt:lpstr>
      <vt:lpstr>Start a Change Project</vt:lpstr>
    </vt:vector>
  </TitlesOfParts>
  <Company>CHSRA  U.W. - Madison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brice</dc:creator>
  <cp:lastModifiedBy>Madden, Lynn</cp:lastModifiedBy>
  <cp:revision>229</cp:revision>
  <cp:lastPrinted>2023-07-11T13:16:31Z</cp:lastPrinted>
  <dcterms:created xsi:type="dcterms:W3CDTF">2002-10-03T15:17:53Z</dcterms:created>
  <dcterms:modified xsi:type="dcterms:W3CDTF">2023-07-15T15:49:45Z</dcterms:modified>
</cp:coreProperties>
</file>