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3"/>
  </p:sldMasterIdLst>
  <p:notesMasterIdLst>
    <p:notesMasterId r:id="rId6"/>
  </p:notesMasterIdLst>
  <p:sldIdLst>
    <p:sldId id="256" r:id="rId4"/>
    <p:sldId id="355" r:id="rId5"/>
    <p:sldId id="351" r:id="rId7"/>
    <p:sldId id="349" r:id="rId8"/>
    <p:sldId id="352" r:id="rId9"/>
    <p:sldId id="353" r:id="rId10"/>
    <p:sldId id="354" r:id="rId11"/>
    <p:sldId id="274" r:id="rId12"/>
    <p:sldId id="271" r:id="rId13"/>
    <p:sldId id="264" r:id="rId14"/>
    <p:sldId id="288" r:id="rId15"/>
    <p:sldId id="265" r:id="rId16"/>
    <p:sldId id="272" r:id="rId17"/>
    <p:sldId id="266" r:id="rId18"/>
    <p:sldId id="267" r:id="rId19"/>
    <p:sldId id="269" r:id="rId20"/>
    <p:sldId id="273" r:id="rId21"/>
    <p:sldId id="295" r:id="rId22"/>
    <p:sldId id="296" r:id="rId23"/>
    <p:sldId id="297" r:id="rId24"/>
    <p:sldId id="298" r:id="rId25"/>
    <p:sldId id="322" r:id="rId26"/>
    <p:sldId id="323" r:id="rId27"/>
    <p:sldId id="324" r:id="rId28"/>
    <p:sldId id="325" r:id="rId29"/>
    <p:sldId id="326" r:id="rId30"/>
    <p:sldId id="327" r:id="rId31"/>
    <p:sldId id="328" r:id="rId32"/>
    <p:sldId id="329" r:id="rId33"/>
    <p:sldId id="330" r:id="rId34"/>
    <p:sldId id="331" r:id="rId35"/>
    <p:sldId id="332" r:id="rId36"/>
    <p:sldId id="333" r:id="rId37"/>
    <p:sldId id="334" r:id="rId38"/>
    <p:sldId id="335" r:id="rId39"/>
    <p:sldId id="336" r:id="rId40"/>
    <p:sldId id="337" r:id="rId41"/>
    <p:sldId id="338" r:id="rId42"/>
    <p:sldId id="339" r:id="rId43"/>
    <p:sldId id="341" r:id="rId44"/>
    <p:sldId id="342" r:id="rId45"/>
    <p:sldId id="343" r:id="rId46"/>
    <p:sldId id="344" r:id="rId47"/>
    <p:sldId id="345" r:id="rId48"/>
    <p:sldId id="346"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6" d="100"/>
          <a:sy n="66" d="100"/>
        </p:scale>
        <p:origin x="6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notesMaster" Target="notesMasters/notesMaster1.xml"/><Relationship Id="rId52" Type="http://schemas.openxmlformats.org/officeDocument/2006/relationships/tableStyles" Target="tableStyles.xml"/><Relationship Id="rId51" Type="http://schemas.openxmlformats.org/officeDocument/2006/relationships/viewProps" Target="viewProps.xml"/><Relationship Id="rId50" Type="http://schemas.openxmlformats.org/officeDocument/2006/relationships/presProps" Target="presProps.xml"/><Relationship Id="rId5" Type="http://schemas.openxmlformats.org/officeDocument/2006/relationships/slide" Target="slides/slide2.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F1DD53F-77E7-42AA-8D92-2D73C050B21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SG"/>
        </a:p>
      </dgm:t>
    </dgm:pt>
    <dgm:pt modelId="{0CDF2EF1-5769-4287-B1DB-189104ABF81A}">
      <dgm:prSet phldrT="[Text]"/>
      <dgm:spPr/>
      <dgm:t>
        <a:bodyPr/>
        <a:lstStyle/>
        <a:p>
          <a:r>
            <a:rPr lang="en-SG" b="1" dirty="0"/>
            <a:t>AIM 1</a:t>
          </a:r>
        </a:p>
      </dgm:t>
    </dgm:pt>
    <dgm:pt modelId="{159FBA00-269D-4F57-A5E1-2F875E60A0A1}" cxnId="{316153A1-8615-4F4E-B6A5-ED95E53F202E}" type="parTrans">
      <dgm:prSet/>
      <dgm:spPr/>
      <dgm:t>
        <a:bodyPr/>
        <a:lstStyle/>
        <a:p>
          <a:endParaRPr lang="en-SG"/>
        </a:p>
      </dgm:t>
    </dgm:pt>
    <dgm:pt modelId="{E4F82F52-8FD6-46B0-BB85-B39DA9D7184F}" cxnId="{316153A1-8615-4F4E-B6A5-ED95E53F202E}" type="sibTrans">
      <dgm:prSet/>
      <dgm:spPr/>
      <dgm:t>
        <a:bodyPr/>
        <a:lstStyle/>
        <a:p>
          <a:endParaRPr lang="en-SG"/>
        </a:p>
      </dgm:t>
    </dgm:pt>
    <dgm:pt modelId="{2C596DCE-4A1B-4E4D-BBE4-800BBC0844EC}">
      <dgm:prSet phldrT="[Text]"/>
      <dgm:spPr/>
      <dgm:t>
        <a:bodyPr/>
        <a:lstStyle/>
        <a:p>
          <a:r>
            <a:rPr lang="en-SG" b="1" dirty="0"/>
            <a:t>AIM 2</a:t>
          </a:r>
        </a:p>
      </dgm:t>
    </dgm:pt>
    <dgm:pt modelId="{9E0D4A40-3B9C-43C7-9BF1-8721DEB43E8C}" cxnId="{34E13B5B-7675-4353-AECA-BEBB76FB2E4C}" type="parTrans">
      <dgm:prSet/>
      <dgm:spPr/>
      <dgm:t>
        <a:bodyPr/>
        <a:lstStyle/>
        <a:p>
          <a:endParaRPr lang="en-SG"/>
        </a:p>
      </dgm:t>
    </dgm:pt>
    <dgm:pt modelId="{12B8B821-CF68-458B-AD7C-2C96627BEAFD}" cxnId="{34E13B5B-7675-4353-AECA-BEBB76FB2E4C}" type="sibTrans">
      <dgm:prSet/>
      <dgm:spPr/>
      <dgm:t>
        <a:bodyPr/>
        <a:lstStyle/>
        <a:p>
          <a:endParaRPr lang="en-SG"/>
        </a:p>
      </dgm:t>
    </dgm:pt>
    <dgm:pt modelId="{25A01ECC-C5EE-4BCE-B33D-3ED6ED21555E}">
      <dgm:prSet phldrT="[Text]" custT="1"/>
      <dgm:spPr/>
      <dgm:t>
        <a:bodyPr/>
        <a:lstStyle/>
        <a:p>
          <a:r>
            <a:rPr lang="en-SG" sz="3200" dirty="0">
              <a:latin typeface="Arial" panose="020B0604020202020204" pitchFamily="34" charset="0"/>
              <a:cs typeface="Arial" panose="020B0604020202020204" pitchFamily="34" charset="0"/>
            </a:rPr>
            <a:t>Project ECHO for stigma reduction</a:t>
          </a:r>
        </a:p>
      </dgm:t>
    </dgm:pt>
    <dgm:pt modelId="{E563D182-BF56-4612-8EC6-0002B925276B}" cxnId="{E8B8C90E-F22B-442C-A50B-27B89FE32B8B}" type="parTrans">
      <dgm:prSet/>
      <dgm:spPr/>
      <dgm:t>
        <a:bodyPr/>
        <a:lstStyle/>
        <a:p>
          <a:endParaRPr lang="en-SG"/>
        </a:p>
      </dgm:t>
    </dgm:pt>
    <dgm:pt modelId="{B510CC83-5342-4345-BD0D-34ADF69421DF}" cxnId="{E8B8C90E-F22B-442C-A50B-27B89FE32B8B}" type="sibTrans">
      <dgm:prSet/>
      <dgm:spPr/>
      <dgm:t>
        <a:bodyPr/>
        <a:lstStyle/>
        <a:p>
          <a:endParaRPr lang="en-SG"/>
        </a:p>
      </dgm:t>
    </dgm:pt>
    <dgm:pt modelId="{522B019F-87CA-45DD-A6BB-0CF8CD343D33}">
      <dgm:prSet custT="1"/>
      <dgm:spPr/>
      <dgm:t>
        <a:bodyPr/>
        <a:lstStyle/>
        <a:p>
          <a:r>
            <a:rPr lang="en-US" sz="2000" b="1" spc="-25" dirty="0">
              <a:effectLst/>
              <a:latin typeface="Arial" panose="020B0604020202020204" pitchFamily="34" charset="0"/>
              <a:ea typeface="Times New Roman" panose="02020603050405020304" pitchFamily="18" charset="0"/>
              <a:cs typeface="Arial" panose="020B0604020202020204" pitchFamily="34" charset="0"/>
            </a:rPr>
            <a:t>Evaluate key elements that will </a:t>
          </a:r>
          <a:r>
            <a:rPr lang="en-US" sz="2000" b="1" dirty="0">
              <a:effectLst/>
              <a:latin typeface="Arial" panose="020B0604020202020204" pitchFamily="34" charset="0"/>
              <a:ea typeface="Times New Roman" panose="02020603050405020304" pitchFamily="18" charset="0"/>
              <a:cs typeface="Arial" panose="020B0604020202020204" pitchFamily="34" charset="0"/>
            </a:rPr>
            <a:t>influence the implementation of evidence-based stigma reduction tools via Project ECHO</a:t>
          </a:r>
          <a:r>
            <a:rPr lang="en-US" sz="2000" b="1" spc="-25" baseline="30000" dirty="0">
              <a:effectLst/>
              <a:latin typeface="Arial" panose="020B0604020202020204" pitchFamily="34" charset="0"/>
              <a:ea typeface="Times New Roman" panose="02020603050405020304" pitchFamily="18" charset="0"/>
              <a:cs typeface="Arial" panose="020B0604020202020204" pitchFamily="34" charset="0"/>
            </a:rPr>
            <a:t>®</a:t>
          </a:r>
          <a:endParaRPr lang="en-SG" sz="2000" dirty="0">
            <a:latin typeface="Arial" panose="020B0604020202020204" pitchFamily="34" charset="0"/>
            <a:cs typeface="Arial" panose="020B0604020202020204" pitchFamily="34" charset="0"/>
          </a:endParaRPr>
        </a:p>
      </dgm:t>
    </dgm:pt>
    <dgm:pt modelId="{6051A48D-DEDA-4CD2-9ADD-61C0AA55D7E3}" cxnId="{7E60CC1F-AC08-4A45-ABAE-1839188BDF10}" type="parTrans">
      <dgm:prSet/>
      <dgm:spPr/>
      <dgm:t>
        <a:bodyPr/>
        <a:lstStyle/>
        <a:p>
          <a:endParaRPr lang="en-SG"/>
        </a:p>
      </dgm:t>
    </dgm:pt>
    <dgm:pt modelId="{217BE7AD-6427-4E34-ADA6-B06970ED72DD}" cxnId="{7E60CC1F-AC08-4A45-ABAE-1839188BDF10}" type="sibTrans">
      <dgm:prSet/>
      <dgm:spPr/>
      <dgm:t>
        <a:bodyPr/>
        <a:lstStyle/>
        <a:p>
          <a:endParaRPr lang="en-SG"/>
        </a:p>
      </dgm:t>
    </dgm:pt>
    <dgm:pt modelId="{E5D0871E-DFD7-4BE7-BBB4-B8AB6010FFED}">
      <dgm:prSet custT="1"/>
      <dgm:spPr>
        <a:solidFill>
          <a:schemeClr val="accent1">
            <a:lumMod val="40000"/>
            <a:lumOff val="60000"/>
          </a:schemeClr>
        </a:solidFill>
      </dgm:spPr>
      <dgm:t>
        <a:bodyPr/>
        <a:lstStyle/>
        <a:p>
          <a:r>
            <a:rPr lang="en-US" sz="2400" b="1" spc="-25"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Photovoice to </a:t>
          </a:r>
          <a:r>
            <a:rPr lang="en-US" sz="2400" b="1" u="none" spc="-25"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collect evidence </a:t>
          </a:r>
          <a:r>
            <a:rPr lang="en-US" sz="2400" b="1" spc="-25"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regarding</a:t>
          </a:r>
          <a:r>
            <a:rPr lang="en-US" sz="24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perceptions of clinician stigma among key populations and PLWH</a:t>
          </a:r>
          <a:endParaRPr lang="en-SG" sz="2400" b="1" dirty="0">
            <a:solidFill>
              <a:srgbClr val="002060"/>
            </a:solidFill>
            <a:latin typeface="Arial" panose="020B0604020202020204" pitchFamily="34" charset="0"/>
            <a:cs typeface="Arial" panose="020B0604020202020204" pitchFamily="34" charset="0"/>
          </a:endParaRPr>
        </a:p>
      </dgm:t>
    </dgm:pt>
    <dgm:pt modelId="{BB59585A-2DAD-4AD9-99F7-2044B80C24E3}" cxnId="{35F9BE8E-EF93-4FEE-9444-EE781E3B61D2}" type="parTrans">
      <dgm:prSet/>
      <dgm:spPr/>
      <dgm:t>
        <a:bodyPr/>
        <a:lstStyle/>
        <a:p>
          <a:endParaRPr lang="en-SG"/>
        </a:p>
      </dgm:t>
    </dgm:pt>
    <dgm:pt modelId="{2F4FC4CA-EC4A-47DA-98B6-7D7EB48D9C22}" cxnId="{35F9BE8E-EF93-4FEE-9444-EE781E3B61D2}" type="sibTrans">
      <dgm:prSet/>
      <dgm:spPr/>
      <dgm:t>
        <a:bodyPr/>
        <a:lstStyle/>
        <a:p>
          <a:endParaRPr lang="en-SG"/>
        </a:p>
      </dgm:t>
    </dgm:pt>
    <dgm:pt modelId="{D1AF265F-0BA5-4F4D-8EED-80483D2AA8BE}">
      <dgm:prSet/>
      <dgm:spPr>
        <a:solidFill>
          <a:schemeClr val="bg1"/>
        </a:solidFill>
      </dgm:spPr>
      <dgm:t>
        <a:bodyPr/>
        <a:lstStyle/>
        <a:p>
          <a:r>
            <a:rPr lang="en-US" b="1" u="none"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Evidence on </a:t>
          </a:r>
          <a:r>
            <a:rPr lang="en-US"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Malaysian clinician perspectives via 4 online focus groups with 30-40 general practitioners and family medicine clinicians</a:t>
          </a:r>
          <a:endParaRPr lang="en-SG" b="1" dirty="0">
            <a:solidFill>
              <a:srgbClr val="002060"/>
            </a:solidFill>
            <a:latin typeface="Arial" panose="020B0604020202020204" pitchFamily="34" charset="0"/>
            <a:cs typeface="Arial" panose="020B0604020202020204" pitchFamily="34" charset="0"/>
          </a:endParaRPr>
        </a:p>
      </dgm:t>
    </dgm:pt>
    <dgm:pt modelId="{FAFE1D02-51D6-4CA6-B616-EED92187460F}" cxnId="{17298E82-8D02-4174-B72D-70067F235153}" type="parTrans">
      <dgm:prSet/>
      <dgm:spPr/>
      <dgm:t>
        <a:bodyPr/>
        <a:lstStyle/>
        <a:p>
          <a:endParaRPr lang="en-SG"/>
        </a:p>
      </dgm:t>
    </dgm:pt>
    <dgm:pt modelId="{92CF1154-7CBE-4A30-A86C-A6A319D9001E}" cxnId="{17298E82-8D02-4174-B72D-70067F235153}" type="sibTrans">
      <dgm:prSet/>
      <dgm:spPr/>
      <dgm:t>
        <a:bodyPr/>
        <a:lstStyle/>
        <a:p>
          <a:endParaRPr lang="en-SG"/>
        </a:p>
      </dgm:t>
    </dgm:pt>
    <dgm:pt modelId="{B6656962-4567-453B-A043-4DBD8E104646}" type="pres">
      <dgm:prSet presAssocID="{BF1DD53F-77E7-42AA-8D92-2D73C050B219}" presName="diagram" presStyleCnt="0">
        <dgm:presLayoutVars>
          <dgm:dir/>
          <dgm:resizeHandles val="exact"/>
        </dgm:presLayoutVars>
      </dgm:prSet>
      <dgm:spPr/>
    </dgm:pt>
    <dgm:pt modelId="{C0F97820-EF00-4182-BD09-FF9A3CB80D28}" type="pres">
      <dgm:prSet presAssocID="{0CDF2EF1-5769-4287-B1DB-189104ABF81A}" presName="node" presStyleLbl="node1" presStyleIdx="0" presStyleCnt="6" custScaleX="43188" custScaleY="32528" custLinFactNeighborX="-50774" custLinFactNeighborY="-7811">
        <dgm:presLayoutVars>
          <dgm:bulletEnabled val="1"/>
        </dgm:presLayoutVars>
      </dgm:prSet>
      <dgm:spPr/>
    </dgm:pt>
    <dgm:pt modelId="{4A3363B9-1967-423B-9719-EBD1285C83EA}" type="pres">
      <dgm:prSet presAssocID="{E4F82F52-8FD6-46B0-BB85-B39DA9D7184F}" presName="sibTrans" presStyleCnt="0"/>
      <dgm:spPr/>
    </dgm:pt>
    <dgm:pt modelId="{CD05AA3C-0430-41B5-A70D-F46CD13BC3FF}" type="pres">
      <dgm:prSet presAssocID="{522B019F-87CA-45DD-A6BB-0CF8CD343D33}" presName="node" presStyleLbl="node1" presStyleIdx="1" presStyleCnt="6" custScaleX="101106" custScaleY="99205" custLinFactNeighborX="-50521" custLinFactNeighborY="7629">
        <dgm:presLayoutVars>
          <dgm:bulletEnabled val="1"/>
        </dgm:presLayoutVars>
      </dgm:prSet>
      <dgm:spPr/>
    </dgm:pt>
    <dgm:pt modelId="{03E738BA-248B-4310-ACA2-CE0E424E796F}" type="pres">
      <dgm:prSet presAssocID="{217BE7AD-6427-4E34-ADA6-B06970ED72DD}" presName="sibTrans" presStyleCnt="0"/>
      <dgm:spPr/>
    </dgm:pt>
    <dgm:pt modelId="{6B79BB09-82D5-40FC-A28C-E97556738C83}" type="pres">
      <dgm:prSet presAssocID="{E5D0871E-DFD7-4BE7-BBB4-B8AB6010FFED}" presName="node" presStyleLbl="node1" presStyleIdx="2" presStyleCnt="6" custScaleX="111978" custScaleY="107515" custLinFactNeighborX="-58535" custLinFactNeighborY="10033">
        <dgm:presLayoutVars>
          <dgm:bulletEnabled val="1"/>
        </dgm:presLayoutVars>
      </dgm:prSet>
      <dgm:spPr/>
    </dgm:pt>
    <dgm:pt modelId="{62139055-BC6D-4DA0-845C-7B735292C600}" type="pres">
      <dgm:prSet presAssocID="{2F4FC4CA-EC4A-47DA-98B6-7D7EB48D9C22}" presName="sibTrans" presStyleCnt="0"/>
      <dgm:spPr/>
    </dgm:pt>
    <dgm:pt modelId="{5C87C35D-545F-46CD-8DF8-8ADC565A200C}" type="pres">
      <dgm:prSet presAssocID="{2C596DCE-4A1B-4E4D-BBE4-800BBC0844EC}" presName="node" presStyleLbl="node1" presStyleIdx="3" presStyleCnt="6" custScaleX="99453" custScaleY="42775" custLinFactNeighborX="32485" custLinFactNeighborY="5292">
        <dgm:presLayoutVars>
          <dgm:bulletEnabled val="1"/>
        </dgm:presLayoutVars>
      </dgm:prSet>
      <dgm:spPr/>
    </dgm:pt>
    <dgm:pt modelId="{13A7D171-252F-4AA6-A015-01AAE48D49B7}" type="pres">
      <dgm:prSet presAssocID="{12B8B821-CF68-458B-AD7C-2C96627BEAFD}" presName="sibTrans" presStyleCnt="0"/>
      <dgm:spPr/>
    </dgm:pt>
    <dgm:pt modelId="{579EF0C2-63D4-4D37-9C40-E9CADF9E8B0C}" type="pres">
      <dgm:prSet presAssocID="{25A01ECC-C5EE-4BCE-B33D-3ED6ED21555E}" presName="node" presStyleLbl="node1" presStyleIdx="4" presStyleCnt="6" custScaleX="141912" custScaleY="90075" custLinFactNeighborX="53620" custLinFactNeighborY="1477">
        <dgm:presLayoutVars>
          <dgm:bulletEnabled val="1"/>
        </dgm:presLayoutVars>
      </dgm:prSet>
      <dgm:spPr/>
    </dgm:pt>
    <dgm:pt modelId="{DFA3EC9F-D934-4269-86D0-4627CCBBCF47}" type="pres">
      <dgm:prSet presAssocID="{B510CC83-5342-4345-BD0D-34ADF69421DF}" presName="sibTrans" presStyleCnt="0"/>
      <dgm:spPr/>
    </dgm:pt>
    <dgm:pt modelId="{65EB0B8D-3C56-4E8D-8648-E633314D4522}" type="pres">
      <dgm:prSet presAssocID="{D1AF265F-0BA5-4F4D-8EED-80483D2AA8BE}" presName="node" presStyleLbl="node1" presStyleIdx="5" presStyleCnt="6" custLinFactY="-11177" custLinFactNeighborX="20864" custLinFactNeighborY="-100000">
        <dgm:presLayoutVars>
          <dgm:bulletEnabled val="1"/>
        </dgm:presLayoutVars>
      </dgm:prSet>
      <dgm:spPr/>
    </dgm:pt>
  </dgm:ptLst>
  <dgm:cxnLst>
    <dgm:cxn modelId="{6475600A-E0D7-4FE5-8B7F-4A035CFA7AF7}" type="presOf" srcId="{E5D0871E-DFD7-4BE7-BBB4-B8AB6010FFED}" destId="{6B79BB09-82D5-40FC-A28C-E97556738C83}" srcOrd="0" destOrd="0" presId="urn:microsoft.com/office/officeart/2005/8/layout/default"/>
    <dgm:cxn modelId="{E8B8C90E-F22B-442C-A50B-27B89FE32B8B}" srcId="{BF1DD53F-77E7-42AA-8D92-2D73C050B219}" destId="{25A01ECC-C5EE-4BCE-B33D-3ED6ED21555E}" srcOrd="4" destOrd="0" parTransId="{E563D182-BF56-4612-8EC6-0002B925276B}" sibTransId="{B510CC83-5342-4345-BD0D-34ADF69421DF}"/>
    <dgm:cxn modelId="{F1AAE717-0F5B-47FC-B534-604CD62AD9B7}" type="presOf" srcId="{2C596DCE-4A1B-4E4D-BBE4-800BBC0844EC}" destId="{5C87C35D-545F-46CD-8DF8-8ADC565A200C}" srcOrd="0" destOrd="0" presId="urn:microsoft.com/office/officeart/2005/8/layout/default"/>
    <dgm:cxn modelId="{7E60CC1F-AC08-4A45-ABAE-1839188BDF10}" srcId="{BF1DD53F-77E7-42AA-8D92-2D73C050B219}" destId="{522B019F-87CA-45DD-A6BB-0CF8CD343D33}" srcOrd="1" destOrd="0" parTransId="{6051A48D-DEDA-4CD2-9ADD-61C0AA55D7E3}" sibTransId="{217BE7AD-6427-4E34-ADA6-B06970ED72DD}"/>
    <dgm:cxn modelId="{34E13B5B-7675-4353-AECA-BEBB76FB2E4C}" srcId="{BF1DD53F-77E7-42AA-8D92-2D73C050B219}" destId="{2C596DCE-4A1B-4E4D-BBE4-800BBC0844EC}" srcOrd="3" destOrd="0" parTransId="{9E0D4A40-3B9C-43C7-9BF1-8721DEB43E8C}" sibTransId="{12B8B821-CF68-458B-AD7C-2C96627BEAFD}"/>
    <dgm:cxn modelId="{3EB2996E-19DB-4211-8E7E-C95752BDD264}" type="presOf" srcId="{0CDF2EF1-5769-4287-B1DB-189104ABF81A}" destId="{C0F97820-EF00-4182-BD09-FF9A3CB80D28}" srcOrd="0" destOrd="0" presId="urn:microsoft.com/office/officeart/2005/8/layout/default"/>
    <dgm:cxn modelId="{17298E82-8D02-4174-B72D-70067F235153}" srcId="{BF1DD53F-77E7-42AA-8D92-2D73C050B219}" destId="{D1AF265F-0BA5-4F4D-8EED-80483D2AA8BE}" srcOrd="5" destOrd="0" parTransId="{FAFE1D02-51D6-4CA6-B616-EED92187460F}" sibTransId="{92CF1154-7CBE-4A30-A86C-A6A319D9001E}"/>
    <dgm:cxn modelId="{2916688E-BE4D-4F80-8062-463FC5455B93}" type="presOf" srcId="{522B019F-87CA-45DD-A6BB-0CF8CD343D33}" destId="{CD05AA3C-0430-41B5-A70D-F46CD13BC3FF}" srcOrd="0" destOrd="0" presId="urn:microsoft.com/office/officeart/2005/8/layout/default"/>
    <dgm:cxn modelId="{35F9BE8E-EF93-4FEE-9444-EE781E3B61D2}" srcId="{BF1DD53F-77E7-42AA-8D92-2D73C050B219}" destId="{E5D0871E-DFD7-4BE7-BBB4-B8AB6010FFED}" srcOrd="2" destOrd="0" parTransId="{BB59585A-2DAD-4AD9-99F7-2044B80C24E3}" sibTransId="{2F4FC4CA-EC4A-47DA-98B6-7D7EB48D9C22}"/>
    <dgm:cxn modelId="{316153A1-8615-4F4E-B6A5-ED95E53F202E}" srcId="{BF1DD53F-77E7-42AA-8D92-2D73C050B219}" destId="{0CDF2EF1-5769-4287-B1DB-189104ABF81A}" srcOrd="0" destOrd="0" parTransId="{159FBA00-269D-4F57-A5E1-2F875E60A0A1}" sibTransId="{E4F82F52-8FD6-46B0-BB85-B39DA9D7184F}"/>
    <dgm:cxn modelId="{8007F7BC-616A-41BC-9CDB-BCED86780213}" type="presOf" srcId="{D1AF265F-0BA5-4F4D-8EED-80483D2AA8BE}" destId="{65EB0B8D-3C56-4E8D-8648-E633314D4522}" srcOrd="0" destOrd="0" presId="urn:microsoft.com/office/officeart/2005/8/layout/default"/>
    <dgm:cxn modelId="{F78755C7-2295-4129-B6DD-A77ECB80BEAB}" type="presOf" srcId="{BF1DD53F-77E7-42AA-8D92-2D73C050B219}" destId="{B6656962-4567-453B-A043-4DBD8E104646}" srcOrd="0" destOrd="0" presId="urn:microsoft.com/office/officeart/2005/8/layout/default"/>
    <dgm:cxn modelId="{70B152F9-A4C6-4D0F-A9DD-DEC4A63433B8}" type="presOf" srcId="{25A01ECC-C5EE-4BCE-B33D-3ED6ED21555E}" destId="{579EF0C2-63D4-4D37-9C40-E9CADF9E8B0C}" srcOrd="0" destOrd="0" presId="urn:microsoft.com/office/officeart/2005/8/layout/default"/>
    <dgm:cxn modelId="{82765FF5-A47D-45EC-819F-8E326C4AB1D5}" type="presParOf" srcId="{B6656962-4567-453B-A043-4DBD8E104646}" destId="{C0F97820-EF00-4182-BD09-FF9A3CB80D28}" srcOrd="0" destOrd="0" presId="urn:microsoft.com/office/officeart/2005/8/layout/default"/>
    <dgm:cxn modelId="{B2BF05E6-6652-43E1-9394-585D7237440E}" type="presParOf" srcId="{B6656962-4567-453B-A043-4DBD8E104646}" destId="{4A3363B9-1967-423B-9719-EBD1285C83EA}" srcOrd="1" destOrd="0" presId="urn:microsoft.com/office/officeart/2005/8/layout/default"/>
    <dgm:cxn modelId="{63904B9E-22E5-4515-B7A6-849F99150E5E}" type="presParOf" srcId="{B6656962-4567-453B-A043-4DBD8E104646}" destId="{CD05AA3C-0430-41B5-A70D-F46CD13BC3FF}" srcOrd="2" destOrd="0" presId="urn:microsoft.com/office/officeart/2005/8/layout/default"/>
    <dgm:cxn modelId="{2C97ABED-78E9-4138-B400-F736388388B2}" type="presParOf" srcId="{B6656962-4567-453B-A043-4DBD8E104646}" destId="{03E738BA-248B-4310-ACA2-CE0E424E796F}" srcOrd="3" destOrd="0" presId="urn:microsoft.com/office/officeart/2005/8/layout/default"/>
    <dgm:cxn modelId="{E36DB327-2252-41E1-A415-DA4D20F1F9AC}" type="presParOf" srcId="{B6656962-4567-453B-A043-4DBD8E104646}" destId="{6B79BB09-82D5-40FC-A28C-E97556738C83}" srcOrd="4" destOrd="0" presId="urn:microsoft.com/office/officeart/2005/8/layout/default"/>
    <dgm:cxn modelId="{A0CC73F9-22B2-4B0E-B889-9FC1C9F382A9}" type="presParOf" srcId="{B6656962-4567-453B-A043-4DBD8E104646}" destId="{62139055-BC6D-4DA0-845C-7B735292C600}" srcOrd="5" destOrd="0" presId="urn:microsoft.com/office/officeart/2005/8/layout/default"/>
    <dgm:cxn modelId="{9D97CF57-A82F-4C66-8E8E-5972314341E1}" type="presParOf" srcId="{B6656962-4567-453B-A043-4DBD8E104646}" destId="{5C87C35D-545F-46CD-8DF8-8ADC565A200C}" srcOrd="6" destOrd="0" presId="urn:microsoft.com/office/officeart/2005/8/layout/default"/>
    <dgm:cxn modelId="{588DD1E5-8476-4748-8E2A-B7EDBDC90E56}" type="presParOf" srcId="{B6656962-4567-453B-A043-4DBD8E104646}" destId="{13A7D171-252F-4AA6-A015-01AAE48D49B7}" srcOrd="7" destOrd="0" presId="urn:microsoft.com/office/officeart/2005/8/layout/default"/>
    <dgm:cxn modelId="{1A046D1D-175D-4751-8AF8-5ED20575B4D0}" type="presParOf" srcId="{B6656962-4567-453B-A043-4DBD8E104646}" destId="{579EF0C2-63D4-4D37-9C40-E9CADF9E8B0C}" srcOrd="8" destOrd="0" presId="urn:microsoft.com/office/officeart/2005/8/layout/default"/>
    <dgm:cxn modelId="{5B3D1FD0-158E-4E9F-B8C2-C0E6F1FC1FE0}" type="presParOf" srcId="{B6656962-4567-453B-A043-4DBD8E104646}" destId="{DFA3EC9F-D934-4269-86D0-4627CCBBCF47}" srcOrd="9" destOrd="0" presId="urn:microsoft.com/office/officeart/2005/8/layout/default"/>
    <dgm:cxn modelId="{E0C4BC97-5C17-436F-B081-A8541FCA47FE}" type="presParOf" srcId="{B6656962-4567-453B-A043-4DBD8E104646}" destId="{65EB0B8D-3C56-4E8D-8648-E633314D4522}" srcOrd="10" destOrd="0" presId="urn:microsoft.com/office/officeart/2005/8/layout/default"/>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11982450" cy="4367213"/>
        <a:chOff x="0" y="0"/>
        <a:chExt cx="11982450" cy="4367213"/>
      </a:xfrm>
    </dsp:grpSpPr>
    <dsp:sp modelId="{C0F97820-EF00-4182-BD09-FF9A3CB80D28}">
      <dsp:nvSpPr>
        <dsp:cNvPr id="3" name="Rectangles 2"/>
        <dsp:cNvSpPr/>
      </dsp:nvSpPr>
      <dsp:spPr bwMode="white">
        <a:xfrm>
          <a:off x="0" y="579785"/>
          <a:ext cx="1402400" cy="633749"/>
        </a:xfrm>
        <a:prstGeom prst="rect">
          <a:avLst/>
        </a:prstGeom>
      </dsp:spPr>
      <dsp:style>
        <a:lnRef idx="2">
          <a:schemeClr val="lt1"/>
        </a:lnRef>
        <a:fillRef idx="1">
          <a:schemeClr val="accent1"/>
        </a:fillRef>
        <a:effectRef idx="0">
          <a:scrgbClr r="0" g="0" b="0"/>
        </a:effectRef>
        <a:fontRef idx="minor">
          <a:schemeClr val="lt1"/>
        </a:fontRef>
      </dsp:style>
      <dsp:txBody>
        <a:bodyPr lIns="72390" tIns="72390" rIns="72390" bIns="72390" anchor="ctr"/>
        <a:lstStyle>
          <a:lvl1pPr algn="ctr">
            <a:defRPr sz="19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a:lnSpc>
              <a:spcPct val="100000"/>
            </a:lnSpc>
            <a:spcBef>
              <a:spcPct val="0"/>
            </a:spcBef>
            <a:spcAft>
              <a:spcPct val="35000"/>
            </a:spcAft>
          </a:pPr>
          <a:r>
            <a:rPr lang="en-SG" b="1" dirty="0"/>
            <a:t>AIM 1</a:t>
          </a:r>
        </a:p>
      </dsp:txBody>
      <dsp:txXfrm>
        <a:off x="0" y="579785"/>
        <a:ext cx="1402400" cy="633749"/>
      </dsp:txXfrm>
    </dsp:sp>
    <dsp:sp modelId="{CD05AA3C-0430-41B5-A70D-F46CD13BC3FF}">
      <dsp:nvSpPr>
        <dsp:cNvPr id="4" name="Rectangles 3"/>
        <dsp:cNvSpPr/>
      </dsp:nvSpPr>
      <dsp:spPr bwMode="white">
        <a:xfrm>
          <a:off x="1600362" y="231065"/>
          <a:ext cx="3283111" cy="1932829"/>
        </a:xfrm>
        <a:prstGeom prst="rect">
          <a:avLst/>
        </a:prstGeom>
      </dsp:spPr>
      <dsp:style>
        <a:lnRef idx="2">
          <a:schemeClr val="lt1"/>
        </a:lnRef>
        <a:fillRef idx="1">
          <a:schemeClr val="accent1"/>
        </a:fillRef>
        <a:effectRef idx="0">
          <a:scrgbClr r="0" g="0" b="0"/>
        </a:effectRef>
        <a:fontRef idx="minor">
          <a:schemeClr val="lt1"/>
        </a:fontRef>
      </dsp:style>
      <dsp:txBody>
        <a:bodyPr lIns="76200" tIns="76200" rIns="76200" bIns="76200" anchor="ctr"/>
        <a:lstStyle>
          <a:lvl1pPr algn="ctr">
            <a:defRPr sz="19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a:lnSpc>
              <a:spcPct val="100000"/>
            </a:lnSpc>
            <a:spcBef>
              <a:spcPct val="0"/>
            </a:spcBef>
            <a:spcAft>
              <a:spcPct val="35000"/>
            </a:spcAft>
          </a:pPr>
          <a:r>
            <a:rPr lang="en-US" sz="2000" b="1" spc="-25" dirty="0">
              <a:effectLst/>
              <a:latin typeface="Arial" panose="020B0604020202020204" pitchFamily="34" charset="0"/>
              <a:ea typeface="Times New Roman" panose="02020603050405020304" pitchFamily="18" charset="0"/>
              <a:cs typeface="Arial" panose="020B0604020202020204" pitchFamily="34" charset="0"/>
            </a:rPr>
            <a:t>Evaluate key elements that will </a:t>
          </a:r>
          <a:r>
            <a:rPr lang="en-US" sz="2000" b="1" dirty="0">
              <a:effectLst/>
              <a:latin typeface="Arial" panose="020B0604020202020204" pitchFamily="34" charset="0"/>
              <a:ea typeface="Times New Roman" panose="02020603050405020304" pitchFamily="18" charset="0"/>
              <a:cs typeface="Arial" panose="020B0604020202020204" pitchFamily="34" charset="0"/>
            </a:rPr>
            <a:t>influence the implementation of evidence-based stigma reduction tools via Project ECHO</a:t>
          </a:r>
          <a:r>
            <a:rPr lang="en-US" sz="2000" b="1" spc="-25" baseline="30000" dirty="0">
              <a:effectLst/>
              <a:latin typeface="Arial" panose="020B0604020202020204" pitchFamily="34" charset="0"/>
              <a:ea typeface="Times New Roman" panose="02020603050405020304" pitchFamily="18" charset="0"/>
              <a:cs typeface="Arial" panose="020B0604020202020204" pitchFamily="34" charset="0"/>
            </a:rPr>
            <a:t>®</a:t>
          </a:r>
          <a:endParaRPr lang="en-SG" sz="2000" dirty="0">
            <a:latin typeface="Arial" panose="020B0604020202020204" pitchFamily="34" charset="0"/>
            <a:cs typeface="Arial" panose="020B0604020202020204" pitchFamily="34" charset="0"/>
          </a:endParaRPr>
        </a:p>
      </dsp:txBody>
      <dsp:txXfrm>
        <a:off x="1600362" y="231065"/>
        <a:ext cx="3283111" cy="1932829"/>
      </dsp:txXfrm>
    </dsp:sp>
    <dsp:sp modelId="{6B79BB09-82D5-40FC-A28C-E97556738C83}">
      <dsp:nvSpPr>
        <dsp:cNvPr id="5" name="Rectangles 4"/>
        <dsp:cNvSpPr/>
      </dsp:nvSpPr>
      <dsp:spPr bwMode="white">
        <a:xfrm>
          <a:off x="4947962" y="196950"/>
          <a:ext cx="3636146" cy="2094734"/>
        </a:xfrm>
        <a:prstGeom prst="rect">
          <a:avLst/>
        </a:prstGeom>
        <a:solidFill>
          <a:schemeClr val="accent1">
            <a:lumMod val="40000"/>
            <a:lumOff val="60000"/>
          </a:schemeClr>
        </a:solidFill>
      </dsp:spPr>
      <dsp:style>
        <a:lnRef idx="2">
          <a:schemeClr val="lt1"/>
        </a:lnRef>
        <a:fillRef idx="1">
          <a:schemeClr val="accent1"/>
        </a:fillRef>
        <a:effectRef idx="0">
          <a:scrgbClr r="0" g="0" b="0"/>
        </a:effectRef>
        <a:fontRef idx="minor">
          <a:schemeClr val="lt1"/>
        </a:fontRef>
      </dsp:style>
      <dsp:txBody>
        <a:bodyPr lIns="91439" tIns="91439" rIns="91439" bIns="91439" anchor="ctr"/>
        <a:lstStyle>
          <a:lvl1pPr algn="ctr">
            <a:defRPr sz="19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a:lnSpc>
              <a:spcPct val="100000"/>
            </a:lnSpc>
            <a:spcBef>
              <a:spcPct val="0"/>
            </a:spcBef>
            <a:spcAft>
              <a:spcPct val="35000"/>
            </a:spcAft>
          </a:pPr>
          <a:r>
            <a:rPr lang="en-US" sz="2400" b="1" spc="-25"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Photovoice to </a:t>
          </a:r>
          <a:r>
            <a:rPr lang="en-US" sz="2400" b="1" u="none" spc="-25"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collect evidence </a:t>
          </a:r>
          <a:r>
            <a:rPr lang="en-US" sz="2400" b="1" spc="-25"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regarding</a:t>
          </a:r>
          <a:r>
            <a:rPr lang="en-US" sz="24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perceptions of clinician stigma among key populations and PLWH</a:t>
          </a:r>
          <a:endParaRPr lang="en-SG" sz="2400" b="1" dirty="0">
            <a:solidFill>
              <a:srgbClr val="002060"/>
            </a:solidFill>
            <a:latin typeface="Arial" panose="020B0604020202020204" pitchFamily="34" charset="0"/>
            <a:cs typeface="Arial" panose="020B0604020202020204" pitchFamily="34" charset="0"/>
          </a:endParaRPr>
        </a:p>
      </dsp:txBody>
      <dsp:txXfrm>
        <a:off x="4947962" y="196950"/>
        <a:ext cx="3636146" cy="2094734"/>
      </dsp:txXfrm>
    </dsp:sp>
    <dsp:sp modelId="{5C87C35D-545F-46CD-8DF8-8ADC565A200C}">
      <dsp:nvSpPr>
        <dsp:cNvPr id="6" name="Rectangles 5"/>
        <dsp:cNvSpPr/>
      </dsp:nvSpPr>
      <dsp:spPr bwMode="white">
        <a:xfrm>
          <a:off x="1189531" y="3077855"/>
          <a:ext cx="3229435" cy="833393"/>
        </a:xfrm>
        <a:prstGeom prst="rect">
          <a:avLst/>
        </a:prstGeom>
      </dsp:spPr>
      <dsp:style>
        <a:lnRef idx="2">
          <a:schemeClr val="lt1"/>
        </a:lnRef>
        <a:fillRef idx="1">
          <a:schemeClr val="accent1"/>
        </a:fillRef>
        <a:effectRef idx="0">
          <a:scrgbClr r="0" g="0" b="0"/>
        </a:effectRef>
        <a:fontRef idx="minor">
          <a:schemeClr val="lt1"/>
        </a:fontRef>
      </dsp:style>
      <dsp:txBody>
        <a:bodyPr lIns="72390" tIns="72390" rIns="72390" bIns="72390" anchor="ctr"/>
        <a:lstStyle>
          <a:lvl1pPr algn="ctr">
            <a:defRPr sz="19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a:lnSpc>
              <a:spcPct val="100000"/>
            </a:lnSpc>
            <a:spcBef>
              <a:spcPct val="0"/>
            </a:spcBef>
            <a:spcAft>
              <a:spcPct val="35000"/>
            </a:spcAft>
          </a:pPr>
          <a:r>
            <a:rPr lang="en-SG" b="1" dirty="0"/>
            <a:t>AIM 2</a:t>
          </a:r>
        </a:p>
      </dsp:txBody>
      <dsp:txXfrm>
        <a:off x="1189531" y="3077855"/>
        <a:ext cx="3229435" cy="833393"/>
      </dsp:txXfrm>
    </dsp:sp>
    <dsp:sp modelId="{579EF0C2-63D4-4D37-9C40-E9CADF9E8B0C}">
      <dsp:nvSpPr>
        <dsp:cNvPr id="7" name="Rectangles 6"/>
        <dsp:cNvSpPr/>
      </dsp:nvSpPr>
      <dsp:spPr bwMode="white">
        <a:xfrm>
          <a:off x="5429981" y="2542749"/>
          <a:ext cx="4608162" cy="1754948"/>
        </a:xfrm>
        <a:prstGeom prst="rect">
          <a:avLst/>
        </a:prstGeom>
      </dsp:spPr>
      <dsp:style>
        <a:lnRef idx="2">
          <a:schemeClr val="lt1"/>
        </a:lnRef>
        <a:fillRef idx="1">
          <a:schemeClr val="accent1"/>
        </a:fillRef>
        <a:effectRef idx="0">
          <a:scrgbClr r="0" g="0" b="0"/>
        </a:effectRef>
        <a:fontRef idx="minor">
          <a:schemeClr val="lt1"/>
        </a:fontRef>
      </dsp:style>
      <dsp:txBody>
        <a:bodyPr lIns="121920" tIns="121920" rIns="121920" bIns="121920" anchor="ctr"/>
        <a:lstStyle>
          <a:lvl1pPr algn="ctr">
            <a:defRPr sz="19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a:lnSpc>
              <a:spcPct val="100000"/>
            </a:lnSpc>
            <a:spcBef>
              <a:spcPct val="0"/>
            </a:spcBef>
            <a:spcAft>
              <a:spcPct val="35000"/>
            </a:spcAft>
          </a:pPr>
          <a:r>
            <a:rPr lang="en-SG" sz="3200" dirty="0">
              <a:latin typeface="Arial" panose="020B0604020202020204" pitchFamily="34" charset="0"/>
              <a:cs typeface="Arial" panose="020B0604020202020204" pitchFamily="34" charset="0"/>
            </a:rPr>
            <a:t>Project ECHO for stigma reduction</a:t>
          </a:r>
        </a:p>
      </dsp:txBody>
      <dsp:txXfrm>
        <a:off x="5429981" y="2542749"/>
        <a:ext cx="4608162" cy="1754948"/>
      </dsp:txXfrm>
    </dsp:sp>
    <dsp:sp modelId="{65EB0B8D-3C56-4E8D-8648-E633314D4522}">
      <dsp:nvSpPr>
        <dsp:cNvPr id="8" name="Rectangles 7"/>
        <dsp:cNvSpPr/>
      </dsp:nvSpPr>
      <dsp:spPr bwMode="white">
        <a:xfrm>
          <a:off x="8735253" y="251205"/>
          <a:ext cx="3247197" cy="1948318"/>
        </a:xfrm>
        <a:prstGeom prst="rect">
          <a:avLst/>
        </a:prstGeom>
        <a:solidFill>
          <a:schemeClr val="bg1"/>
        </a:solidFill>
      </dsp:spPr>
      <dsp:style>
        <a:lnRef idx="2">
          <a:schemeClr val="lt1"/>
        </a:lnRef>
        <a:fillRef idx="1">
          <a:schemeClr val="accent1"/>
        </a:fillRef>
        <a:effectRef idx="0">
          <a:scrgbClr r="0" g="0" b="0"/>
        </a:effectRef>
        <a:fontRef idx="minor">
          <a:schemeClr val="lt1"/>
        </a:fontRef>
      </dsp:style>
      <dsp:txBody>
        <a:bodyPr lIns="72390" tIns="72390" rIns="72390" bIns="72390" anchor="ctr"/>
        <a:lstStyle>
          <a:lvl1pPr algn="ctr">
            <a:defRPr sz="1900"/>
          </a:lvl1pPr>
          <a:lvl2pPr marL="114300" indent="-114300" algn="ctr">
            <a:defRPr sz="1400"/>
          </a:lvl2pPr>
          <a:lvl3pPr marL="228600" indent="-114300" algn="ctr">
            <a:defRPr sz="1400"/>
          </a:lvl3pPr>
          <a:lvl4pPr marL="342900" indent="-114300" algn="ctr">
            <a:defRPr sz="1400"/>
          </a:lvl4pPr>
          <a:lvl5pPr marL="457200" indent="-114300" algn="ctr">
            <a:defRPr sz="1400"/>
          </a:lvl5pPr>
          <a:lvl6pPr marL="571500" indent="-114300" algn="ctr">
            <a:defRPr sz="1400"/>
          </a:lvl6pPr>
          <a:lvl7pPr marL="685800" indent="-114300" algn="ctr">
            <a:defRPr sz="1400"/>
          </a:lvl7pPr>
          <a:lvl8pPr marL="800100" indent="-114300" algn="ctr">
            <a:defRPr sz="1400"/>
          </a:lvl8pPr>
          <a:lvl9pPr marL="914400" indent="-114300" algn="ctr">
            <a:defRPr sz="1400"/>
          </a:lvl9pPr>
        </a:lstStyle>
        <a:p>
          <a:pPr lvl="0">
            <a:lnSpc>
              <a:spcPct val="100000"/>
            </a:lnSpc>
            <a:spcBef>
              <a:spcPct val="0"/>
            </a:spcBef>
            <a:spcAft>
              <a:spcPct val="35000"/>
            </a:spcAft>
          </a:pPr>
          <a:r>
            <a:rPr lang="en-US" b="1" u="none"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Evidence on </a:t>
          </a:r>
          <a:r>
            <a:rPr lang="en-US"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Malaysian clinician perspectives via 4 online focus groups with 30-40 general practitioners and family medicine clinicians</a:t>
          </a:r>
          <a:endParaRPr lang="en-SG" b="1" dirty="0">
            <a:solidFill>
              <a:srgbClr val="002060"/>
            </a:solidFill>
            <a:latin typeface="Arial" panose="020B0604020202020204" pitchFamily="34" charset="0"/>
            <a:cs typeface="Arial" panose="020B0604020202020204" pitchFamily="34" charset="0"/>
          </a:endParaRPr>
        </a:p>
      </dsp:txBody>
      <dsp:txXfrm>
        <a:off x="8735253" y="251205"/>
        <a:ext cx="3247197" cy="194831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off" val="ctr"/>
          <dgm:param type="contDir" val="sameDir"/>
          <dgm:param type="grDir" val="tL"/>
          <dgm:param type="flowDir" val="row"/>
        </dgm:alg>
      </dgm:if>
      <dgm:else name="Name2">
        <dgm:alg type="snake">
          <dgm:param type="off" val="ctr"/>
          <dgm:param type="contDir" val="sameDir"/>
          <dgm:param type="grDir" val="tR"/>
          <dgm:param type="flowDir" val="row"/>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B5ADCF-5884-414F-8314-01A6A1BD0F49}" type="datetimeFigureOut">
              <a:rPr lang="en-SG" smtClean="0"/>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3754C1-8026-44D4-82D1-5194D745CEBD}" type="slidenum">
              <a:rPr lang="en-SG" smtClean="0"/>
            </a:fld>
            <a:endParaRPr lang="en-SG"/>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119"/>
        <p:cNvGrpSpPr/>
        <p:nvPr/>
      </p:nvGrpSpPr>
      <p:grpSpPr>
        <a:xfrm>
          <a:off x="0" y="0"/>
          <a:ext cx="0" cy="0"/>
          <a:chOff x="0" y="0"/>
          <a:chExt cx="0" cy="0"/>
        </a:xfrm>
      </p:grpSpPr>
      <p:sp>
        <p:nvSpPr>
          <p:cNvPr id="120" name="Google Shape;120;gb6359d20e2_0_2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b6359d20e2_0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GB"/>
              <a:t>Stigma is a global barrier to hiv testing, prevention + linkage to care</a:t>
            </a:r>
            <a:endParaRPr lang="en-GB"/>
          </a:p>
          <a:p>
            <a:pPr marL="457200" lvl="0" indent="-298450" algn="l" rtl="0">
              <a:spcBef>
                <a:spcPts val="0"/>
              </a:spcBef>
              <a:spcAft>
                <a:spcPts val="0"/>
              </a:spcAft>
              <a:buSzPts val="1100"/>
              <a:buChar char="-"/>
            </a:pPr>
            <a:r>
              <a:rPr lang="en-GB"/>
              <a:t>There are a few forms of clinician stigma that we’re particularly interested in:</a:t>
            </a:r>
            <a:endParaRPr lang="en-GB"/>
          </a:p>
          <a:p>
            <a:pPr marL="914400" lvl="1" indent="-298450" algn="l" rtl="0">
              <a:spcBef>
                <a:spcPts val="0"/>
              </a:spcBef>
              <a:spcAft>
                <a:spcPts val="0"/>
              </a:spcAft>
              <a:buSzPts val="1100"/>
              <a:buChar char="-"/>
            </a:pPr>
            <a:r>
              <a:rPr lang="en-GB"/>
              <a:t>Stereotypes… group-based beliefs that are applied to individuals</a:t>
            </a:r>
            <a:endParaRPr lang="en-GB"/>
          </a:p>
          <a:p>
            <a:pPr marL="914400" lvl="1" indent="-298450" algn="l" rtl="0">
              <a:spcBef>
                <a:spcPts val="0"/>
              </a:spcBef>
              <a:spcAft>
                <a:spcPts val="0"/>
              </a:spcAft>
              <a:buSzPts val="1100"/>
              <a:buChar char="-"/>
            </a:pPr>
            <a:r>
              <a:rPr lang="en-GB"/>
              <a:t>Prejudice… negative emotions and feelings about group members</a:t>
            </a:r>
            <a:endParaRPr lang="en-GB"/>
          </a:p>
          <a:p>
            <a:pPr marL="914400" lvl="1" indent="-298450" algn="l" rtl="0">
              <a:spcBef>
                <a:spcPts val="0"/>
              </a:spcBef>
              <a:spcAft>
                <a:spcPts val="0"/>
              </a:spcAft>
              <a:buSzPts val="1100"/>
              <a:buChar char="-"/>
            </a:pPr>
            <a:r>
              <a:rPr lang="en-GB"/>
              <a:t>Discrimination… unfair or unjust behaviors towards group members</a:t>
            </a:r>
            <a:endParaRPr lang="en-GB"/>
          </a:p>
          <a:p>
            <a:pPr marL="914400" lvl="1" indent="-298450" algn="l" rtl="0">
              <a:spcBef>
                <a:spcPts val="0"/>
              </a:spcBef>
              <a:spcAft>
                <a:spcPts val="0"/>
              </a:spcAft>
              <a:buSzPts val="1100"/>
              <a:buChar char="-"/>
            </a:pPr>
            <a:r>
              <a:rPr lang="en-GB"/>
              <a:t>These are all interrelated, with stereotypes and prejudice leading to discrimination</a:t>
            </a:r>
            <a:endParaRPr lang="en-GB"/>
          </a:p>
          <a:p>
            <a:pPr marL="457200" lvl="0" indent="-298450" algn="l" rtl="0">
              <a:spcBef>
                <a:spcPts val="0"/>
              </a:spcBef>
              <a:spcAft>
                <a:spcPts val="0"/>
              </a:spcAft>
              <a:buSzPts val="1100"/>
              <a:buChar char="-"/>
            </a:pPr>
            <a:r>
              <a:rPr lang="en-GB"/>
              <a:t>We’ve done some preliminary research starting in 2014 with medical and dental students, as well as practicing clinicians, looking at stigma towards key populations and plwh</a:t>
            </a:r>
            <a:endParaRPr lang="en-GB"/>
          </a:p>
          <a:p>
            <a:pPr marL="457200" lvl="0" indent="-298450" algn="l" rtl="0">
              <a:spcBef>
                <a:spcPts val="0"/>
              </a:spcBef>
              <a:spcAft>
                <a:spcPts val="0"/>
              </a:spcAft>
              <a:buSzPts val="1100"/>
              <a:buChar char="-"/>
            </a:pPr>
            <a:r>
              <a:rPr lang="en-GB"/>
              <a:t>This graph just shows feelings thermometers towards patient groups</a:t>
            </a:r>
            <a:endParaRPr lang="en-GB"/>
          </a:p>
          <a:p>
            <a:pPr marL="914400" lvl="1" indent="-298450" algn="l" rtl="0">
              <a:spcBef>
                <a:spcPts val="0"/>
              </a:spcBef>
              <a:spcAft>
                <a:spcPts val="0"/>
              </a:spcAft>
              <a:buSzPts val="1100"/>
              <a:buChar char="-"/>
            </a:pPr>
            <a:r>
              <a:rPr lang="en-GB"/>
              <a:t>100 would indicate that participants feel very positive towards the group, or very little prejudice, and 0 indicates very negative, or a great deal of prejudice</a:t>
            </a:r>
            <a:endParaRPr lang="en-GB"/>
          </a:p>
          <a:p>
            <a:pPr marL="914400" lvl="1" indent="-298450" algn="l" rtl="0">
              <a:spcBef>
                <a:spcPts val="0"/>
              </a:spcBef>
              <a:spcAft>
                <a:spcPts val="0"/>
              </a:spcAft>
              <a:buSzPts val="1100"/>
              <a:buChar char="-"/>
            </a:pPr>
            <a:r>
              <a:rPr lang="en-GB"/>
              <a:t>What you can see is that students told us they felt pretty positive about patients in general, ambivalent about people living with hiv, and then more negatively about people who inject drugs and men who have sex with men patients</a:t>
            </a:r>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72" name="Shape 172"/>
        <p:cNvGrpSpPr/>
        <p:nvPr/>
      </p:nvGrpSpPr>
      <p:grpSpPr>
        <a:xfrm>
          <a:off x="0" y="0"/>
          <a:ext cx="0" cy="0"/>
          <a:chOff x="0" y="0"/>
          <a:chExt cx="0" cy="0"/>
        </a:xfrm>
      </p:grpSpPr>
      <p:sp>
        <p:nvSpPr>
          <p:cNvPr id="173" name="Google Shape;173;g13cf43f72a4_0_760:notes"/>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 name="Google Shape;174;g13cf43f72a4_0_760:notes"/>
          <p:cNvSpPr txBox="1"/>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panose="020B0604020202020204"/>
              <a:buChar char="•"/>
            </a:pPr>
            <a:r>
              <a:rPr lang="en-GB"/>
              <a:t>Language is another way to change stigma among perceivers</a:t>
            </a:r>
            <a:endParaRPr lang="en-GB"/>
          </a:p>
          <a:p>
            <a:pPr marL="171450" lvl="0" indent="-171450" algn="l" rtl="0">
              <a:spcBef>
                <a:spcPts val="360"/>
              </a:spcBef>
              <a:spcAft>
                <a:spcPts val="0"/>
              </a:spcAft>
              <a:buClr>
                <a:schemeClr val="dk1"/>
              </a:buClr>
              <a:buSzPts val="1200"/>
              <a:buFont typeface="Arial" panose="020B0604020202020204"/>
              <a:buChar char="•"/>
            </a:pPr>
            <a:r>
              <a:rPr lang="en-GB"/>
              <a:t>Thinking more about intersectionality, here’s an example from the substance use disorder field</a:t>
            </a:r>
            <a:endParaRPr lang="en-GB"/>
          </a:p>
          <a:p>
            <a:pPr marL="171450" lvl="0" indent="-95250" algn="l" rtl="0">
              <a:spcBef>
                <a:spcPts val="360"/>
              </a:spcBef>
              <a:spcAft>
                <a:spcPts val="0"/>
              </a:spcAft>
              <a:buClr>
                <a:schemeClr val="dk1"/>
              </a:buClr>
              <a:buSzPts val="1200"/>
              <a:buFont typeface="Arial" panose="020B0604020202020204"/>
              <a:buNone/>
            </a:pPr>
          </a:p>
          <a:p>
            <a:pPr marL="171450" lvl="0" indent="-171450" algn="l" rtl="0">
              <a:spcBef>
                <a:spcPts val="360"/>
              </a:spcBef>
              <a:spcAft>
                <a:spcPts val="0"/>
              </a:spcAft>
              <a:buClr>
                <a:schemeClr val="dk1"/>
              </a:buClr>
              <a:buSzPts val="1200"/>
              <a:buFont typeface="Arial" panose="020B0604020202020204"/>
              <a:buChar char="•"/>
            </a:pPr>
            <a:r>
              <a:rPr lang="en-GB"/>
              <a:t>Research shows that language can spread stereotypes 🡪 individuals described as substance abusers are seen as deserving of blame and punishment, and unlikely to benefit from treatment</a:t>
            </a:r>
            <a:endParaRPr lang="en-GB"/>
          </a:p>
          <a:p>
            <a:pPr marL="171450" lvl="0" indent="-171450" algn="l" rtl="0">
              <a:spcBef>
                <a:spcPts val="360"/>
              </a:spcBef>
              <a:spcAft>
                <a:spcPts val="0"/>
              </a:spcAft>
              <a:buClr>
                <a:schemeClr val="dk1"/>
              </a:buClr>
              <a:buSzPts val="1200"/>
              <a:buFont typeface="Arial" panose="020B0604020202020204"/>
              <a:buChar char="•"/>
            </a:pPr>
            <a:r>
              <a:rPr lang="en-GB"/>
              <a:t>Research also shows that language that is scientifically accurate and person first – like person with a substance use disorder  - has been shown to promote perceptions that substance use disorders are chronic yet treatable health conditions</a:t>
            </a:r>
            <a:endParaRPr lang="en-GB"/>
          </a:p>
          <a:p>
            <a:pPr marL="171450" lvl="0" indent="-95250" algn="l" rtl="0">
              <a:spcBef>
                <a:spcPts val="360"/>
              </a:spcBef>
              <a:spcAft>
                <a:spcPts val="0"/>
              </a:spcAft>
              <a:buClr>
                <a:schemeClr val="dk1"/>
              </a:buClr>
              <a:buSzPts val="1200"/>
              <a:buFont typeface="Arial" panose="020B0604020202020204"/>
              <a:buNone/>
            </a:pPr>
          </a:p>
          <a:p>
            <a:pPr marL="171450" lvl="0" indent="-171450" algn="l" rtl="0">
              <a:spcBef>
                <a:spcPts val="360"/>
              </a:spcBef>
              <a:spcAft>
                <a:spcPts val="0"/>
              </a:spcAft>
              <a:buClr>
                <a:schemeClr val="dk1"/>
              </a:buClr>
              <a:buSzPts val="1200"/>
              <a:buFont typeface="Arial" panose="020B0604020202020204"/>
              <a:buChar char="•"/>
            </a:pPr>
            <a:r>
              <a:rPr lang="en-GB"/>
              <a:t>Changing language is not necessarily easy. But there are great resources out there to help us with this tool – from the Addiction Policy Forum and the Addictionary at the recovery research institute at MGH </a:t>
            </a:r>
            <a:endParaRPr lang="en-GB"/>
          </a:p>
          <a:p>
            <a:pPr marL="171450" lvl="0" indent="-171450" algn="l" rtl="0">
              <a:spcBef>
                <a:spcPts val="360"/>
              </a:spcBef>
              <a:spcAft>
                <a:spcPts val="0"/>
              </a:spcAft>
              <a:buClr>
                <a:schemeClr val="dk1"/>
              </a:buClr>
              <a:buSzPts val="1200"/>
              <a:buFont typeface="Arial" panose="020B0604020202020204"/>
              <a:buChar char="•"/>
            </a:pPr>
            <a:r>
              <a:rPr lang="en-GB"/>
              <a:t>And, UNAIDS has a resource on terminology guidelines related to HIV that was created in partnership with the Global Network of People Living with HIV</a:t>
            </a:r>
            <a:endParaRPr lang="en-GB"/>
          </a:p>
          <a:p>
            <a:pPr marL="171450" lvl="0" indent="-95250" algn="l" rtl="0">
              <a:spcBef>
                <a:spcPts val="360"/>
              </a:spcBef>
              <a:spcAft>
                <a:spcPts val="0"/>
              </a:spcAft>
              <a:buClr>
                <a:schemeClr val="dk1"/>
              </a:buClr>
              <a:buSzPts val="1200"/>
              <a:buFont typeface="Arial" panose="020B0604020202020204"/>
              <a:buNone/>
            </a:pPr>
          </a:p>
          <a:p>
            <a:pPr marL="171450" lvl="0" indent="-95250" algn="l" rtl="0">
              <a:spcBef>
                <a:spcPts val="360"/>
              </a:spcBef>
              <a:spcAft>
                <a:spcPts val="0"/>
              </a:spcAft>
              <a:buClr>
                <a:schemeClr val="dk1"/>
              </a:buClr>
              <a:buSzPts val="1200"/>
              <a:buFont typeface="Arial" panose="020B0604020202020204"/>
              <a:buNone/>
            </a:pPr>
          </a:p>
          <a:p>
            <a:pPr marL="171450" lvl="0" indent="-95250" algn="l" rtl="0">
              <a:spcBef>
                <a:spcPts val="360"/>
              </a:spcBef>
              <a:spcAft>
                <a:spcPts val="0"/>
              </a:spcAft>
              <a:buClr>
                <a:schemeClr val="dk1"/>
              </a:buClr>
              <a:buSzPts val="1200"/>
              <a:buFont typeface="Arial" panose="020B0604020202020204"/>
              <a:buNone/>
            </a:pPr>
          </a:p>
        </p:txBody>
      </p:sp>
      <p:sp>
        <p:nvSpPr>
          <p:cNvPr id="175" name="Google Shape;175;g13cf43f72a4_0_760:notes"/>
          <p:cNvSpPr txBox="1"/>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49" name="Shape 149"/>
        <p:cNvGrpSpPr/>
        <p:nvPr/>
      </p:nvGrpSpPr>
      <p:grpSpPr>
        <a:xfrm>
          <a:off x="0" y="0"/>
          <a:ext cx="0" cy="0"/>
          <a:chOff x="0" y="0"/>
          <a:chExt cx="0" cy="0"/>
        </a:xfrm>
      </p:grpSpPr>
      <p:sp>
        <p:nvSpPr>
          <p:cNvPr id="150" name="Google Shape;150;g13cf43f72a4_0_423:notes"/>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 name="Google Shape;151;g13cf43f72a4_0_423:notes"/>
          <p:cNvSpPr txBox="1"/>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Calibri" panose="020F0502020204030204"/>
                <a:ea typeface="Calibri" panose="020F0502020204030204"/>
                <a:cs typeface="Calibri" panose="020F0502020204030204"/>
                <a:sym typeface="Calibri" panose="020F0502020204030204"/>
              </a:rPr>
              <a:t>Contact Theory provides some insight into how to address stigma among these individuals.</a:t>
            </a:r>
            <a:endParaRPr lang="en-GB" sz="1200">
              <a:solidFill>
                <a:schemeClr val="dk1"/>
              </a:solidFill>
              <a:latin typeface="Calibri" panose="020F0502020204030204"/>
              <a:ea typeface="Calibri" panose="020F0502020204030204"/>
              <a:cs typeface="Calibri" panose="020F0502020204030204"/>
              <a:sym typeface="Calibri" panose="020F0502020204030204"/>
            </a:endParaRPr>
          </a:p>
          <a:p>
            <a:pPr marL="0" lvl="0" indent="0" algn="l" rtl="0">
              <a:spcBef>
                <a:spcPts val="360"/>
              </a:spcBef>
              <a:spcAft>
                <a:spcPts val="0"/>
              </a:spcAft>
              <a:buNone/>
            </a:pPr>
            <a:r>
              <a:rPr lang="en-GB" sz="1200">
                <a:solidFill>
                  <a:schemeClr val="dk1"/>
                </a:solidFill>
                <a:latin typeface="Calibri" panose="020F0502020204030204"/>
                <a:ea typeface="Calibri" panose="020F0502020204030204"/>
                <a:cs typeface="Calibri" panose="020F0502020204030204"/>
                <a:sym typeface="Calibri" panose="020F0502020204030204"/>
              </a:rPr>
              <a:t> </a:t>
            </a:r>
            <a:endParaRPr lang="en-GB" sz="1200">
              <a:solidFill>
                <a:schemeClr val="dk1"/>
              </a:solidFill>
              <a:latin typeface="Calibri" panose="020F0502020204030204"/>
              <a:ea typeface="Calibri" panose="020F0502020204030204"/>
              <a:cs typeface="Calibri" panose="020F0502020204030204"/>
              <a:sym typeface="Calibri" panose="020F0502020204030204"/>
            </a:endParaRPr>
          </a:p>
          <a:p>
            <a:pPr marL="0" lvl="0" indent="0" algn="l" rtl="0">
              <a:spcBef>
                <a:spcPts val="360"/>
              </a:spcBef>
              <a:spcAft>
                <a:spcPts val="0"/>
              </a:spcAft>
              <a:buNone/>
            </a:pPr>
            <a:r>
              <a:rPr lang="en-GB" sz="1200" b="1">
                <a:solidFill>
                  <a:schemeClr val="dk1"/>
                </a:solidFill>
                <a:latin typeface="Calibri" panose="020F0502020204030204"/>
                <a:ea typeface="Calibri" panose="020F0502020204030204"/>
                <a:cs typeface="Calibri" panose="020F0502020204030204"/>
                <a:sym typeface="Calibri" panose="020F0502020204030204"/>
              </a:rPr>
              <a:t>CLICK </a:t>
            </a:r>
            <a:r>
              <a:rPr lang="en-GB" sz="1200">
                <a:solidFill>
                  <a:schemeClr val="dk1"/>
                </a:solidFill>
                <a:latin typeface="Calibri" panose="020F0502020204030204"/>
                <a:ea typeface="Calibri" panose="020F0502020204030204"/>
                <a:cs typeface="Calibri" panose="020F0502020204030204"/>
                <a:sym typeface="Calibri" panose="020F0502020204030204"/>
              </a:rPr>
              <a:t>Contact theory was initially proposed by Allport, who was a contemporary of Goffman. Allport held that prejudice toward outgroups may be reduced through interpersonal contact. And, outgroups are just groups of people that are different in some way from the self. For example, heterosexual individuals may view LGBTQ people as outgroup members. </a:t>
            </a:r>
            <a:endParaRPr lang="en-GB" sz="1200">
              <a:solidFill>
                <a:schemeClr val="dk1"/>
              </a:solidFill>
              <a:latin typeface="Calibri" panose="020F0502020204030204"/>
              <a:ea typeface="Calibri" panose="020F0502020204030204"/>
              <a:cs typeface="Calibri" panose="020F0502020204030204"/>
              <a:sym typeface="Calibri" panose="020F0502020204030204"/>
            </a:endParaRPr>
          </a:p>
          <a:p>
            <a:pPr marL="0" lvl="0" indent="0" algn="l" rtl="0">
              <a:spcBef>
                <a:spcPts val="360"/>
              </a:spcBef>
              <a:spcAft>
                <a:spcPts val="0"/>
              </a:spcAft>
              <a:buNone/>
            </a:pPr>
            <a:r>
              <a:rPr lang="en-GB" sz="1200">
                <a:solidFill>
                  <a:schemeClr val="dk1"/>
                </a:solidFill>
                <a:latin typeface="Calibri" panose="020F0502020204030204"/>
                <a:ea typeface="Calibri" panose="020F0502020204030204"/>
                <a:cs typeface="Calibri" panose="020F0502020204030204"/>
                <a:sym typeface="Calibri" panose="020F0502020204030204"/>
              </a:rPr>
              <a:t> </a:t>
            </a:r>
            <a:endParaRPr lang="en-GB" sz="1200">
              <a:solidFill>
                <a:schemeClr val="dk1"/>
              </a:solidFill>
              <a:latin typeface="Calibri" panose="020F0502020204030204"/>
              <a:ea typeface="Calibri" panose="020F0502020204030204"/>
              <a:cs typeface="Calibri" panose="020F0502020204030204"/>
              <a:sym typeface="Calibri" panose="020F0502020204030204"/>
            </a:endParaRPr>
          </a:p>
          <a:p>
            <a:pPr marL="0" lvl="0" indent="0" algn="l" rtl="0">
              <a:spcBef>
                <a:spcPts val="360"/>
              </a:spcBef>
              <a:spcAft>
                <a:spcPts val="0"/>
              </a:spcAft>
              <a:buNone/>
            </a:pPr>
            <a:r>
              <a:rPr lang="en-GB" sz="1200" b="1">
                <a:solidFill>
                  <a:schemeClr val="dk1"/>
                </a:solidFill>
                <a:latin typeface="Calibri" panose="020F0502020204030204"/>
                <a:ea typeface="Calibri" panose="020F0502020204030204"/>
                <a:cs typeface="Calibri" panose="020F0502020204030204"/>
                <a:sym typeface="Calibri" panose="020F0502020204030204"/>
              </a:rPr>
              <a:t>CLICK </a:t>
            </a:r>
            <a:r>
              <a:rPr lang="en-GB" sz="1200">
                <a:solidFill>
                  <a:schemeClr val="dk1"/>
                </a:solidFill>
                <a:latin typeface="Calibri" panose="020F0502020204030204"/>
                <a:ea typeface="Calibri" panose="020F0502020204030204"/>
                <a:cs typeface="Calibri" panose="020F0502020204030204"/>
                <a:sym typeface="Calibri" panose="020F0502020204030204"/>
              </a:rPr>
              <a:t>It has been proposed that contact leads to reduced prejudice through learning about outgroup members, which leads to greater knowledge and less stereotypes. Contact may also lead to less anxiety about and fear of outgroup members. </a:t>
            </a:r>
            <a:endParaRPr lang="en-GB" sz="1200">
              <a:solidFill>
                <a:schemeClr val="dk1"/>
              </a:solidFill>
              <a:latin typeface="Calibri" panose="020F0502020204030204"/>
              <a:ea typeface="Calibri" panose="020F0502020204030204"/>
              <a:cs typeface="Calibri" panose="020F0502020204030204"/>
              <a:sym typeface="Calibri" panose="020F0502020204030204"/>
            </a:endParaRPr>
          </a:p>
          <a:p>
            <a:pPr marL="0" lvl="0" indent="0" algn="l" rtl="0">
              <a:spcBef>
                <a:spcPts val="360"/>
              </a:spcBef>
              <a:spcAft>
                <a:spcPts val="0"/>
              </a:spcAft>
              <a:buNone/>
            </a:pPr>
            <a:r>
              <a:rPr lang="en-GB" sz="1200">
                <a:solidFill>
                  <a:schemeClr val="dk1"/>
                </a:solidFill>
                <a:latin typeface="Calibri" panose="020F0502020204030204"/>
                <a:ea typeface="Calibri" panose="020F0502020204030204"/>
                <a:cs typeface="Calibri" panose="020F0502020204030204"/>
                <a:sym typeface="Calibri" panose="020F0502020204030204"/>
              </a:rPr>
              <a:t> </a:t>
            </a:r>
            <a:endParaRPr lang="en-GB" sz="1200">
              <a:solidFill>
                <a:schemeClr val="dk1"/>
              </a:solidFill>
              <a:latin typeface="Calibri" panose="020F0502020204030204"/>
              <a:ea typeface="Calibri" panose="020F0502020204030204"/>
              <a:cs typeface="Calibri" panose="020F0502020204030204"/>
              <a:sym typeface="Calibri" panose="020F0502020204030204"/>
            </a:endParaRPr>
          </a:p>
          <a:p>
            <a:pPr marL="0" lvl="0" indent="0" algn="l" rtl="0">
              <a:spcBef>
                <a:spcPts val="360"/>
              </a:spcBef>
              <a:spcAft>
                <a:spcPts val="0"/>
              </a:spcAft>
              <a:buNone/>
            </a:pPr>
            <a:r>
              <a:rPr lang="en-GB" sz="1200" b="1">
                <a:solidFill>
                  <a:schemeClr val="dk1"/>
                </a:solidFill>
                <a:latin typeface="Calibri" panose="020F0502020204030204"/>
                <a:ea typeface="Calibri" panose="020F0502020204030204"/>
                <a:cs typeface="Calibri" panose="020F0502020204030204"/>
                <a:sym typeface="Calibri" panose="020F0502020204030204"/>
              </a:rPr>
              <a:t>CLICK </a:t>
            </a:r>
            <a:r>
              <a:rPr lang="en-GB" sz="1200">
                <a:solidFill>
                  <a:schemeClr val="dk1"/>
                </a:solidFill>
                <a:latin typeface="Calibri" panose="020F0502020204030204"/>
                <a:ea typeface="Calibri" panose="020F0502020204030204"/>
                <a:cs typeface="Calibri" panose="020F0502020204030204"/>
                <a:sym typeface="Calibri" panose="020F0502020204030204"/>
              </a:rPr>
              <a:t>And ultimately when prejudice is reduced, discrimination may also be reduced. In healthcare settings, reduced discrimination can mean improved health outcomes for stigmatized groups</a:t>
            </a:r>
            <a:endParaRPr lang="en-GB" sz="1200">
              <a:solidFill>
                <a:schemeClr val="dk1"/>
              </a:solidFill>
              <a:latin typeface="Calibri" panose="020F0502020204030204"/>
              <a:ea typeface="Calibri" panose="020F0502020204030204"/>
              <a:cs typeface="Calibri" panose="020F0502020204030204"/>
              <a:sym typeface="Calibri" panose="020F0502020204030204"/>
            </a:endParaRPr>
          </a:p>
          <a:p>
            <a:pPr marL="0" lvl="0" indent="0" algn="l" rtl="0">
              <a:spcBef>
                <a:spcPts val="360"/>
              </a:spcBef>
              <a:spcAft>
                <a:spcPts val="0"/>
              </a:spcAft>
              <a:buNone/>
            </a:pPr>
          </a:p>
        </p:txBody>
      </p:sp>
      <p:sp>
        <p:nvSpPr>
          <p:cNvPr id="152" name="Google Shape;152;g13cf43f72a4_0_423:notes"/>
          <p:cNvSpPr txBox="1"/>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83" name="Shape 183"/>
        <p:cNvGrpSpPr/>
        <p:nvPr/>
      </p:nvGrpSpPr>
      <p:grpSpPr>
        <a:xfrm>
          <a:off x="0" y="0"/>
          <a:ext cx="0" cy="0"/>
          <a:chOff x="0" y="0"/>
          <a:chExt cx="0" cy="0"/>
        </a:xfrm>
      </p:grpSpPr>
      <p:sp>
        <p:nvSpPr>
          <p:cNvPr id="184" name="Google Shape;184;g13cf43f72a4_2_208:notes"/>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g13cf43f72a4_2_208:notes"/>
          <p:cNvSpPr txBox="1"/>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panose="020B0604020202020204"/>
              <a:buChar char="•"/>
            </a:pPr>
            <a:r>
              <a:rPr lang="en-GB"/>
              <a:t>In the longer term, we really would want to reduce stigma within communities so that no PLWH would experience enacted stigma, anticipate stigma, or run the risk of internalizing it</a:t>
            </a:r>
            <a:endParaRPr lang="en-GB"/>
          </a:p>
          <a:p>
            <a:pPr marL="171450" lvl="0" indent="-171450" algn="l" rtl="0">
              <a:spcBef>
                <a:spcPts val="360"/>
              </a:spcBef>
              <a:spcAft>
                <a:spcPts val="0"/>
              </a:spcAft>
              <a:buClr>
                <a:schemeClr val="dk1"/>
              </a:buClr>
              <a:buSzPts val="1200"/>
              <a:buFont typeface="Arial" panose="020B0604020202020204"/>
              <a:buChar char="•"/>
            </a:pPr>
            <a:r>
              <a:rPr lang="en-GB"/>
              <a:t>The literature highlights several things that are helpful in reducing stigma</a:t>
            </a:r>
            <a:endParaRPr lang="en-GB"/>
          </a:p>
          <a:p>
            <a:pPr marL="171450" lvl="0" indent="-95250" algn="l" rtl="0">
              <a:spcBef>
                <a:spcPts val="360"/>
              </a:spcBef>
              <a:spcAft>
                <a:spcPts val="0"/>
              </a:spcAft>
              <a:buClr>
                <a:schemeClr val="dk1"/>
              </a:buClr>
              <a:buSzPts val="1200"/>
              <a:buFont typeface="Arial" panose="020B0604020202020204"/>
              <a:buNone/>
            </a:pPr>
          </a:p>
          <a:p>
            <a:pPr marL="171450" lvl="0" indent="-171450" algn="l" rtl="0">
              <a:spcBef>
                <a:spcPts val="360"/>
              </a:spcBef>
              <a:spcAft>
                <a:spcPts val="0"/>
              </a:spcAft>
              <a:buClr>
                <a:schemeClr val="dk1"/>
              </a:buClr>
              <a:buSzPts val="1200"/>
              <a:buFont typeface="Arial" panose="020B0604020202020204"/>
              <a:buChar char="•"/>
            </a:pPr>
            <a:r>
              <a:rPr lang="en-GB"/>
              <a:t>CLICK  one, not surprisingly – is information. This is sharing knowledge about HIV and people living with HIV – in person, online, or through written materials – to increase knowledge</a:t>
            </a:r>
            <a:endParaRPr lang="en-GB"/>
          </a:p>
          <a:p>
            <a:pPr marL="171450" lvl="0" indent="-171450" algn="l" rtl="0">
              <a:spcBef>
                <a:spcPts val="360"/>
              </a:spcBef>
              <a:spcAft>
                <a:spcPts val="0"/>
              </a:spcAft>
              <a:buClr>
                <a:schemeClr val="dk1"/>
              </a:buClr>
              <a:buSzPts val="1200"/>
              <a:buFont typeface="Arial" panose="020B0604020202020204"/>
              <a:buChar char="•"/>
            </a:pPr>
            <a:r>
              <a:rPr lang="en-GB"/>
              <a:t>CLICK a review of HIV stigma interventions suggests that this is the most common HIV stigma reduction intervention</a:t>
            </a:r>
            <a:endParaRPr lang="en-GB"/>
          </a:p>
          <a:p>
            <a:pPr marL="171450" lvl="0" indent="-171450" algn="l" rtl="0">
              <a:spcBef>
                <a:spcPts val="360"/>
              </a:spcBef>
              <a:spcAft>
                <a:spcPts val="0"/>
              </a:spcAft>
              <a:buClr>
                <a:schemeClr val="dk1"/>
              </a:buClr>
              <a:buSzPts val="1200"/>
              <a:buFont typeface="Arial" panose="020B0604020202020204"/>
              <a:buChar char="•"/>
            </a:pPr>
            <a:r>
              <a:rPr lang="en-GB"/>
              <a:t>And its effective – it reduces stigma, possibly by addressing stereotypes and fear</a:t>
            </a:r>
            <a:endParaRPr lang="en-GB"/>
          </a:p>
          <a:p>
            <a:pPr marL="171450" lvl="0" indent="-171450" algn="l" rtl="0">
              <a:spcBef>
                <a:spcPts val="360"/>
              </a:spcBef>
              <a:spcAft>
                <a:spcPts val="0"/>
              </a:spcAft>
              <a:buClr>
                <a:schemeClr val="dk1"/>
              </a:buClr>
              <a:buSzPts val="1200"/>
              <a:buFont typeface="Arial" panose="020B0604020202020204"/>
              <a:buChar char="•"/>
            </a:pPr>
            <a:r>
              <a:rPr lang="en-GB"/>
              <a:t>CLICK  this review suggests that targeting information, along with other strategies, is important</a:t>
            </a:r>
            <a:endParaRPr lang="en-GB"/>
          </a:p>
          <a:p>
            <a:pPr marL="0" lvl="0" indent="0" algn="l" rtl="0">
              <a:spcBef>
                <a:spcPts val="360"/>
              </a:spcBef>
              <a:spcAft>
                <a:spcPts val="0"/>
              </a:spcAft>
              <a:buNone/>
            </a:pPr>
          </a:p>
        </p:txBody>
      </p:sp>
      <p:sp>
        <p:nvSpPr>
          <p:cNvPr id="186" name="Google Shape;186;g13cf43f72a4_2_208:notes"/>
          <p:cNvSpPr txBox="1"/>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94" name="Shape 194"/>
        <p:cNvGrpSpPr/>
        <p:nvPr/>
      </p:nvGrpSpPr>
      <p:grpSpPr>
        <a:xfrm>
          <a:off x="0" y="0"/>
          <a:ext cx="0" cy="0"/>
          <a:chOff x="0" y="0"/>
          <a:chExt cx="0" cy="0"/>
        </a:xfrm>
      </p:grpSpPr>
      <p:sp>
        <p:nvSpPr>
          <p:cNvPr id="195" name="Google Shape;195;g13cf43f72a4_2_215:notes"/>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g13cf43f72a4_2_215:notes"/>
          <p:cNvSpPr txBox="1"/>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panose="020B0604020202020204"/>
              <a:buChar char="•"/>
            </a:pPr>
            <a:r>
              <a:rPr lang="en-GB"/>
              <a:t>CLICK Skill building is a stigma reduction strategy typically used with healthcare providers</a:t>
            </a:r>
            <a:endParaRPr lang="en-GB"/>
          </a:p>
          <a:p>
            <a:pPr marL="171450" lvl="0" indent="-171450" algn="l" rtl="0">
              <a:spcBef>
                <a:spcPts val="360"/>
              </a:spcBef>
              <a:spcAft>
                <a:spcPts val="0"/>
              </a:spcAft>
              <a:buClr>
                <a:schemeClr val="dk1"/>
              </a:buClr>
              <a:buSzPts val="1200"/>
              <a:buFont typeface="Arial" panose="020B0604020202020204"/>
              <a:buChar char="•"/>
            </a:pPr>
            <a:r>
              <a:rPr lang="en-GB"/>
              <a:t>This involves targeted training in things like infection control – how to use personal protective equipment, cleaning and disinfection. This is really to address fears about infection that are unsubstantiated </a:t>
            </a:r>
            <a:endParaRPr lang="en-GB"/>
          </a:p>
          <a:p>
            <a:pPr marL="171450" lvl="0" indent="-95250" algn="l" rtl="0">
              <a:spcBef>
                <a:spcPts val="360"/>
              </a:spcBef>
              <a:spcAft>
                <a:spcPts val="0"/>
              </a:spcAft>
              <a:buClr>
                <a:schemeClr val="dk1"/>
              </a:buClr>
              <a:buSzPts val="1200"/>
              <a:buFont typeface="Arial" panose="020B0604020202020204"/>
              <a:buNone/>
            </a:pPr>
          </a:p>
          <a:p>
            <a:pPr marL="171450" lvl="0" indent="-171450" algn="l" rtl="0">
              <a:spcBef>
                <a:spcPts val="360"/>
              </a:spcBef>
              <a:spcAft>
                <a:spcPts val="0"/>
              </a:spcAft>
              <a:buClr>
                <a:schemeClr val="dk1"/>
              </a:buClr>
              <a:buSzPts val="1200"/>
              <a:buFont typeface="Arial" panose="020B0604020202020204"/>
              <a:buChar char="•"/>
            </a:pPr>
            <a:r>
              <a:rPr lang="en-GB"/>
              <a:t>CLICK This review of stigma interventions found that this is the second most common stigma reduction intervention AND that just by giving people proper training – training that could be used with all types of patients – reduces stigma</a:t>
            </a:r>
            <a:endParaRPr lang="en-GB"/>
          </a:p>
          <a:p>
            <a:pPr marL="171450" lvl="0" indent="-171450" algn="l" rtl="0">
              <a:spcBef>
                <a:spcPts val="360"/>
              </a:spcBef>
              <a:spcAft>
                <a:spcPts val="0"/>
              </a:spcAft>
              <a:buClr>
                <a:schemeClr val="dk1"/>
              </a:buClr>
              <a:buSzPts val="1200"/>
              <a:buFont typeface="Arial" panose="020B0604020202020204"/>
              <a:buChar char="•"/>
            </a:pPr>
            <a:r>
              <a:rPr lang="en-GB"/>
              <a:t>CLICK So, bolstering skills training in addition to sharing information, may be paticularly helpful in healthcare settings</a:t>
            </a:r>
            <a:endParaRPr lang="en-GB"/>
          </a:p>
          <a:p>
            <a:pPr marL="0" lvl="0" indent="0" algn="l" rtl="0">
              <a:spcBef>
                <a:spcPts val="360"/>
              </a:spcBef>
              <a:spcAft>
                <a:spcPts val="0"/>
              </a:spcAft>
              <a:buNone/>
            </a:pPr>
          </a:p>
        </p:txBody>
      </p:sp>
      <p:sp>
        <p:nvSpPr>
          <p:cNvPr id="197" name="Google Shape;197;g13cf43f72a4_2_215:notes"/>
          <p:cNvSpPr txBox="1"/>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PhAnim="0" showMasterSp="0">
  <p:cSld>
    <p:spTree>
      <p:nvGrpSpPr>
        <p:cNvPr id="218" name="Shape 218"/>
        <p:cNvGrpSpPr/>
        <p:nvPr/>
      </p:nvGrpSpPr>
      <p:grpSpPr>
        <a:xfrm>
          <a:off x="0" y="0"/>
          <a:ext cx="0" cy="0"/>
          <a:chOff x="0" y="0"/>
          <a:chExt cx="0" cy="0"/>
        </a:xfrm>
      </p:grpSpPr>
      <p:sp>
        <p:nvSpPr>
          <p:cNvPr id="219" name="Google Shape;219;g13cf43f72a4_0_832:notes"/>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g13cf43f72a4_0_832:notes"/>
          <p:cNvSpPr txBox="1"/>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We might also be concerned that these stigma interventions might take a long time – stigma is hard to change, after all. </a:t>
            </a:r>
            <a:endParaRPr lang="en-GB"/>
          </a:p>
          <a:p>
            <a:pPr marL="0" lvl="0" indent="0" algn="l" rtl="0">
              <a:spcBef>
                <a:spcPts val="360"/>
              </a:spcBef>
              <a:spcAft>
                <a:spcPts val="0"/>
              </a:spcAft>
              <a:buNone/>
            </a:pPr>
          </a:p>
          <a:p>
            <a:pPr marL="0" lvl="0" indent="0" algn="l" rtl="0">
              <a:spcBef>
                <a:spcPts val="360"/>
              </a:spcBef>
              <a:spcAft>
                <a:spcPts val="0"/>
              </a:spcAft>
              <a:buNone/>
            </a:pPr>
            <a:r>
              <a:rPr lang="en-GB"/>
              <a:t>There’s been more attention being paid to how we can protect people from stigma while we are trying to change it. We know that people with some characteristics are more resilient to stigma – so they may be experiencing stigma from others, but they are able to maintain positive health despite that stigma. We know that people with more spiritual peace, who engage in more activism, who have more social support from others, and who perceive more community support from organizations and local services are more resilient to stigma</a:t>
            </a:r>
            <a:endParaRPr lang="en-GB"/>
          </a:p>
          <a:p>
            <a:pPr marL="0" lvl="0" indent="0" algn="l" rtl="0">
              <a:spcBef>
                <a:spcPts val="360"/>
              </a:spcBef>
              <a:spcAft>
                <a:spcPts val="0"/>
              </a:spcAft>
              <a:buNone/>
            </a:pPr>
          </a:p>
          <a:p>
            <a:pPr marL="0" lvl="0" indent="0" algn="l" rtl="0">
              <a:spcBef>
                <a:spcPts val="360"/>
              </a:spcBef>
              <a:spcAft>
                <a:spcPts val="0"/>
              </a:spcAft>
              <a:buNone/>
            </a:pPr>
            <a:r>
              <a:rPr lang="en-GB"/>
              <a:t>So these may represent intervention targets to buffer or protect people from stigma</a:t>
            </a:r>
            <a:endParaRPr lang="en-GB"/>
          </a:p>
        </p:txBody>
      </p:sp>
      <p:sp>
        <p:nvSpPr>
          <p:cNvPr id="221" name="Google Shape;221;g13cf43f72a4_0_832:notes"/>
          <p:cNvSpPr txBox="1"/>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04"/>
        <p:cNvGrpSpPr/>
        <p:nvPr/>
      </p:nvGrpSpPr>
      <p:grpSpPr>
        <a:xfrm>
          <a:off x="0" y="0"/>
          <a:ext cx="0" cy="0"/>
          <a:chOff x="0" y="0"/>
          <a:chExt cx="0" cy="0"/>
        </a:xfrm>
      </p:grpSpPr>
      <p:sp>
        <p:nvSpPr>
          <p:cNvPr id="205" name="Google Shape;205;gb6359d20e2_0_2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b6359d20e2_0_2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133"/>
        <p:cNvGrpSpPr/>
        <p:nvPr/>
      </p:nvGrpSpPr>
      <p:grpSpPr>
        <a:xfrm>
          <a:off x="0" y="0"/>
          <a:ext cx="0" cy="0"/>
          <a:chOff x="0" y="0"/>
          <a:chExt cx="0" cy="0"/>
        </a:xfrm>
      </p:grpSpPr>
      <p:sp>
        <p:nvSpPr>
          <p:cNvPr id="134" name="Google Shape;134;gb71aeb39ec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b71aeb39ec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GB"/>
              <a:t>Contact - or facilitating interactions between members of stigmatized groups and healthcare providers - is one tool in the stigma intervention toolkit</a:t>
            </a:r>
            <a:endParaRPr lang="en-GB"/>
          </a:p>
          <a:p>
            <a:pPr marL="457200" lvl="0" indent="-298450" algn="l" rtl="0">
              <a:spcBef>
                <a:spcPts val="0"/>
              </a:spcBef>
              <a:spcAft>
                <a:spcPts val="0"/>
              </a:spcAft>
              <a:buSzPts val="1100"/>
              <a:buChar char="-"/>
            </a:pPr>
            <a:r>
              <a:rPr lang="en-GB"/>
              <a:t>These are all evidence-based strategies to reduce stigma</a:t>
            </a:r>
            <a:endParaRPr lang="en-GB"/>
          </a:p>
          <a:p>
            <a:pPr marL="457200" lvl="0" indent="-298450" algn="l" rtl="0">
              <a:spcBef>
                <a:spcPts val="0"/>
              </a:spcBef>
              <a:spcAft>
                <a:spcPts val="0"/>
              </a:spcAft>
              <a:buSzPts val="1100"/>
              <a:buChar char="-"/>
            </a:pPr>
            <a:r>
              <a:rPr lang="en-GB"/>
              <a:t>In addition to contact, research suggests that providing education and strengthening clinical skills can reduce stereotypes and build skills to work with key populations</a:t>
            </a:r>
            <a:endParaRPr lang="en-GB"/>
          </a:p>
          <a:p>
            <a:pPr marL="457200" lvl="0" indent="-298450" algn="l" rtl="0">
              <a:spcBef>
                <a:spcPts val="0"/>
              </a:spcBef>
              <a:spcAft>
                <a:spcPts val="0"/>
              </a:spcAft>
              <a:buSzPts val="1100"/>
              <a:buChar char="-"/>
            </a:pPr>
            <a:r>
              <a:rPr lang="en-GB"/>
              <a:t>Also - interventions that shift social norms and also incorporate elements of behavioral design, which constrains opportunities for stigma to influence the decision making process - this can be as simple as a checklist - can reduce stigma</a:t>
            </a:r>
            <a:endParaRPr lang="en-GB"/>
          </a:p>
          <a:p>
            <a:pPr marL="0" lvl="0" indent="0" algn="l" rtl="0">
              <a:spcBef>
                <a:spcPts val="0"/>
              </a:spcBef>
              <a:spcAft>
                <a:spcPts val="0"/>
              </a:spcAft>
              <a:buNone/>
            </a:pPr>
          </a:p>
          <a:p>
            <a:pPr marL="457200" lvl="0" indent="-298450" algn="l" rtl="0">
              <a:spcBef>
                <a:spcPts val="0"/>
              </a:spcBef>
              <a:spcAft>
                <a:spcPts val="0"/>
              </a:spcAft>
              <a:buSzPts val="1100"/>
              <a:buChar char="-"/>
            </a:pPr>
            <a:r>
              <a:rPr lang="en-GB"/>
              <a:t>So these are some of the stigma reduction tools that we are aiming to incorporate into our intervention</a:t>
            </a:r>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87"/>
        <p:cNvGrpSpPr/>
        <p:nvPr/>
      </p:nvGrpSpPr>
      <p:grpSpPr>
        <a:xfrm>
          <a:off x="0" y="0"/>
          <a:ext cx="0" cy="0"/>
          <a:chOff x="0" y="0"/>
          <a:chExt cx="0" cy="0"/>
        </a:xfrm>
      </p:grpSpPr>
      <p:sp>
        <p:nvSpPr>
          <p:cNvPr id="88" name="Google Shape;88;gb71aeb39ec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b71aeb39ec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139"/>
        <p:cNvGrpSpPr/>
        <p:nvPr/>
      </p:nvGrpSpPr>
      <p:grpSpPr>
        <a:xfrm>
          <a:off x="0" y="0"/>
          <a:ext cx="0" cy="0"/>
          <a:chOff x="0" y="0"/>
          <a:chExt cx="0" cy="0"/>
        </a:xfrm>
      </p:grpSpPr>
      <p:sp>
        <p:nvSpPr>
          <p:cNvPr id="140" name="Google Shape;140;gc45fce5ffb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c45fce5ffb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GB"/>
              <a:t>In addition to identifying stigma intervention tools, previous research has suggested some ways in which we should be using the tools to make sure they are effective. In particular, they should be:</a:t>
            </a:r>
            <a:endParaRPr lang="en-GB"/>
          </a:p>
          <a:p>
            <a:pPr marL="914400" lvl="1" indent="-298450" algn="l" rtl="0">
              <a:spcBef>
                <a:spcPts val="0"/>
              </a:spcBef>
              <a:spcAft>
                <a:spcPts val="0"/>
              </a:spcAft>
              <a:buSzPts val="1100"/>
              <a:buChar char="-"/>
            </a:pPr>
            <a:r>
              <a:rPr lang="en-GB"/>
              <a:t>Longitudinal because single session interventions don’t appear to lead to lasting change</a:t>
            </a:r>
            <a:endParaRPr lang="en-GB"/>
          </a:p>
          <a:p>
            <a:pPr marL="914400" lvl="1" indent="-298450" algn="l" rtl="0">
              <a:spcBef>
                <a:spcPts val="0"/>
              </a:spcBef>
              <a:spcAft>
                <a:spcPts val="0"/>
              </a:spcAft>
              <a:buSzPts val="1100"/>
              <a:buChar char="-"/>
            </a:pPr>
            <a:r>
              <a:rPr lang="en-GB"/>
              <a:t>Multilevel because stigma changed at one level isn’t sustained unless its changed at other levels</a:t>
            </a:r>
            <a:endParaRPr lang="en-GB"/>
          </a:p>
          <a:p>
            <a:pPr marL="914400" lvl="1" indent="-298450" algn="l" rtl="0">
              <a:spcBef>
                <a:spcPts val="0"/>
              </a:spcBef>
              <a:spcAft>
                <a:spcPts val="0"/>
              </a:spcAft>
              <a:buSzPts val="1100"/>
              <a:buChar char="-"/>
            </a:pPr>
            <a:r>
              <a:rPr lang="en-GB"/>
              <a:t>And multicomponent because there’s no one single tool that can eliminate stigma on its own - just like you probably can’t use just one tool to build or take down a house - you need many tools</a:t>
            </a:r>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10"/>
        <p:cNvGrpSpPr/>
        <p:nvPr/>
      </p:nvGrpSpPr>
      <p:grpSpPr>
        <a:xfrm>
          <a:off x="0" y="0"/>
          <a:ext cx="0" cy="0"/>
          <a:chOff x="0" y="0"/>
          <a:chExt cx="0" cy="0"/>
        </a:xfrm>
      </p:grpSpPr>
      <p:sp>
        <p:nvSpPr>
          <p:cNvPr id="211" name="Google Shape;211;gc6de2d64e6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c6de2d64e6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161"/>
        <p:cNvGrpSpPr/>
        <p:nvPr/>
      </p:nvGrpSpPr>
      <p:grpSpPr>
        <a:xfrm>
          <a:off x="0" y="0"/>
          <a:ext cx="0" cy="0"/>
          <a:chOff x="0" y="0"/>
          <a:chExt cx="0" cy="0"/>
        </a:xfrm>
      </p:grpSpPr>
      <p:sp>
        <p:nvSpPr>
          <p:cNvPr id="162" name="Google Shape;162;gb71aeb39e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b71aeb39e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GB"/>
              <a:t>Our traditional stigma interventions arguably haven’t kept up with our research on these best practices</a:t>
            </a:r>
            <a:endParaRPr lang="en-GB"/>
          </a:p>
          <a:p>
            <a:pPr marL="457200" lvl="0" indent="-298450" algn="l" rtl="0">
              <a:spcBef>
                <a:spcPts val="0"/>
              </a:spcBef>
              <a:spcAft>
                <a:spcPts val="0"/>
              </a:spcAft>
              <a:buSzPts val="1100"/>
              <a:buChar char="-"/>
            </a:pPr>
            <a:r>
              <a:rPr lang="en-GB"/>
              <a:t>Our traditional interventions work on one clinic at a time - so they are limited in scope</a:t>
            </a:r>
            <a:endParaRPr lang="en-GB"/>
          </a:p>
          <a:p>
            <a:pPr marL="914400" lvl="1" indent="-298450" algn="l" rtl="0">
              <a:spcBef>
                <a:spcPts val="0"/>
              </a:spcBef>
              <a:spcAft>
                <a:spcPts val="0"/>
              </a:spcAft>
              <a:buSzPts val="1100"/>
              <a:buChar char="-"/>
            </a:pPr>
            <a:r>
              <a:rPr lang="en-GB"/>
              <a:t>They’re short in duration - maybe a few days at best</a:t>
            </a:r>
            <a:endParaRPr lang="en-GB"/>
          </a:p>
          <a:p>
            <a:pPr marL="914400" lvl="1" indent="-298450" algn="l" rtl="0">
              <a:spcBef>
                <a:spcPts val="0"/>
              </a:spcBef>
              <a:spcAft>
                <a:spcPts val="0"/>
              </a:spcAft>
              <a:buSzPts val="1100"/>
              <a:buChar char="-"/>
            </a:pPr>
            <a:r>
              <a:rPr lang="en-GB"/>
              <a:t>They may only include a few stigma reduction tools</a:t>
            </a:r>
            <a:endParaRPr lang="en-GB"/>
          </a:p>
          <a:p>
            <a:pPr marL="914400" lvl="1" indent="-298450" algn="l" rtl="0">
              <a:spcBef>
                <a:spcPts val="0"/>
              </a:spcBef>
              <a:spcAft>
                <a:spcPts val="0"/>
              </a:spcAft>
              <a:buSzPts val="1100"/>
              <a:buChar char="-"/>
            </a:pPr>
            <a:r>
              <a:rPr lang="en-GB"/>
              <a:t>And they often focus on one level - like maybe just the intrapersonal level</a:t>
            </a:r>
            <a:endParaRPr lang="en-GB"/>
          </a:p>
          <a:p>
            <a:pPr marL="457200" lvl="0" indent="-298450" algn="l" rtl="0">
              <a:spcBef>
                <a:spcPts val="0"/>
              </a:spcBef>
              <a:spcAft>
                <a:spcPts val="0"/>
              </a:spcAft>
              <a:buSzPts val="1100"/>
              <a:buChar char="-"/>
            </a:pPr>
            <a:r>
              <a:rPr lang="en-GB"/>
              <a:t>We think that what’s needed is to address many clinics or clinicians at the same time - to broaden our scope</a:t>
            </a:r>
            <a:endParaRPr lang="en-GB"/>
          </a:p>
          <a:p>
            <a:pPr marL="914400" lvl="1" indent="-298450" algn="l" rtl="0">
              <a:spcBef>
                <a:spcPts val="0"/>
              </a:spcBef>
              <a:spcAft>
                <a:spcPts val="0"/>
              </a:spcAft>
              <a:buSzPts val="1100"/>
              <a:buChar char="-"/>
            </a:pPr>
            <a:r>
              <a:rPr lang="en-GB"/>
              <a:t>We need interventions that are longer in duration - so that stigma is reduced</a:t>
            </a:r>
            <a:endParaRPr lang="en-GB"/>
          </a:p>
          <a:p>
            <a:pPr marL="914400" lvl="1" indent="-298450" algn="l" rtl="0">
              <a:spcBef>
                <a:spcPts val="0"/>
              </a:spcBef>
              <a:spcAft>
                <a:spcPts val="0"/>
              </a:spcAft>
              <a:buSzPts val="1100"/>
              <a:buChar char="-"/>
            </a:pPr>
            <a:r>
              <a:rPr lang="en-GB"/>
              <a:t>We need interventions that incorporate multiple stigma reduction tools that work at multiple levels - so knowledge paired with contact paired with changing social norms for example</a:t>
            </a:r>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174"/>
        <p:cNvGrpSpPr/>
        <p:nvPr/>
      </p:nvGrpSpPr>
      <p:grpSpPr>
        <a:xfrm>
          <a:off x="0" y="0"/>
          <a:ext cx="0" cy="0"/>
          <a:chOff x="0" y="0"/>
          <a:chExt cx="0" cy="0"/>
        </a:xfrm>
      </p:grpSpPr>
      <p:sp>
        <p:nvSpPr>
          <p:cNvPr id="175" name="Google Shape;175;gb71aeb39ec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b71aeb39ec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PUI LI</a:t>
            </a:r>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191"/>
        <p:cNvGrpSpPr/>
        <p:nvPr/>
      </p:nvGrpSpPr>
      <p:grpSpPr>
        <a:xfrm>
          <a:off x="0" y="0"/>
          <a:ext cx="0" cy="0"/>
          <a:chOff x="0" y="0"/>
          <a:chExt cx="0" cy="0"/>
        </a:xfrm>
      </p:grpSpPr>
      <p:sp>
        <p:nvSpPr>
          <p:cNvPr id="192" name="Google Shape;192;gc66014e76e_2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c66014e76e_2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16"/>
        <p:cNvGrpSpPr/>
        <p:nvPr/>
      </p:nvGrpSpPr>
      <p:grpSpPr>
        <a:xfrm>
          <a:off x="0" y="0"/>
          <a:ext cx="0" cy="0"/>
          <a:chOff x="0" y="0"/>
          <a:chExt cx="0" cy="0"/>
        </a:xfrm>
      </p:grpSpPr>
      <p:sp>
        <p:nvSpPr>
          <p:cNvPr id="217" name="Google Shape;217;gb6359d20e2_0_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b6359d20e2_0_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42"/>
        <p:cNvGrpSpPr/>
        <p:nvPr/>
      </p:nvGrpSpPr>
      <p:grpSpPr>
        <a:xfrm>
          <a:off x="0" y="0"/>
          <a:ext cx="0" cy="0"/>
          <a:chOff x="0" y="0"/>
          <a:chExt cx="0" cy="0"/>
        </a:xfrm>
      </p:grpSpPr>
      <p:sp>
        <p:nvSpPr>
          <p:cNvPr id="243" name="Google Shape;243;gc45fce5ffb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c45fce5ffb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dk1"/>
                </a:solidFill>
              </a:rPr>
              <a:t>VAE RESTARTS </a:t>
            </a:r>
            <a:endParaRPr>
              <a:solidFill>
                <a:schemeClr val="dk1"/>
              </a:solidFill>
            </a:endParaRPr>
          </a:p>
          <a:p>
            <a:pPr marL="457200" lvl="0" indent="-298450" algn="l" rtl="0">
              <a:spcBef>
                <a:spcPts val="0"/>
              </a:spcBef>
              <a:spcAft>
                <a:spcPts val="0"/>
              </a:spcAft>
              <a:buClr>
                <a:schemeClr val="dk1"/>
              </a:buClr>
              <a:buSzPts val="1100"/>
              <a:buChar char="-"/>
            </a:pPr>
            <a:r>
              <a:rPr lang="en-GB">
                <a:solidFill>
                  <a:schemeClr val="dk1"/>
                </a:solidFill>
              </a:rPr>
              <a:t>Our goal with our clinician focus groups was to gain some insight into acceptability + feasibility issues surrounding the intervention: i.e., whether participants thought they would like to do it, and what they thought would make it easier or harder to participate</a:t>
            </a:r>
            <a:endParaRPr>
              <a:solidFill>
                <a:schemeClr val="dk1"/>
              </a:solidFill>
            </a:endParaRPr>
          </a:p>
          <a:p>
            <a:pPr marL="457200" lvl="0" indent="-298450" algn="l" rtl="0">
              <a:spcBef>
                <a:spcPts val="0"/>
              </a:spcBef>
              <a:spcAft>
                <a:spcPts val="0"/>
              </a:spcAft>
              <a:buClr>
                <a:schemeClr val="dk1"/>
              </a:buClr>
              <a:buSzPts val="1100"/>
              <a:buChar char="-"/>
            </a:pPr>
            <a:r>
              <a:rPr lang="en-GB">
                <a:solidFill>
                  <a:schemeClr val="dk1"/>
                </a:solidFill>
              </a:rPr>
              <a:t>We were able to run these last month - we had 35 clinicians complete 4 different online focus groups</a:t>
            </a:r>
            <a:endParaRPr>
              <a:solidFill>
                <a:schemeClr val="dk1"/>
              </a:solidFill>
            </a:endParaRPr>
          </a:p>
          <a:p>
            <a:pPr marL="457200" lvl="0" indent="-298450" algn="l" rtl="0">
              <a:spcBef>
                <a:spcPts val="0"/>
              </a:spcBef>
              <a:spcAft>
                <a:spcPts val="0"/>
              </a:spcAft>
              <a:buClr>
                <a:schemeClr val="dk1"/>
              </a:buClr>
              <a:buSzPts val="1100"/>
              <a:buChar char="-"/>
            </a:pPr>
            <a:r>
              <a:rPr lang="en-GB">
                <a:solidFill>
                  <a:schemeClr val="dk1"/>
                </a:solidFill>
              </a:rPr>
              <a:t>Here are some of the characteristics of the sample</a:t>
            </a:r>
            <a:endParaRPr>
              <a:solidFill>
                <a:schemeClr val="dk1"/>
              </a:solidFill>
            </a:endParaRPr>
          </a:p>
          <a:p>
            <a:pPr marL="914400" lvl="1" indent="-298450" algn="l" rtl="0">
              <a:spcBef>
                <a:spcPts val="0"/>
              </a:spcBef>
              <a:spcAft>
                <a:spcPts val="0"/>
              </a:spcAft>
              <a:buClr>
                <a:schemeClr val="dk1"/>
              </a:buClr>
              <a:buSzPts val="1100"/>
              <a:buChar char="-"/>
            </a:pPr>
            <a:r>
              <a:rPr lang="en-GB">
                <a:solidFill>
                  <a:schemeClr val="dk1"/>
                </a:solidFill>
              </a:rPr>
              <a:t>Decent range in terms of years practicing</a:t>
            </a:r>
            <a:endParaRPr>
              <a:solidFill>
                <a:schemeClr val="dk1"/>
              </a:solidFill>
            </a:endParaRPr>
          </a:p>
          <a:p>
            <a:pPr marL="914400" lvl="1" indent="-298450" algn="l" rtl="0">
              <a:spcBef>
                <a:spcPts val="0"/>
              </a:spcBef>
              <a:spcAft>
                <a:spcPts val="0"/>
              </a:spcAft>
              <a:buClr>
                <a:schemeClr val="dk1"/>
              </a:buClr>
              <a:buSzPts val="1100"/>
              <a:buChar char="-"/>
            </a:pPr>
            <a:r>
              <a:rPr lang="en-GB">
                <a:solidFill>
                  <a:schemeClr val="dk1"/>
                </a:solidFill>
              </a:rPr>
              <a:t>Most were from private sector</a:t>
            </a:r>
            <a:endParaRPr>
              <a:solidFill>
                <a:schemeClr val="dk1"/>
              </a:solidFill>
            </a:endParaRPr>
          </a:p>
          <a:p>
            <a:pPr marL="914400" lvl="1" indent="-298450" algn="l" rtl="0">
              <a:spcBef>
                <a:spcPts val="0"/>
              </a:spcBef>
              <a:spcAft>
                <a:spcPts val="0"/>
              </a:spcAft>
              <a:buClr>
                <a:schemeClr val="dk1"/>
              </a:buClr>
              <a:buSzPts val="1100"/>
              <a:buChar char="-"/>
            </a:pPr>
            <a:r>
              <a:rPr lang="en-GB">
                <a:solidFill>
                  <a:schemeClr val="dk1"/>
                </a:solidFill>
              </a:rPr>
              <a:t>Just over half were men</a:t>
            </a:r>
            <a:endParaRPr>
              <a:solidFill>
                <a:schemeClr val="dk1"/>
              </a:solidFill>
            </a:endParaRPr>
          </a:p>
          <a:p>
            <a:pPr marL="914400" lvl="1" indent="-298450" algn="l" rtl="0">
              <a:spcBef>
                <a:spcPts val="0"/>
              </a:spcBef>
              <a:spcAft>
                <a:spcPts val="0"/>
              </a:spcAft>
              <a:buClr>
                <a:schemeClr val="dk1"/>
              </a:buClr>
              <a:buSzPts val="1100"/>
              <a:buChar char="-"/>
            </a:pPr>
            <a:r>
              <a:rPr lang="en-GB">
                <a:solidFill>
                  <a:schemeClr val="dk1"/>
                </a:solidFill>
              </a:rPr>
              <a:t>Almost have were Chinesse and over a quarter were malay</a:t>
            </a:r>
            <a:endParaRPr>
              <a:solidFill>
                <a:schemeClr val="dk1"/>
              </a:solidFill>
            </a:endParaRPr>
          </a:p>
          <a:p>
            <a:pPr marL="914400" lvl="1" indent="-298450" algn="l" rtl="0">
              <a:spcBef>
                <a:spcPts val="0"/>
              </a:spcBef>
              <a:spcAft>
                <a:spcPts val="0"/>
              </a:spcAft>
              <a:buClr>
                <a:schemeClr val="dk1"/>
              </a:buClr>
              <a:buSzPts val="1100"/>
              <a:buChar char="-"/>
            </a:pPr>
            <a:r>
              <a:rPr lang="en-GB">
                <a:solidFill>
                  <a:schemeClr val="dk1"/>
                </a:solidFill>
              </a:rPr>
              <a:t>About a third Muslim and third Buddhist</a:t>
            </a:r>
            <a:endParaRPr>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48"/>
        <p:cNvGrpSpPr/>
        <p:nvPr/>
      </p:nvGrpSpPr>
      <p:grpSpPr>
        <a:xfrm>
          <a:off x="0" y="0"/>
          <a:ext cx="0" cy="0"/>
          <a:chOff x="0" y="0"/>
          <a:chExt cx="0" cy="0"/>
        </a:xfrm>
      </p:grpSpPr>
      <p:sp>
        <p:nvSpPr>
          <p:cNvPr id="249" name="Google Shape;249;gc45fce5ffb_0_9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c45fce5ffb_0_9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GB"/>
              <a:t>About 40% of these participants reported that they had very little or no interaction with most of the key population groups</a:t>
            </a:r>
            <a:endParaRPr lang="en-GB"/>
          </a:p>
          <a:p>
            <a:pPr marL="457200" lvl="0" indent="-298450" algn="l" rtl="0">
              <a:spcBef>
                <a:spcPts val="0"/>
              </a:spcBef>
              <a:spcAft>
                <a:spcPts val="0"/>
              </a:spcAft>
              <a:buSzPts val="1100"/>
              <a:buChar char="-"/>
            </a:pPr>
            <a:r>
              <a:rPr lang="en-GB"/>
              <a:t>A few more participants had interacted with patients who inject drugs, men who have sex with men, and patients living with HIV </a:t>
            </a:r>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55"/>
        <p:cNvGrpSpPr/>
        <p:nvPr/>
      </p:nvGrpSpPr>
      <p:grpSpPr>
        <a:xfrm>
          <a:off x="0" y="0"/>
          <a:ext cx="0" cy="0"/>
          <a:chOff x="0" y="0"/>
          <a:chExt cx="0" cy="0"/>
        </a:xfrm>
      </p:grpSpPr>
      <p:sp>
        <p:nvSpPr>
          <p:cNvPr id="256" name="Google Shape;256;gc45fce5ffb_0_9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c45fce5ffb_0_9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GB"/>
              <a:t>Turning towards the qualitative results</a:t>
            </a:r>
            <a:endParaRPr lang="en-GB"/>
          </a:p>
          <a:p>
            <a:pPr marL="457200" lvl="0" indent="-298450" algn="l" rtl="0">
              <a:spcBef>
                <a:spcPts val="0"/>
              </a:spcBef>
              <a:spcAft>
                <a:spcPts val="0"/>
              </a:spcAft>
              <a:buSzPts val="1100"/>
              <a:buChar char="●"/>
            </a:pPr>
            <a:r>
              <a:rPr lang="en-GB"/>
              <a:t>We found some indications that participants liked the idea of Project ECHO</a:t>
            </a:r>
            <a:endParaRPr lang="en-GB"/>
          </a:p>
          <a:p>
            <a:pPr marL="914400" lvl="1" indent="-298450" algn="l" rtl="0">
              <a:spcBef>
                <a:spcPts val="0"/>
              </a:spcBef>
              <a:spcAft>
                <a:spcPts val="0"/>
              </a:spcAft>
              <a:buSzPts val="1100"/>
              <a:buChar char="○"/>
            </a:pPr>
            <a:r>
              <a:rPr lang="en-GB"/>
              <a:t>Participants said that they’d want to participate in Project ECHO to improve their knowledge and skill in HIV prevention and testing</a:t>
            </a:r>
            <a:endParaRPr lang="en-GB"/>
          </a:p>
          <a:p>
            <a:pPr marL="914400" lvl="1" indent="-298450" algn="l" rtl="0">
              <a:spcBef>
                <a:spcPts val="0"/>
              </a:spcBef>
              <a:spcAft>
                <a:spcPts val="0"/>
              </a:spcAft>
              <a:buSzPts val="1100"/>
              <a:buChar char="○"/>
            </a:pPr>
            <a:r>
              <a:rPr lang="en-GB"/>
              <a:t>And others liked the idea of the webinar format, and said that they were used to this after the pandemic</a:t>
            </a:r>
            <a:endParaRPr lang="en-GB"/>
          </a:p>
          <a:p>
            <a:pPr marL="457200" lvl="0" indent="-298450" algn="l" rtl="0">
              <a:spcBef>
                <a:spcPts val="0"/>
              </a:spcBef>
              <a:spcAft>
                <a:spcPts val="0"/>
              </a:spcAft>
              <a:buSzPts val="1100"/>
              <a:buChar char="●"/>
            </a:pPr>
            <a:r>
              <a:rPr lang="en-GB"/>
              <a:t>We also had a few participants suggest that the duration of 9 months was too long</a:t>
            </a:r>
            <a:endParaRPr lang="en-GB"/>
          </a:p>
          <a:p>
            <a:pPr marL="914400" lvl="1" indent="-298450" algn="l" rtl="0">
              <a:spcBef>
                <a:spcPts val="0"/>
              </a:spcBef>
              <a:spcAft>
                <a:spcPts val="0"/>
              </a:spcAft>
              <a:buSzPts val="1100"/>
              <a:buChar char="○"/>
            </a:pPr>
            <a:r>
              <a:rPr lang="en-GB"/>
              <a:t>this suggests to us that we didn’t communicate about Project ECHO very well to our participants. There are topics that they learn about, but the goal is moreso to create a </a:t>
            </a:r>
            <a:r>
              <a:rPr lang="en-GB" i="1"/>
              <a:t>learning community</a:t>
            </a:r>
            <a:r>
              <a:rPr lang="en-GB"/>
              <a:t> wherein clinicians are creating a community wherein they can learn together, receive strong and sustained mentorship, AND apply their knowledge over the course of several months</a:t>
            </a:r>
            <a:endParaRPr lang="en-GB"/>
          </a:p>
          <a:p>
            <a:pPr marL="914400" lvl="1" indent="-298450" algn="l" rtl="0">
              <a:spcBef>
                <a:spcPts val="0"/>
              </a:spcBef>
              <a:spcAft>
                <a:spcPts val="0"/>
              </a:spcAft>
              <a:buSzPts val="1100"/>
              <a:buChar char="○"/>
            </a:pPr>
            <a:r>
              <a:rPr lang="en-GB"/>
              <a:t>Most Project ECHOs are 12 months, and so we’re already pitching a slightly shorter version of this program </a:t>
            </a:r>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61"/>
        <p:cNvGrpSpPr/>
        <p:nvPr/>
      </p:nvGrpSpPr>
      <p:grpSpPr>
        <a:xfrm>
          <a:off x="0" y="0"/>
          <a:ext cx="0" cy="0"/>
          <a:chOff x="0" y="0"/>
          <a:chExt cx="0" cy="0"/>
        </a:xfrm>
      </p:grpSpPr>
      <p:sp>
        <p:nvSpPr>
          <p:cNvPr id="262" name="Google Shape;262;gc45fce5ffb_0_9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c45fce5ffb_0_9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GB"/>
              <a:t>We asked participants what would make it harder for them to participate - what are barriers to feasibility of the program</a:t>
            </a:r>
            <a:endParaRPr lang="en-GB"/>
          </a:p>
          <a:p>
            <a:pPr marL="457200" lvl="0" indent="-298450" algn="l" rtl="0">
              <a:spcBef>
                <a:spcPts val="0"/>
              </a:spcBef>
              <a:spcAft>
                <a:spcPts val="0"/>
              </a:spcAft>
              <a:buSzPts val="1100"/>
              <a:buChar char="●"/>
            </a:pPr>
            <a:r>
              <a:rPr lang="en-GB"/>
              <a:t>They mentioned protecting their time for two hours a month might be challenging</a:t>
            </a:r>
            <a:endParaRPr lang="en-GB"/>
          </a:p>
          <a:p>
            <a:pPr marL="457200" lvl="0" indent="-298450" algn="l" rtl="0">
              <a:spcBef>
                <a:spcPts val="0"/>
              </a:spcBef>
              <a:spcAft>
                <a:spcPts val="0"/>
              </a:spcAft>
              <a:buSzPts val="1100"/>
              <a:buChar char="●"/>
            </a:pPr>
            <a:r>
              <a:rPr lang="en-GB"/>
              <a:t>And several participants mentioned that internet access in rural areas might be problematic</a:t>
            </a:r>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PhAnim="0" showMasterSp="0">
  <p:cSld>
    <p:spTree>
      <p:nvGrpSpPr>
        <p:cNvPr id="96" name="Shape 96"/>
        <p:cNvGrpSpPr/>
        <p:nvPr/>
      </p:nvGrpSpPr>
      <p:grpSpPr>
        <a:xfrm>
          <a:off x="0" y="0"/>
          <a:ext cx="0" cy="0"/>
          <a:chOff x="0" y="0"/>
          <a:chExt cx="0" cy="0"/>
        </a:xfrm>
      </p:grpSpPr>
      <p:sp>
        <p:nvSpPr>
          <p:cNvPr id="97" name="Google Shape;97;g22b8011ecc5_0_1: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22b8011ecc5_0_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03" name="Shape 103"/>
        <p:cNvGrpSpPr/>
        <p:nvPr/>
      </p:nvGrpSpPr>
      <p:grpSpPr>
        <a:xfrm>
          <a:off x="0" y="0"/>
          <a:ext cx="0" cy="0"/>
          <a:chOff x="0" y="0"/>
          <a:chExt cx="0" cy="0"/>
        </a:xfrm>
      </p:grpSpPr>
      <p:sp>
        <p:nvSpPr>
          <p:cNvPr id="104" name="Google Shape;104;g228bf0704d9_0_3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228bf0704d9_0_3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08" name="Shape 108"/>
        <p:cNvGrpSpPr/>
        <p:nvPr/>
      </p:nvGrpSpPr>
      <p:grpSpPr>
        <a:xfrm>
          <a:off x="0" y="0"/>
          <a:ext cx="0" cy="0"/>
          <a:chOff x="0" y="0"/>
          <a:chExt cx="0" cy="0"/>
        </a:xfrm>
      </p:grpSpPr>
      <p:sp>
        <p:nvSpPr>
          <p:cNvPr id="109" name="Google Shape;109;g22b8011ecc5_0_9: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22b8011ecc5_0_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17" name="Shape 117"/>
        <p:cNvGrpSpPr/>
        <p:nvPr/>
      </p:nvGrpSpPr>
      <p:grpSpPr>
        <a:xfrm>
          <a:off x="0" y="0"/>
          <a:ext cx="0" cy="0"/>
          <a:chOff x="0" y="0"/>
          <a:chExt cx="0" cy="0"/>
        </a:xfrm>
      </p:grpSpPr>
      <p:sp>
        <p:nvSpPr>
          <p:cNvPr id="118" name="Google Shape;118;g228bf0704d9_0_15: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228bf0704d9_0_1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25" name="Shape 125"/>
        <p:cNvGrpSpPr/>
        <p:nvPr/>
      </p:nvGrpSpPr>
      <p:grpSpPr>
        <a:xfrm>
          <a:off x="0" y="0"/>
          <a:ext cx="0" cy="0"/>
          <a:chOff x="0" y="0"/>
          <a:chExt cx="0" cy="0"/>
        </a:xfrm>
      </p:grpSpPr>
      <p:sp>
        <p:nvSpPr>
          <p:cNvPr id="126" name="Google Shape;126;g1fa121558da_0_5: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1fa121558da_0_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1" name="Shape 131"/>
        <p:cNvGrpSpPr/>
        <p:nvPr/>
      </p:nvGrpSpPr>
      <p:grpSpPr>
        <a:xfrm>
          <a:off x="0" y="0"/>
          <a:ext cx="0" cy="0"/>
          <a:chOff x="0" y="0"/>
          <a:chExt cx="0" cy="0"/>
        </a:xfrm>
      </p:grpSpPr>
      <p:sp>
        <p:nvSpPr>
          <p:cNvPr id="132" name="Google Shape;132;g22b8011ecc5_0_28: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2b8011ecc5_0_2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8" name="Shape 138"/>
        <p:cNvGrpSpPr/>
        <p:nvPr/>
      </p:nvGrpSpPr>
      <p:grpSpPr>
        <a:xfrm>
          <a:off x="0" y="0"/>
          <a:ext cx="0" cy="0"/>
          <a:chOff x="0" y="0"/>
          <a:chExt cx="0" cy="0"/>
        </a:xfrm>
      </p:grpSpPr>
      <p:sp>
        <p:nvSpPr>
          <p:cNvPr id="139" name="Google Shape;139;g22b8011ecc5_0_34: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22b8011ecc5_0_3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44" name="Shape 144"/>
        <p:cNvGrpSpPr/>
        <p:nvPr/>
      </p:nvGrpSpPr>
      <p:grpSpPr>
        <a:xfrm>
          <a:off x="0" y="0"/>
          <a:ext cx="0" cy="0"/>
          <a:chOff x="0" y="0"/>
          <a:chExt cx="0" cy="0"/>
        </a:xfrm>
      </p:grpSpPr>
      <p:sp>
        <p:nvSpPr>
          <p:cNvPr id="145" name="Google Shape;145;g22b8011ecc5_0_46: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22b8011ecc5_0_4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50" name="Shape 150"/>
        <p:cNvGrpSpPr/>
        <p:nvPr/>
      </p:nvGrpSpPr>
      <p:grpSpPr>
        <a:xfrm>
          <a:off x="0" y="0"/>
          <a:ext cx="0" cy="0"/>
          <a:chOff x="0" y="0"/>
          <a:chExt cx="0" cy="0"/>
        </a:xfrm>
      </p:grpSpPr>
      <p:sp>
        <p:nvSpPr>
          <p:cNvPr id="151" name="Google Shape;151;g22b8011ecc5_0_4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22b8011ecc5_0_4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56" name="Shape 156"/>
        <p:cNvGrpSpPr/>
        <p:nvPr/>
      </p:nvGrpSpPr>
      <p:grpSpPr>
        <a:xfrm>
          <a:off x="0" y="0"/>
          <a:ext cx="0" cy="0"/>
          <a:chOff x="0" y="0"/>
          <a:chExt cx="0" cy="0"/>
        </a:xfrm>
      </p:grpSpPr>
      <p:sp>
        <p:nvSpPr>
          <p:cNvPr id="157" name="Google Shape;157;g1fa121558da_0_1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1fa121558da_0_1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PhAnim="0" showMasterSp="0">
  <p:cSld>
    <p:spTree>
      <p:nvGrpSpPr>
        <p:cNvPr id="163" name="Shape 163"/>
        <p:cNvGrpSpPr/>
        <p:nvPr/>
      </p:nvGrpSpPr>
      <p:grpSpPr>
        <a:xfrm>
          <a:off x="0" y="0"/>
          <a:ext cx="0" cy="0"/>
          <a:chOff x="0" y="0"/>
          <a:chExt cx="0" cy="0"/>
        </a:xfrm>
      </p:grpSpPr>
      <p:sp>
        <p:nvSpPr>
          <p:cNvPr id="164" name="Google Shape;164;g228bf0704d9_0_37: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228bf0704d9_0_3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70" name="Shape 170"/>
        <p:cNvGrpSpPr/>
        <p:nvPr/>
      </p:nvGrpSpPr>
      <p:grpSpPr>
        <a:xfrm>
          <a:off x="0" y="0"/>
          <a:ext cx="0" cy="0"/>
          <a:chOff x="0" y="0"/>
          <a:chExt cx="0" cy="0"/>
        </a:xfrm>
      </p:grpSpPr>
      <p:sp>
        <p:nvSpPr>
          <p:cNvPr id="171" name="Google Shape;171;g228bf0704d9_0_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228bf0704d9_0_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76" name="Shape 176"/>
        <p:cNvGrpSpPr/>
        <p:nvPr/>
      </p:nvGrpSpPr>
      <p:grpSpPr>
        <a:xfrm>
          <a:off x="0" y="0"/>
          <a:ext cx="0" cy="0"/>
          <a:chOff x="0" y="0"/>
          <a:chExt cx="0" cy="0"/>
        </a:xfrm>
      </p:grpSpPr>
      <p:sp>
        <p:nvSpPr>
          <p:cNvPr id="177" name="Google Shape;177;g228bf0704d9_0_44: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28bf0704d9_0_4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82" name="Shape 182"/>
        <p:cNvGrpSpPr/>
        <p:nvPr/>
      </p:nvGrpSpPr>
      <p:grpSpPr>
        <a:xfrm>
          <a:off x="0" y="0"/>
          <a:ext cx="0" cy="0"/>
          <a:chOff x="0" y="0"/>
          <a:chExt cx="0" cy="0"/>
        </a:xfrm>
      </p:grpSpPr>
      <p:sp>
        <p:nvSpPr>
          <p:cNvPr id="183" name="Google Shape;183;g228bf0704d9_0_51: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228bf0704d9_0_5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88" name="Shape 188"/>
        <p:cNvGrpSpPr/>
        <p:nvPr/>
      </p:nvGrpSpPr>
      <p:grpSpPr>
        <a:xfrm>
          <a:off x="0" y="0"/>
          <a:ext cx="0" cy="0"/>
          <a:chOff x="0" y="0"/>
          <a:chExt cx="0" cy="0"/>
        </a:xfrm>
      </p:grpSpPr>
      <p:sp>
        <p:nvSpPr>
          <p:cNvPr id="189" name="Google Shape;189;g228bf0704d9_0_5: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228bf0704d9_0_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94" name="Shape 194"/>
        <p:cNvGrpSpPr/>
        <p:nvPr/>
      </p:nvGrpSpPr>
      <p:grpSpPr>
        <a:xfrm>
          <a:off x="0" y="0"/>
          <a:ext cx="0" cy="0"/>
          <a:chOff x="0" y="0"/>
          <a:chExt cx="0" cy="0"/>
        </a:xfrm>
      </p:grpSpPr>
      <p:sp>
        <p:nvSpPr>
          <p:cNvPr id="195" name="Google Shape;195;g228bf0704d9_0_64: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228bf0704d9_0_6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PhAnim="0" showMasterSp="0">
  <p:cSld>
    <p:spTree>
      <p:nvGrpSpPr>
        <p:cNvPr id="201" name="Shape 201"/>
        <p:cNvGrpSpPr/>
        <p:nvPr/>
      </p:nvGrpSpPr>
      <p:grpSpPr>
        <a:xfrm>
          <a:off x="0" y="0"/>
          <a:ext cx="0" cy="0"/>
          <a:chOff x="0" y="0"/>
          <a:chExt cx="0" cy="0"/>
        </a:xfrm>
      </p:grpSpPr>
      <p:sp>
        <p:nvSpPr>
          <p:cNvPr id="202" name="Google Shape;202;g228bf0704d9_0_71: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228bf0704d9_0_7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PhAnim="0" showMasterSp="0">
  <p:cSld>
    <p:spTree>
      <p:nvGrpSpPr>
        <p:cNvPr id="208" name="Shape 208"/>
        <p:cNvGrpSpPr/>
        <p:nvPr/>
      </p:nvGrpSpPr>
      <p:grpSpPr>
        <a:xfrm>
          <a:off x="0" y="0"/>
          <a:ext cx="0" cy="0"/>
          <a:chOff x="0" y="0"/>
          <a:chExt cx="0" cy="0"/>
        </a:xfrm>
      </p:grpSpPr>
      <p:sp>
        <p:nvSpPr>
          <p:cNvPr id="209" name="Google Shape;209;g22f3e1a86aa_0_5: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22f3e1a86aa_0_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PhAnim="0" showMasterSp="0">
  <p:cSld>
    <p:spTree>
      <p:nvGrpSpPr>
        <p:cNvPr id="221" name="Shape 221"/>
        <p:cNvGrpSpPr/>
        <p:nvPr/>
      </p:nvGrpSpPr>
      <p:grpSpPr>
        <a:xfrm>
          <a:off x="0" y="0"/>
          <a:ext cx="0" cy="0"/>
          <a:chOff x="0" y="0"/>
          <a:chExt cx="0" cy="0"/>
        </a:xfrm>
      </p:grpSpPr>
      <p:sp>
        <p:nvSpPr>
          <p:cNvPr id="222" name="Google Shape;222;g228bf0704d9_0_78: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228bf0704d9_0_7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PhAnim="0" showMasterSp="0">
  <p:cSld>
    <p:spTree>
      <p:nvGrpSpPr>
        <p:cNvPr id="228" name="Shape 228"/>
        <p:cNvGrpSpPr/>
        <p:nvPr/>
      </p:nvGrpSpPr>
      <p:grpSpPr>
        <a:xfrm>
          <a:off x="0" y="0"/>
          <a:ext cx="0" cy="0"/>
          <a:chOff x="0" y="0"/>
          <a:chExt cx="0" cy="0"/>
        </a:xfrm>
      </p:grpSpPr>
      <p:sp>
        <p:nvSpPr>
          <p:cNvPr id="229" name="Google Shape;229;g228bf0704d9_0_57: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228bf0704d9_0_5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PhAnim="0" showMasterSp="0">
  <p:cSld>
    <p:spTree>
      <p:nvGrpSpPr>
        <p:cNvPr id="235" name="Shape 235"/>
        <p:cNvGrpSpPr/>
        <p:nvPr/>
      </p:nvGrpSpPr>
      <p:grpSpPr>
        <a:xfrm>
          <a:off x="0" y="0"/>
          <a:ext cx="0" cy="0"/>
          <a:chOff x="0" y="0"/>
          <a:chExt cx="0" cy="0"/>
        </a:xfrm>
      </p:grpSpPr>
      <p:sp>
        <p:nvSpPr>
          <p:cNvPr id="236" name="Google Shape;236;g22f3e1a86aa_0_17: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22f3e1a86aa_0_1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PhAnim="0" showMasterSp="0">
  <p:cSld>
    <p:spTree>
      <p:nvGrpSpPr>
        <p:cNvPr id="242" name="Shape 242"/>
        <p:cNvGrpSpPr/>
        <p:nvPr/>
      </p:nvGrpSpPr>
      <p:grpSpPr>
        <a:xfrm>
          <a:off x="0" y="0"/>
          <a:ext cx="0" cy="0"/>
          <a:chOff x="0" y="0"/>
          <a:chExt cx="0" cy="0"/>
        </a:xfrm>
      </p:grpSpPr>
      <p:sp>
        <p:nvSpPr>
          <p:cNvPr id="243" name="Google Shape;243;g228bf0704d9_0_1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228bf0704d9_0_1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PhAnim="0" showMasterSp="0">
  <p:cSld>
    <p:spTree>
      <p:nvGrpSpPr>
        <p:cNvPr id="248" name="Shape 248"/>
        <p:cNvGrpSpPr/>
        <p:nvPr/>
      </p:nvGrpSpPr>
      <p:grpSpPr>
        <a:xfrm>
          <a:off x="0" y="0"/>
          <a:ext cx="0" cy="0"/>
          <a:chOff x="0" y="0"/>
          <a:chExt cx="0" cy="0"/>
        </a:xfrm>
      </p:grpSpPr>
      <p:sp>
        <p:nvSpPr>
          <p:cNvPr id="249" name="Google Shape;249;g228bf0704d9_0_95: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228bf0704d9_0_9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PhAnim="0" showMasterSp="0">
  <p:cSld>
    <p:spTree>
      <p:nvGrpSpPr>
        <p:cNvPr id="256" name="Shape 256"/>
        <p:cNvGrpSpPr/>
        <p:nvPr/>
      </p:nvGrpSpPr>
      <p:grpSpPr>
        <a:xfrm>
          <a:off x="0" y="0"/>
          <a:ext cx="0" cy="0"/>
          <a:chOff x="0" y="0"/>
          <a:chExt cx="0" cy="0"/>
        </a:xfrm>
      </p:grpSpPr>
      <p:sp>
        <p:nvSpPr>
          <p:cNvPr id="257" name="Google Shape;257;g22b8011ecc5_0_53: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22b8011ecc5_0_5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G"/>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G"/>
          </a:p>
        </p:txBody>
      </p:sp>
      <p:sp>
        <p:nvSpPr>
          <p:cNvPr id="4" name="Date Placeholder 3"/>
          <p:cNvSpPr>
            <a:spLocks noGrp="1"/>
          </p:cNvSpPr>
          <p:nvPr>
            <p:ph type="dt" sz="half" idx="10"/>
          </p:nvPr>
        </p:nvSpPr>
        <p:spPr/>
        <p:txBody>
          <a:bodyPr/>
          <a:lstStyle/>
          <a:p>
            <a:fld id="{ECE0A836-02EA-44B8-9FE8-32D5A14C0218}" type="datetimeFigureOut">
              <a:rPr lang="en-SG" smtClean="0"/>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E3664683-FAAC-4816-B603-21625D234FAF}" type="slidenum">
              <a:rPr lang="en-SG" smtClean="0"/>
            </a:fld>
            <a:endParaRPr lang="en-S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SG"/>
          </a:p>
        </p:txBody>
      </p:sp>
      <p:sp>
        <p:nvSpPr>
          <p:cNvPr id="4" name="Date Placeholder 3"/>
          <p:cNvSpPr>
            <a:spLocks noGrp="1"/>
          </p:cNvSpPr>
          <p:nvPr>
            <p:ph type="dt" sz="half" idx="10"/>
          </p:nvPr>
        </p:nvSpPr>
        <p:spPr/>
        <p:txBody>
          <a:bodyPr/>
          <a:lstStyle/>
          <a:p>
            <a:fld id="{ECE0A836-02EA-44B8-9FE8-32D5A14C0218}" type="datetimeFigureOut">
              <a:rPr lang="en-SG" smtClean="0"/>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E3664683-FAAC-4816-B603-21625D234FAF}" type="slidenum">
              <a:rPr lang="en-SG" smtClean="0"/>
            </a:fld>
            <a:endParaRPr lang="en-S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G"/>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ECE0A836-02EA-44B8-9FE8-32D5A14C0218}" type="datetimeFigureOut">
              <a:rPr lang="en-SG" smtClean="0"/>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E3664683-FAAC-4816-B603-21625D234FAF}" type="slidenum">
              <a:rPr lang="en-SG" smtClean="0"/>
            </a:fld>
            <a:endParaRPr lang="en-SG"/>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SG"/>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SG"/>
          </a:p>
        </p:txBody>
      </p:sp>
      <p:sp>
        <p:nvSpPr>
          <p:cNvPr id="5" name="Date Placeholder 4"/>
          <p:cNvSpPr>
            <a:spLocks noGrp="1"/>
          </p:cNvSpPr>
          <p:nvPr>
            <p:ph type="dt" sz="half" idx="10"/>
          </p:nvPr>
        </p:nvSpPr>
        <p:spPr/>
        <p:txBody>
          <a:bodyPr/>
          <a:lstStyle/>
          <a:p>
            <a:fld id="{ECE0A836-02EA-44B8-9FE8-32D5A14C0218}" type="datetimeFigureOut">
              <a:rPr lang="en-SG" smtClean="0"/>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E3664683-FAAC-4816-B603-21625D234FAF}" type="slidenum">
              <a:rPr lang="en-SG" smtClean="0"/>
            </a:fld>
            <a:endParaRPr lang="en-SG"/>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SG"/>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SG"/>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SG"/>
          </a:p>
        </p:txBody>
      </p:sp>
      <p:sp>
        <p:nvSpPr>
          <p:cNvPr id="7" name="Date Placeholder 6"/>
          <p:cNvSpPr>
            <a:spLocks noGrp="1"/>
          </p:cNvSpPr>
          <p:nvPr>
            <p:ph type="dt" sz="half" idx="10"/>
          </p:nvPr>
        </p:nvSpPr>
        <p:spPr/>
        <p:txBody>
          <a:bodyPr/>
          <a:lstStyle/>
          <a:p>
            <a:fld id="{ECE0A836-02EA-44B8-9FE8-32D5A14C0218}" type="datetimeFigureOut">
              <a:rPr lang="en-SG" smtClean="0"/>
            </a:fld>
            <a:endParaRPr lang="en-SG"/>
          </a:p>
        </p:txBody>
      </p:sp>
      <p:sp>
        <p:nvSpPr>
          <p:cNvPr id="8" name="Footer Placeholder 7"/>
          <p:cNvSpPr>
            <a:spLocks noGrp="1"/>
          </p:cNvSpPr>
          <p:nvPr>
            <p:ph type="ftr" sz="quarter" idx="11"/>
          </p:nvPr>
        </p:nvSpPr>
        <p:spPr/>
        <p:txBody>
          <a:bodyPr/>
          <a:lstStyle/>
          <a:p>
            <a:endParaRPr lang="en-SG"/>
          </a:p>
        </p:txBody>
      </p:sp>
      <p:sp>
        <p:nvSpPr>
          <p:cNvPr id="9" name="Slide Number Placeholder 8"/>
          <p:cNvSpPr>
            <a:spLocks noGrp="1"/>
          </p:cNvSpPr>
          <p:nvPr>
            <p:ph type="sldNum" sz="quarter" idx="12"/>
          </p:nvPr>
        </p:nvSpPr>
        <p:spPr/>
        <p:txBody>
          <a:bodyPr/>
          <a:lstStyle/>
          <a:p>
            <a:fld id="{E3664683-FAAC-4816-B603-21625D234FAF}" type="slidenum">
              <a:rPr lang="en-SG" smtClean="0"/>
            </a:fld>
            <a:endParaRPr lang="en-S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Date Placeholder 2"/>
          <p:cNvSpPr>
            <a:spLocks noGrp="1"/>
          </p:cNvSpPr>
          <p:nvPr>
            <p:ph type="dt" sz="half" idx="10"/>
          </p:nvPr>
        </p:nvSpPr>
        <p:spPr/>
        <p:txBody>
          <a:bodyPr/>
          <a:lstStyle/>
          <a:p>
            <a:fld id="{ECE0A836-02EA-44B8-9FE8-32D5A14C0218}" type="datetimeFigureOut">
              <a:rPr lang="en-SG" smtClean="0"/>
            </a:fld>
            <a:endParaRPr lang="en-SG"/>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E3664683-FAAC-4816-B603-21625D234FAF}" type="slidenum">
              <a:rPr lang="en-SG" smtClean="0"/>
            </a:fld>
            <a:endParaRPr lang="en-S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E0A836-02EA-44B8-9FE8-32D5A14C0218}" type="datetimeFigureOut">
              <a:rPr lang="en-SG" smtClean="0"/>
            </a:fld>
            <a:endParaRPr lang="en-SG"/>
          </a:p>
        </p:txBody>
      </p:sp>
      <p:sp>
        <p:nvSpPr>
          <p:cNvPr id="3" name="Footer Placeholder 2"/>
          <p:cNvSpPr>
            <a:spLocks noGrp="1"/>
          </p:cNvSpPr>
          <p:nvPr>
            <p:ph type="ftr" sz="quarter" idx="11"/>
          </p:nvPr>
        </p:nvSpPr>
        <p:spPr/>
        <p:txBody>
          <a:bodyPr/>
          <a:lstStyle/>
          <a:p>
            <a:endParaRPr lang="en-SG"/>
          </a:p>
        </p:txBody>
      </p:sp>
      <p:sp>
        <p:nvSpPr>
          <p:cNvPr id="4" name="Slide Number Placeholder 3"/>
          <p:cNvSpPr>
            <a:spLocks noGrp="1"/>
          </p:cNvSpPr>
          <p:nvPr>
            <p:ph type="sldNum" sz="quarter" idx="12"/>
          </p:nvPr>
        </p:nvSpPr>
        <p:spPr/>
        <p:txBody>
          <a:bodyPr/>
          <a:lstStyle/>
          <a:p>
            <a:fld id="{E3664683-FAAC-4816-B603-21625D234FAF}" type="slidenum">
              <a:rPr lang="en-SG" smtClean="0"/>
            </a:fld>
            <a:endParaRPr lang="en-S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SG"/>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ECE0A836-02EA-44B8-9FE8-32D5A14C0218}" type="datetimeFigureOut">
              <a:rPr lang="en-SG" smtClean="0"/>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E3664683-FAAC-4816-B603-21625D234FAF}" type="slidenum">
              <a:rPr lang="en-SG" smtClean="0"/>
            </a:fld>
            <a:endParaRPr lang="en-SG"/>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ECE0A836-02EA-44B8-9FE8-32D5A14C0218}" type="datetimeFigureOut">
              <a:rPr lang="en-SG" smtClean="0"/>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E3664683-FAAC-4816-B603-21625D234FAF}" type="slidenum">
              <a:rPr lang="en-SG" smtClean="0"/>
            </a:fld>
            <a:endParaRPr lang="en-SG"/>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SG"/>
          </a:p>
        </p:txBody>
      </p:sp>
      <p:sp>
        <p:nvSpPr>
          <p:cNvPr id="4" name="Date Placeholder 3"/>
          <p:cNvSpPr>
            <a:spLocks noGrp="1"/>
          </p:cNvSpPr>
          <p:nvPr>
            <p:ph type="dt" sz="half" idx="10"/>
          </p:nvPr>
        </p:nvSpPr>
        <p:spPr/>
        <p:txBody>
          <a:bodyPr/>
          <a:lstStyle/>
          <a:p>
            <a:fld id="{ECE0A836-02EA-44B8-9FE8-32D5A14C0218}" type="datetimeFigureOut">
              <a:rPr lang="en-SG" smtClean="0"/>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E3664683-FAAC-4816-B603-21625D234FAF}" type="slidenum">
              <a:rPr lang="en-SG" smtClean="0"/>
            </a:fld>
            <a:endParaRPr lang="en-S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SG"/>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SG"/>
          </a:p>
        </p:txBody>
      </p:sp>
      <p:sp>
        <p:nvSpPr>
          <p:cNvPr id="4" name="Date Placeholder 3"/>
          <p:cNvSpPr>
            <a:spLocks noGrp="1"/>
          </p:cNvSpPr>
          <p:nvPr>
            <p:ph type="dt" sz="half" idx="10"/>
          </p:nvPr>
        </p:nvSpPr>
        <p:spPr/>
        <p:txBody>
          <a:bodyPr/>
          <a:lstStyle/>
          <a:p>
            <a:fld id="{ECE0A836-02EA-44B8-9FE8-32D5A14C0218}" type="datetimeFigureOut">
              <a:rPr lang="en-SG" smtClean="0"/>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E3664683-FAAC-4816-B603-21625D234FAF}" type="slidenum">
              <a:rPr lang="en-SG" smtClean="0"/>
            </a:fld>
            <a:endParaRPr lang="en-SG"/>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ColTx" matchingName="Title and two columns">
  <p:cSld name="Title and two columns">
    <p:spTree>
      <p:nvGrpSpPr>
        <p:cNvPr id="1" name="Shape 38"/>
        <p:cNvGrpSpPr/>
        <p:nvPr/>
      </p:nvGrpSpPr>
      <p:grpSpPr>
        <a:xfrm>
          <a:off x="0" y="0"/>
          <a:ext cx="0" cy="0"/>
          <a:chOff x="0" y="0"/>
          <a:chExt cx="0" cy="0"/>
        </a:xfrm>
      </p:grpSpPr>
      <p:sp>
        <p:nvSpPr>
          <p:cNvPr id="39" name="Google Shape;39;p5"/>
          <p:cNvSpPr txBox="1">
            <a:spLocks noGrp="1"/>
          </p:cNvSpPr>
          <p:nvPr>
            <p:ph type="title"/>
          </p:nvPr>
        </p:nvSpPr>
        <p:spPr>
          <a:xfrm>
            <a:off x="415600" y="546667"/>
            <a:ext cx="11360800" cy="810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0" name="Google Shape;40;p5"/>
          <p:cNvSpPr txBox="1">
            <a:spLocks noGrp="1"/>
          </p:cNvSpPr>
          <p:nvPr>
            <p:ph type="body" idx="1"/>
          </p:nvPr>
        </p:nvSpPr>
        <p:spPr>
          <a:xfrm>
            <a:off x="415600" y="1639967"/>
            <a:ext cx="5333200" cy="4452000"/>
          </a:xfrm>
          <a:prstGeom prst="rect">
            <a:avLst/>
          </a:prstGeom>
        </p:spPr>
        <p:txBody>
          <a:bodyPr spcFirstLastPara="1" wrap="square" lIns="91425" tIns="91425" rIns="91425" bIns="91425" anchor="t" anchorCtr="0">
            <a:noAutofit/>
          </a:bodyPr>
          <a:lstStyle>
            <a:lvl1pPr marL="609600" lvl="0" indent="-423545">
              <a:spcBef>
                <a:spcPts val="0"/>
              </a:spcBef>
              <a:spcAft>
                <a:spcPts val="0"/>
              </a:spcAft>
              <a:buSzPts val="1400"/>
              <a:buChar char="●"/>
              <a:defRPr sz="1865"/>
            </a:lvl1pPr>
            <a:lvl2pPr marL="1219200" lvl="1" indent="-406400">
              <a:spcBef>
                <a:spcPts val="2135"/>
              </a:spcBef>
              <a:spcAft>
                <a:spcPts val="0"/>
              </a:spcAft>
              <a:buSzPts val="1200"/>
              <a:buChar char="○"/>
              <a:defRPr sz="1600"/>
            </a:lvl2pPr>
            <a:lvl3pPr marL="1828800" lvl="2" indent="-406400">
              <a:spcBef>
                <a:spcPts val="2135"/>
              </a:spcBef>
              <a:spcAft>
                <a:spcPts val="0"/>
              </a:spcAft>
              <a:buSzPts val="1200"/>
              <a:buChar char="■"/>
              <a:defRPr sz="1600"/>
            </a:lvl3pPr>
            <a:lvl4pPr marL="2438400" lvl="3" indent="-406400">
              <a:spcBef>
                <a:spcPts val="2135"/>
              </a:spcBef>
              <a:spcAft>
                <a:spcPts val="0"/>
              </a:spcAft>
              <a:buSzPts val="1200"/>
              <a:buChar char="●"/>
              <a:defRPr sz="1600"/>
            </a:lvl4pPr>
            <a:lvl5pPr marL="3048000" lvl="4" indent="-406400">
              <a:spcBef>
                <a:spcPts val="2135"/>
              </a:spcBef>
              <a:spcAft>
                <a:spcPts val="0"/>
              </a:spcAft>
              <a:buSzPts val="1200"/>
              <a:buChar char="○"/>
              <a:defRPr sz="1600"/>
            </a:lvl5pPr>
            <a:lvl6pPr marL="3657600" lvl="5" indent="-406400">
              <a:spcBef>
                <a:spcPts val="2135"/>
              </a:spcBef>
              <a:spcAft>
                <a:spcPts val="0"/>
              </a:spcAft>
              <a:buSzPts val="1200"/>
              <a:buChar char="■"/>
              <a:defRPr sz="1600"/>
            </a:lvl6pPr>
            <a:lvl7pPr marL="4267200" lvl="6" indent="-406400">
              <a:spcBef>
                <a:spcPts val="2135"/>
              </a:spcBef>
              <a:spcAft>
                <a:spcPts val="0"/>
              </a:spcAft>
              <a:buSzPts val="1200"/>
              <a:buChar char="●"/>
              <a:defRPr sz="1600"/>
            </a:lvl7pPr>
            <a:lvl8pPr marL="4876800" lvl="7" indent="-406400">
              <a:spcBef>
                <a:spcPts val="2135"/>
              </a:spcBef>
              <a:spcAft>
                <a:spcPts val="0"/>
              </a:spcAft>
              <a:buSzPts val="1200"/>
              <a:buChar char="○"/>
              <a:defRPr sz="1600"/>
            </a:lvl8pPr>
            <a:lvl9pPr marL="5486400" lvl="8" indent="-406400">
              <a:spcBef>
                <a:spcPts val="2135"/>
              </a:spcBef>
              <a:spcAft>
                <a:spcPts val="2135"/>
              </a:spcAft>
              <a:buSzPts val="1200"/>
              <a:buChar char="■"/>
              <a:defRPr sz="1600"/>
            </a:lvl9pPr>
          </a:lstStyle>
          <a:p/>
        </p:txBody>
      </p:sp>
      <p:sp>
        <p:nvSpPr>
          <p:cNvPr id="41" name="Google Shape;41;p5"/>
          <p:cNvSpPr txBox="1">
            <a:spLocks noGrp="1"/>
          </p:cNvSpPr>
          <p:nvPr>
            <p:ph type="body" idx="2"/>
          </p:nvPr>
        </p:nvSpPr>
        <p:spPr>
          <a:xfrm>
            <a:off x="6443200" y="1639967"/>
            <a:ext cx="5333200" cy="4452000"/>
          </a:xfrm>
          <a:prstGeom prst="rect">
            <a:avLst/>
          </a:prstGeom>
        </p:spPr>
        <p:txBody>
          <a:bodyPr spcFirstLastPara="1" wrap="square" lIns="91425" tIns="91425" rIns="91425" bIns="91425" anchor="t" anchorCtr="0">
            <a:noAutofit/>
          </a:bodyPr>
          <a:lstStyle>
            <a:lvl1pPr marL="609600" lvl="0" indent="-423545">
              <a:spcBef>
                <a:spcPts val="0"/>
              </a:spcBef>
              <a:spcAft>
                <a:spcPts val="0"/>
              </a:spcAft>
              <a:buSzPts val="1400"/>
              <a:buChar char="●"/>
              <a:defRPr sz="1865"/>
            </a:lvl1pPr>
            <a:lvl2pPr marL="1219200" lvl="1" indent="-406400">
              <a:spcBef>
                <a:spcPts val="2135"/>
              </a:spcBef>
              <a:spcAft>
                <a:spcPts val="0"/>
              </a:spcAft>
              <a:buSzPts val="1200"/>
              <a:buChar char="○"/>
              <a:defRPr sz="1600"/>
            </a:lvl2pPr>
            <a:lvl3pPr marL="1828800" lvl="2" indent="-406400">
              <a:spcBef>
                <a:spcPts val="2135"/>
              </a:spcBef>
              <a:spcAft>
                <a:spcPts val="0"/>
              </a:spcAft>
              <a:buSzPts val="1200"/>
              <a:buChar char="■"/>
              <a:defRPr sz="1600"/>
            </a:lvl3pPr>
            <a:lvl4pPr marL="2438400" lvl="3" indent="-406400">
              <a:spcBef>
                <a:spcPts val="2135"/>
              </a:spcBef>
              <a:spcAft>
                <a:spcPts val="0"/>
              </a:spcAft>
              <a:buSzPts val="1200"/>
              <a:buChar char="●"/>
              <a:defRPr sz="1600"/>
            </a:lvl4pPr>
            <a:lvl5pPr marL="3048000" lvl="4" indent="-406400">
              <a:spcBef>
                <a:spcPts val="2135"/>
              </a:spcBef>
              <a:spcAft>
                <a:spcPts val="0"/>
              </a:spcAft>
              <a:buSzPts val="1200"/>
              <a:buChar char="○"/>
              <a:defRPr sz="1600"/>
            </a:lvl5pPr>
            <a:lvl6pPr marL="3657600" lvl="5" indent="-406400">
              <a:spcBef>
                <a:spcPts val="2135"/>
              </a:spcBef>
              <a:spcAft>
                <a:spcPts val="0"/>
              </a:spcAft>
              <a:buSzPts val="1200"/>
              <a:buChar char="■"/>
              <a:defRPr sz="1600"/>
            </a:lvl6pPr>
            <a:lvl7pPr marL="4267200" lvl="6" indent="-406400">
              <a:spcBef>
                <a:spcPts val="2135"/>
              </a:spcBef>
              <a:spcAft>
                <a:spcPts val="0"/>
              </a:spcAft>
              <a:buSzPts val="1200"/>
              <a:buChar char="●"/>
              <a:defRPr sz="1600"/>
            </a:lvl7pPr>
            <a:lvl8pPr marL="4876800" lvl="7" indent="-406400">
              <a:spcBef>
                <a:spcPts val="2135"/>
              </a:spcBef>
              <a:spcAft>
                <a:spcPts val="0"/>
              </a:spcAft>
              <a:buSzPts val="1200"/>
              <a:buChar char="○"/>
              <a:defRPr sz="1600"/>
            </a:lvl8pPr>
            <a:lvl9pPr marL="5486400" lvl="8" indent="-406400">
              <a:spcBef>
                <a:spcPts val="2135"/>
              </a:spcBef>
              <a:spcAft>
                <a:spcPts val="2135"/>
              </a:spcAft>
              <a:buSzPts val="1200"/>
              <a:buChar char="■"/>
              <a:defRPr sz="1600"/>
            </a:lvl9pPr>
          </a:lstStyle>
          <a:p/>
        </p:txBody>
      </p:sp>
      <p:sp>
        <p:nvSpPr>
          <p:cNvPr id="42" name="Google Shape;42;p5"/>
          <p:cNvSpPr txBox="1">
            <a:spLocks noGrp="1"/>
          </p:cNvSpPr>
          <p:nvPr>
            <p:ph type="sldNum" idx="12"/>
          </p:nvPr>
        </p:nvSpPr>
        <p:spPr>
          <a:xfrm>
            <a:off x="11280575" y="6201587"/>
            <a:ext cx="731600" cy="5248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fld id="{00000000-1234-1234-1234-123412341234}" type="slidenum">
              <a:rPr lang="en-GB" smtClean="0"/>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matchingName="Title and body">
  <p:cSld name="Title and body">
    <p:spTree>
      <p:nvGrpSpPr>
        <p:cNvPr id="1" name="Shape 28"/>
        <p:cNvGrpSpPr/>
        <p:nvPr/>
      </p:nvGrpSpPr>
      <p:grpSpPr>
        <a:xfrm>
          <a:off x="0" y="0"/>
          <a:ext cx="0" cy="0"/>
          <a:chOff x="0" y="0"/>
          <a:chExt cx="0" cy="0"/>
        </a:xfrm>
      </p:grpSpPr>
      <p:grpSp>
        <p:nvGrpSpPr>
          <p:cNvPr id="29" name="Google Shape;29;p4"/>
          <p:cNvGrpSpPr/>
          <p:nvPr/>
        </p:nvGrpSpPr>
        <p:grpSpPr>
          <a:xfrm>
            <a:off x="0" y="5204893"/>
            <a:ext cx="12192000" cy="1653233"/>
            <a:chOff x="0" y="3903669"/>
            <a:chExt cx="9144000" cy="1239925"/>
          </a:xfrm>
        </p:grpSpPr>
        <p:sp>
          <p:nvSpPr>
            <p:cNvPr id="30" name="Google Shape;30;p4"/>
            <p:cNvSpPr/>
            <p:nvPr/>
          </p:nvSpPr>
          <p:spPr>
            <a:xfrm>
              <a:off x="8154895"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 name="Google Shape;31;p4"/>
            <p:cNvSpPr/>
            <p:nvPr/>
          </p:nvSpPr>
          <p:spPr>
            <a:xfrm flipH="1">
              <a:off x="6181163"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 name="Google Shape;32;p4"/>
            <p:cNvSpPr/>
            <p:nvPr/>
          </p:nvSpPr>
          <p:spPr>
            <a:xfrm>
              <a:off x="7170274" y="3903669"/>
              <a:ext cx="989100" cy="987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 name="Google Shape;33;p4"/>
            <p:cNvSpPr/>
            <p:nvPr/>
          </p:nvSpPr>
          <p:spPr>
            <a:xfrm rot="10800000">
              <a:off x="8154757" y="3903682"/>
              <a:ext cx="989100" cy="9879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 name="Google Shape;34;p4"/>
            <p:cNvSpPr/>
            <p:nvPr/>
          </p:nvSpPr>
          <p:spPr>
            <a:xfrm>
              <a:off x="0" y="4891594"/>
              <a:ext cx="9144000" cy="252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5" name="Google Shape;35;p4"/>
          <p:cNvSpPr txBox="1">
            <a:spLocks noGrp="1"/>
          </p:cNvSpPr>
          <p:nvPr>
            <p:ph type="title"/>
          </p:nvPr>
        </p:nvSpPr>
        <p:spPr>
          <a:xfrm>
            <a:off x="415600" y="546667"/>
            <a:ext cx="11360800" cy="810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6" name="Google Shape;36;p4"/>
          <p:cNvSpPr txBox="1">
            <a:spLocks noGrp="1"/>
          </p:cNvSpPr>
          <p:nvPr>
            <p:ph type="body" idx="1"/>
          </p:nvPr>
        </p:nvSpPr>
        <p:spPr>
          <a:xfrm>
            <a:off x="415600" y="1639833"/>
            <a:ext cx="11360800" cy="4452000"/>
          </a:xfrm>
          <a:prstGeom prst="rect">
            <a:avLst/>
          </a:prstGeom>
        </p:spPr>
        <p:txBody>
          <a:bodyPr spcFirstLastPara="1" wrap="square" lIns="91425" tIns="91425" rIns="91425" bIns="91425" anchor="t" anchorCtr="0">
            <a:noAutofit/>
          </a:bodyPr>
          <a:lstStyle>
            <a:lvl1pPr marL="609600" lvl="0" indent="-457200">
              <a:spcBef>
                <a:spcPts val="0"/>
              </a:spcBef>
              <a:spcAft>
                <a:spcPts val="0"/>
              </a:spcAft>
              <a:buSzPts val="1800"/>
              <a:buChar char="●"/>
              <a:defRPr/>
            </a:lvl1pPr>
            <a:lvl2pPr marL="1219200" lvl="1" indent="-423545">
              <a:spcBef>
                <a:spcPts val="2135"/>
              </a:spcBef>
              <a:spcAft>
                <a:spcPts val="0"/>
              </a:spcAft>
              <a:buSzPts val="1400"/>
              <a:buChar char="○"/>
              <a:defRPr/>
            </a:lvl2pPr>
            <a:lvl3pPr marL="1828800" lvl="2" indent="-423545">
              <a:spcBef>
                <a:spcPts val="2135"/>
              </a:spcBef>
              <a:spcAft>
                <a:spcPts val="0"/>
              </a:spcAft>
              <a:buSzPts val="1400"/>
              <a:buChar char="■"/>
              <a:defRPr/>
            </a:lvl3pPr>
            <a:lvl4pPr marL="2438400" lvl="3" indent="-423545">
              <a:spcBef>
                <a:spcPts val="2135"/>
              </a:spcBef>
              <a:spcAft>
                <a:spcPts val="0"/>
              </a:spcAft>
              <a:buSzPts val="1400"/>
              <a:buChar char="●"/>
              <a:defRPr/>
            </a:lvl4pPr>
            <a:lvl5pPr marL="3048000" lvl="4" indent="-423545">
              <a:spcBef>
                <a:spcPts val="2135"/>
              </a:spcBef>
              <a:spcAft>
                <a:spcPts val="0"/>
              </a:spcAft>
              <a:buSzPts val="1400"/>
              <a:buChar char="○"/>
              <a:defRPr/>
            </a:lvl5pPr>
            <a:lvl6pPr marL="3657600" lvl="5" indent="-423545">
              <a:spcBef>
                <a:spcPts val="2135"/>
              </a:spcBef>
              <a:spcAft>
                <a:spcPts val="0"/>
              </a:spcAft>
              <a:buSzPts val="1400"/>
              <a:buChar char="■"/>
              <a:defRPr/>
            </a:lvl6pPr>
            <a:lvl7pPr marL="4267200" lvl="6" indent="-423545">
              <a:spcBef>
                <a:spcPts val="2135"/>
              </a:spcBef>
              <a:spcAft>
                <a:spcPts val="0"/>
              </a:spcAft>
              <a:buSzPts val="1400"/>
              <a:buChar char="●"/>
              <a:defRPr/>
            </a:lvl7pPr>
            <a:lvl8pPr marL="4876800" lvl="7" indent="-423545">
              <a:spcBef>
                <a:spcPts val="2135"/>
              </a:spcBef>
              <a:spcAft>
                <a:spcPts val="0"/>
              </a:spcAft>
              <a:buSzPts val="1400"/>
              <a:buChar char="○"/>
              <a:defRPr/>
            </a:lvl8pPr>
            <a:lvl9pPr marL="5486400" lvl="8" indent="-423545">
              <a:spcBef>
                <a:spcPts val="2135"/>
              </a:spcBef>
              <a:spcAft>
                <a:spcPts val="2135"/>
              </a:spcAft>
              <a:buSzPts val="1400"/>
              <a:buChar char="■"/>
              <a:defRPr/>
            </a:lvl9pPr>
          </a:lstStyle>
          <a:p/>
        </p:txBody>
      </p:sp>
      <p:sp>
        <p:nvSpPr>
          <p:cNvPr id="37" name="Google Shape;37;p4"/>
          <p:cNvSpPr txBox="1">
            <a:spLocks noGrp="1"/>
          </p:cNvSpPr>
          <p:nvPr>
            <p:ph type="sldNum" idx="12"/>
          </p:nvPr>
        </p:nvSpPr>
        <p:spPr>
          <a:xfrm>
            <a:off x="11280575" y="6201587"/>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matchingName="Title and body">
  <p:cSld name="Title and body">
    <p:spTree>
      <p:nvGrpSpPr>
        <p:cNvPr id="1" name="Shape 28"/>
        <p:cNvGrpSpPr/>
        <p:nvPr/>
      </p:nvGrpSpPr>
      <p:grpSpPr>
        <a:xfrm>
          <a:off x="0" y="0"/>
          <a:ext cx="0" cy="0"/>
          <a:chOff x="0" y="0"/>
          <a:chExt cx="0" cy="0"/>
        </a:xfrm>
      </p:grpSpPr>
      <p:grpSp>
        <p:nvGrpSpPr>
          <p:cNvPr id="29" name="Google Shape;29;p4"/>
          <p:cNvGrpSpPr/>
          <p:nvPr/>
        </p:nvGrpSpPr>
        <p:grpSpPr>
          <a:xfrm>
            <a:off x="0" y="5204893"/>
            <a:ext cx="12192000" cy="1653233"/>
            <a:chOff x="0" y="3903669"/>
            <a:chExt cx="9144000" cy="1239925"/>
          </a:xfrm>
        </p:grpSpPr>
        <p:sp>
          <p:nvSpPr>
            <p:cNvPr id="30" name="Google Shape;30;p4"/>
            <p:cNvSpPr/>
            <p:nvPr/>
          </p:nvSpPr>
          <p:spPr>
            <a:xfrm>
              <a:off x="8154895"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 name="Google Shape;31;p4"/>
            <p:cNvSpPr/>
            <p:nvPr/>
          </p:nvSpPr>
          <p:spPr>
            <a:xfrm flipH="1">
              <a:off x="6181163"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 name="Google Shape;32;p4"/>
            <p:cNvSpPr/>
            <p:nvPr/>
          </p:nvSpPr>
          <p:spPr>
            <a:xfrm>
              <a:off x="7170274" y="3903669"/>
              <a:ext cx="989100" cy="987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 name="Google Shape;33;p4"/>
            <p:cNvSpPr/>
            <p:nvPr/>
          </p:nvSpPr>
          <p:spPr>
            <a:xfrm rot="10800000">
              <a:off x="8154757" y="3903682"/>
              <a:ext cx="989100" cy="9879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 name="Google Shape;34;p4"/>
            <p:cNvSpPr/>
            <p:nvPr/>
          </p:nvSpPr>
          <p:spPr>
            <a:xfrm>
              <a:off x="0" y="4891594"/>
              <a:ext cx="9144000" cy="252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5" name="Google Shape;35;p4"/>
          <p:cNvSpPr txBox="1">
            <a:spLocks noGrp="1"/>
          </p:cNvSpPr>
          <p:nvPr>
            <p:ph type="title"/>
          </p:nvPr>
        </p:nvSpPr>
        <p:spPr>
          <a:xfrm>
            <a:off x="415600" y="546667"/>
            <a:ext cx="11360800" cy="810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6" name="Google Shape;36;p4"/>
          <p:cNvSpPr txBox="1">
            <a:spLocks noGrp="1"/>
          </p:cNvSpPr>
          <p:nvPr>
            <p:ph type="body" idx="1"/>
          </p:nvPr>
        </p:nvSpPr>
        <p:spPr>
          <a:xfrm>
            <a:off x="415600" y="1639833"/>
            <a:ext cx="11360800" cy="4452000"/>
          </a:xfrm>
          <a:prstGeom prst="rect">
            <a:avLst/>
          </a:prstGeom>
        </p:spPr>
        <p:txBody>
          <a:bodyPr spcFirstLastPara="1" wrap="square" lIns="91425" tIns="91425" rIns="91425" bIns="91425" anchor="t" anchorCtr="0">
            <a:noAutofit/>
          </a:bodyPr>
          <a:lstStyle>
            <a:lvl1pPr marL="609600" lvl="0" indent="-457200">
              <a:spcBef>
                <a:spcPts val="0"/>
              </a:spcBef>
              <a:spcAft>
                <a:spcPts val="0"/>
              </a:spcAft>
              <a:buSzPts val="1800"/>
              <a:buChar char="●"/>
              <a:defRPr/>
            </a:lvl1pPr>
            <a:lvl2pPr marL="1219200" lvl="1" indent="-423545">
              <a:spcBef>
                <a:spcPts val="2135"/>
              </a:spcBef>
              <a:spcAft>
                <a:spcPts val="0"/>
              </a:spcAft>
              <a:buSzPts val="1400"/>
              <a:buChar char="○"/>
              <a:defRPr/>
            </a:lvl2pPr>
            <a:lvl3pPr marL="1828800" lvl="2" indent="-423545">
              <a:spcBef>
                <a:spcPts val="2135"/>
              </a:spcBef>
              <a:spcAft>
                <a:spcPts val="0"/>
              </a:spcAft>
              <a:buSzPts val="1400"/>
              <a:buChar char="■"/>
              <a:defRPr/>
            </a:lvl3pPr>
            <a:lvl4pPr marL="2438400" lvl="3" indent="-423545">
              <a:spcBef>
                <a:spcPts val="2135"/>
              </a:spcBef>
              <a:spcAft>
                <a:spcPts val="0"/>
              </a:spcAft>
              <a:buSzPts val="1400"/>
              <a:buChar char="●"/>
              <a:defRPr/>
            </a:lvl4pPr>
            <a:lvl5pPr marL="3048000" lvl="4" indent="-423545">
              <a:spcBef>
                <a:spcPts val="2135"/>
              </a:spcBef>
              <a:spcAft>
                <a:spcPts val="0"/>
              </a:spcAft>
              <a:buSzPts val="1400"/>
              <a:buChar char="○"/>
              <a:defRPr/>
            </a:lvl5pPr>
            <a:lvl6pPr marL="3657600" lvl="5" indent="-423545">
              <a:spcBef>
                <a:spcPts val="2135"/>
              </a:spcBef>
              <a:spcAft>
                <a:spcPts val="0"/>
              </a:spcAft>
              <a:buSzPts val="1400"/>
              <a:buChar char="■"/>
              <a:defRPr/>
            </a:lvl6pPr>
            <a:lvl7pPr marL="4267200" lvl="6" indent="-423545">
              <a:spcBef>
                <a:spcPts val="2135"/>
              </a:spcBef>
              <a:spcAft>
                <a:spcPts val="0"/>
              </a:spcAft>
              <a:buSzPts val="1400"/>
              <a:buChar char="●"/>
              <a:defRPr/>
            </a:lvl7pPr>
            <a:lvl8pPr marL="4876800" lvl="7" indent="-423545">
              <a:spcBef>
                <a:spcPts val="2135"/>
              </a:spcBef>
              <a:spcAft>
                <a:spcPts val="0"/>
              </a:spcAft>
              <a:buSzPts val="1400"/>
              <a:buChar char="○"/>
              <a:defRPr/>
            </a:lvl8pPr>
            <a:lvl9pPr marL="5486400" lvl="8" indent="-423545">
              <a:spcBef>
                <a:spcPts val="2135"/>
              </a:spcBef>
              <a:spcAft>
                <a:spcPts val="2135"/>
              </a:spcAft>
              <a:buSzPts val="1400"/>
              <a:buChar char="■"/>
              <a:defRPr/>
            </a:lvl9pPr>
          </a:lstStyle>
          <a:p/>
        </p:txBody>
      </p:sp>
      <p:sp>
        <p:nvSpPr>
          <p:cNvPr id="37" name="Google Shape;37;p4"/>
          <p:cNvSpPr txBox="1">
            <a:spLocks noGrp="1"/>
          </p:cNvSpPr>
          <p:nvPr>
            <p:ph type="sldNum" idx="12"/>
          </p:nvPr>
        </p:nvSpPr>
        <p:spPr>
          <a:xfrm>
            <a:off x="11280575" y="6201587"/>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ColTx" matchingName="Title and two columns">
  <p:cSld name="Title and two columns">
    <p:spTree>
      <p:nvGrpSpPr>
        <p:cNvPr id="1" name="Shape 38"/>
        <p:cNvGrpSpPr/>
        <p:nvPr/>
      </p:nvGrpSpPr>
      <p:grpSpPr>
        <a:xfrm>
          <a:off x="0" y="0"/>
          <a:ext cx="0" cy="0"/>
          <a:chOff x="0" y="0"/>
          <a:chExt cx="0" cy="0"/>
        </a:xfrm>
      </p:grpSpPr>
      <p:sp>
        <p:nvSpPr>
          <p:cNvPr id="39" name="Google Shape;39;p5"/>
          <p:cNvSpPr txBox="1">
            <a:spLocks noGrp="1"/>
          </p:cNvSpPr>
          <p:nvPr>
            <p:ph type="title"/>
          </p:nvPr>
        </p:nvSpPr>
        <p:spPr>
          <a:xfrm>
            <a:off x="415600" y="546667"/>
            <a:ext cx="11360800" cy="810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0" name="Google Shape;40;p5"/>
          <p:cNvSpPr txBox="1">
            <a:spLocks noGrp="1"/>
          </p:cNvSpPr>
          <p:nvPr>
            <p:ph type="body" idx="1"/>
          </p:nvPr>
        </p:nvSpPr>
        <p:spPr>
          <a:xfrm>
            <a:off x="415600" y="1639967"/>
            <a:ext cx="5333200" cy="4452000"/>
          </a:xfrm>
          <a:prstGeom prst="rect">
            <a:avLst/>
          </a:prstGeom>
        </p:spPr>
        <p:txBody>
          <a:bodyPr spcFirstLastPara="1" wrap="square" lIns="91425" tIns="91425" rIns="91425" bIns="91425" anchor="t" anchorCtr="0">
            <a:noAutofit/>
          </a:bodyPr>
          <a:lstStyle>
            <a:lvl1pPr marL="609600" lvl="0" indent="-423545">
              <a:spcBef>
                <a:spcPts val="0"/>
              </a:spcBef>
              <a:spcAft>
                <a:spcPts val="0"/>
              </a:spcAft>
              <a:buSzPts val="1400"/>
              <a:buChar char="●"/>
              <a:defRPr sz="1865"/>
            </a:lvl1pPr>
            <a:lvl2pPr marL="1219200" lvl="1" indent="-406400">
              <a:spcBef>
                <a:spcPts val="2135"/>
              </a:spcBef>
              <a:spcAft>
                <a:spcPts val="0"/>
              </a:spcAft>
              <a:buSzPts val="1200"/>
              <a:buChar char="○"/>
              <a:defRPr sz="1600"/>
            </a:lvl2pPr>
            <a:lvl3pPr marL="1828800" lvl="2" indent="-406400">
              <a:spcBef>
                <a:spcPts val="2135"/>
              </a:spcBef>
              <a:spcAft>
                <a:spcPts val="0"/>
              </a:spcAft>
              <a:buSzPts val="1200"/>
              <a:buChar char="■"/>
              <a:defRPr sz="1600"/>
            </a:lvl3pPr>
            <a:lvl4pPr marL="2438400" lvl="3" indent="-406400">
              <a:spcBef>
                <a:spcPts val="2135"/>
              </a:spcBef>
              <a:spcAft>
                <a:spcPts val="0"/>
              </a:spcAft>
              <a:buSzPts val="1200"/>
              <a:buChar char="●"/>
              <a:defRPr sz="1600"/>
            </a:lvl4pPr>
            <a:lvl5pPr marL="3048000" lvl="4" indent="-406400">
              <a:spcBef>
                <a:spcPts val="2135"/>
              </a:spcBef>
              <a:spcAft>
                <a:spcPts val="0"/>
              </a:spcAft>
              <a:buSzPts val="1200"/>
              <a:buChar char="○"/>
              <a:defRPr sz="1600"/>
            </a:lvl5pPr>
            <a:lvl6pPr marL="3657600" lvl="5" indent="-406400">
              <a:spcBef>
                <a:spcPts val="2135"/>
              </a:spcBef>
              <a:spcAft>
                <a:spcPts val="0"/>
              </a:spcAft>
              <a:buSzPts val="1200"/>
              <a:buChar char="■"/>
              <a:defRPr sz="1600"/>
            </a:lvl6pPr>
            <a:lvl7pPr marL="4267200" lvl="6" indent="-406400">
              <a:spcBef>
                <a:spcPts val="2135"/>
              </a:spcBef>
              <a:spcAft>
                <a:spcPts val="0"/>
              </a:spcAft>
              <a:buSzPts val="1200"/>
              <a:buChar char="●"/>
              <a:defRPr sz="1600"/>
            </a:lvl7pPr>
            <a:lvl8pPr marL="4876800" lvl="7" indent="-406400">
              <a:spcBef>
                <a:spcPts val="2135"/>
              </a:spcBef>
              <a:spcAft>
                <a:spcPts val="0"/>
              </a:spcAft>
              <a:buSzPts val="1200"/>
              <a:buChar char="○"/>
              <a:defRPr sz="1600"/>
            </a:lvl8pPr>
            <a:lvl9pPr marL="5486400" lvl="8" indent="-406400">
              <a:spcBef>
                <a:spcPts val="2135"/>
              </a:spcBef>
              <a:spcAft>
                <a:spcPts val="2135"/>
              </a:spcAft>
              <a:buSzPts val="1200"/>
              <a:buChar char="■"/>
              <a:defRPr sz="1600"/>
            </a:lvl9pPr>
          </a:lstStyle>
          <a:p/>
        </p:txBody>
      </p:sp>
      <p:sp>
        <p:nvSpPr>
          <p:cNvPr id="41" name="Google Shape;41;p5"/>
          <p:cNvSpPr txBox="1">
            <a:spLocks noGrp="1"/>
          </p:cNvSpPr>
          <p:nvPr>
            <p:ph type="body" idx="2"/>
          </p:nvPr>
        </p:nvSpPr>
        <p:spPr>
          <a:xfrm>
            <a:off x="6443200" y="1639967"/>
            <a:ext cx="5333200" cy="4452000"/>
          </a:xfrm>
          <a:prstGeom prst="rect">
            <a:avLst/>
          </a:prstGeom>
        </p:spPr>
        <p:txBody>
          <a:bodyPr spcFirstLastPara="1" wrap="square" lIns="91425" tIns="91425" rIns="91425" bIns="91425" anchor="t" anchorCtr="0">
            <a:noAutofit/>
          </a:bodyPr>
          <a:lstStyle>
            <a:lvl1pPr marL="609600" lvl="0" indent="-423545">
              <a:spcBef>
                <a:spcPts val="0"/>
              </a:spcBef>
              <a:spcAft>
                <a:spcPts val="0"/>
              </a:spcAft>
              <a:buSzPts val="1400"/>
              <a:buChar char="●"/>
              <a:defRPr sz="1865"/>
            </a:lvl1pPr>
            <a:lvl2pPr marL="1219200" lvl="1" indent="-406400">
              <a:spcBef>
                <a:spcPts val="2135"/>
              </a:spcBef>
              <a:spcAft>
                <a:spcPts val="0"/>
              </a:spcAft>
              <a:buSzPts val="1200"/>
              <a:buChar char="○"/>
              <a:defRPr sz="1600"/>
            </a:lvl2pPr>
            <a:lvl3pPr marL="1828800" lvl="2" indent="-406400">
              <a:spcBef>
                <a:spcPts val="2135"/>
              </a:spcBef>
              <a:spcAft>
                <a:spcPts val="0"/>
              </a:spcAft>
              <a:buSzPts val="1200"/>
              <a:buChar char="■"/>
              <a:defRPr sz="1600"/>
            </a:lvl3pPr>
            <a:lvl4pPr marL="2438400" lvl="3" indent="-406400">
              <a:spcBef>
                <a:spcPts val="2135"/>
              </a:spcBef>
              <a:spcAft>
                <a:spcPts val="0"/>
              </a:spcAft>
              <a:buSzPts val="1200"/>
              <a:buChar char="●"/>
              <a:defRPr sz="1600"/>
            </a:lvl4pPr>
            <a:lvl5pPr marL="3048000" lvl="4" indent="-406400">
              <a:spcBef>
                <a:spcPts val="2135"/>
              </a:spcBef>
              <a:spcAft>
                <a:spcPts val="0"/>
              </a:spcAft>
              <a:buSzPts val="1200"/>
              <a:buChar char="○"/>
              <a:defRPr sz="1600"/>
            </a:lvl5pPr>
            <a:lvl6pPr marL="3657600" lvl="5" indent="-406400">
              <a:spcBef>
                <a:spcPts val="2135"/>
              </a:spcBef>
              <a:spcAft>
                <a:spcPts val="0"/>
              </a:spcAft>
              <a:buSzPts val="1200"/>
              <a:buChar char="■"/>
              <a:defRPr sz="1600"/>
            </a:lvl6pPr>
            <a:lvl7pPr marL="4267200" lvl="6" indent="-406400">
              <a:spcBef>
                <a:spcPts val="2135"/>
              </a:spcBef>
              <a:spcAft>
                <a:spcPts val="0"/>
              </a:spcAft>
              <a:buSzPts val="1200"/>
              <a:buChar char="●"/>
              <a:defRPr sz="1600"/>
            </a:lvl7pPr>
            <a:lvl8pPr marL="4876800" lvl="7" indent="-406400">
              <a:spcBef>
                <a:spcPts val="2135"/>
              </a:spcBef>
              <a:spcAft>
                <a:spcPts val="0"/>
              </a:spcAft>
              <a:buSzPts val="1200"/>
              <a:buChar char="○"/>
              <a:defRPr sz="1600"/>
            </a:lvl8pPr>
            <a:lvl9pPr marL="5486400" lvl="8" indent="-406400">
              <a:spcBef>
                <a:spcPts val="2135"/>
              </a:spcBef>
              <a:spcAft>
                <a:spcPts val="2135"/>
              </a:spcAft>
              <a:buSzPts val="1200"/>
              <a:buChar char="■"/>
              <a:defRPr sz="1600"/>
            </a:lvl9pPr>
          </a:lstStyle>
          <a:p/>
        </p:txBody>
      </p:sp>
      <p:sp>
        <p:nvSpPr>
          <p:cNvPr id="42" name="Google Shape;42;p5"/>
          <p:cNvSpPr txBox="1">
            <a:spLocks noGrp="1"/>
          </p:cNvSpPr>
          <p:nvPr>
            <p:ph type="sldNum" idx="12"/>
          </p:nvPr>
        </p:nvSpPr>
        <p:spPr>
          <a:xfrm>
            <a:off x="11280575" y="6201587"/>
            <a:ext cx="731600" cy="5248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fld id="{00000000-1234-1234-1234-123412341234}" type="slidenum">
              <a:rPr lang="en-GB" smtClean="0"/>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matchingName="Title only">
  <p:cSld name="Title only">
    <p:spTree>
      <p:nvGrpSpPr>
        <p:cNvPr id="1" name="Shape 43"/>
        <p:cNvGrpSpPr/>
        <p:nvPr/>
      </p:nvGrpSpPr>
      <p:grpSpPr>
        <a:xfrm>
          <a:off x="0" y="0"/>
          <a:ext cx="0" cy="0"/>
          <a:chOff x="0" y="0"/>
          <a:chExt cx="0" cy="0"/>
        </a:xfrm>
      </p:grpSpPr>
      <p:sp>
        <p:nvSpPr>
          <p:cNvPr id="44" name="Google Shape;44;p6"/>
          <p:cNvSpPr txBox="1">
            <a:spLocks noGrp="1"/>
          </p:cNvSpPr>
          <p:nvPr>
            <p:ph type="title"/>
          </p:nvPr>
        </p:nvSpPr>
        <p:spPr>
          <a:xfrm>
            <a:off x="415600" y="546667"/>
            <a:ext cx="11360800" cy="810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5" name="Google Shape;45;p6"/>
          <p:cNvSpPr txBox="1">
            <a:spLocks noGrp="1"/>
          </p:cNvSpPr>
          <p:nvPr>
            <p:ph type="sldNum" idx="12"/>
          </p:nvPr>
        </p:nvSpPr>
        <p:spPr>
          <a:xfrm>
            <a:off x="11280575" y="6201587"/>
            <a:ext cx="731600" cy="5248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fld id="{00000000-1234-1234-1234-123412341234}" type="slidenum">
              <a:rPr lang="en-GB" smtClean="0"/>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6"/>
        <p:cNvGrpSpPr/>
        <p:nvPr/>
      </p:nvGrpSpPr>
      <p:grpSpPr>
        <a:xfrm>
          <a:off x="0" y="0"/>
          <a:ext cx="0" cy="0"/>
          <a:chOff x="0" y="0"/>
          <a:chExt cx="0" cy="0"/>
        </a:xfrm>
      </p:grpSpPr>
      <p:sp>
        <p:nvSpPr>
          <p:cNvPr id="47" name="Google Shape;47;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p:txBody>
      </p:sp>
      <p:sp>
        <p:nvSpPr>
          <p:cNvPr id="48" name="Google Shape;48;p7"/>
          <p:cNvSpPr txBox="1">
            <a:spLocks noGrp="1"/>
          </p:cNvSpPr>
          <p:nvPr>
            <p:ph type="body" idx="1"/>
          </p:nvPr>
        </p:nvSpPr>
        <p:spPr>
          <a:xfrm>
            <a:off x="415600" y="1954405"/>
            <a:ext cx="3744000" cy="4137600"/>
          </a:xfrm>
          <a:prstGeom prst="rect">
            <a:avLst/>
          </a:prstGeom>
        </p:spPr>
        <p:txBody>
          <a:bodyPr spcFirstLastPara="1" wrap="square" lIns="91425" tIns="91425" rIns="91425" bIns="91425" anchor="t" anchorCtr="0">
            <a:noAutofit/>
          </a:bodyPr>
          <a:lstStyle>
            <a:lvl1pPr marL="609600" lvl="0" indent="-406400">
              <a:spcBef>
                <a:spcPts val="0"/>
              </a:spcBef>
              <a:spcAft>
                <a:spcPts val="0"/>
              </a:spcAft>
              <a:buSzPts val="1200"/>
              <a:buChar char="●"/>
              <a:defRPr sz="1600"/>
            </a:lvl1pPr>
            <a:lvl2pPr marL="1219200" lvl="1" indent="-406400">
              <a:spcBef>
                <a:spcPts val="2135"/>
              </a:spcBef>
              <a:spcAft>
                <a:spcPts val="0"/>
              </a:spcAft>
              <a:buSzPts val="1200"/>
              <a:buChar char="○"/>
              <a:defRPr sz="1600"/>
            </a:lvl2pPr>
            <a:lvl3pPr marL="1828800" lvl="2" indent="-406400">
              <a:spcBef>
                <a:spcPts val="2135"/>
              </a:spcBef>
              <a:spcAft>
                <a:spcPts val="0"/>
              </a:spcAft>
              <a:buSzPts val="1200"/>
              <a:buChar char="■"/>
              <a:defRPr sz="1600"/>
            </a:lvl3pPr>
            <a:lvl4pPr marL="2438400" lvl="3" indent="-406400">
              <a:spcBef>
                <a:spcPts val="2135"/>
              </a:spcBef>
              <a:spcAft>
                <a:spcPts val="0"/>
              </a:spcAft>
              <a:buSzPts val="1200"/>
              <a:buChar char="●"/>
              <a:defRPr sz="1600"/>
            </a:lvl4pPr>
            <a:lvl5pPr marL="3048000" lvl="4" indent="-406400">
              <a:spcBef>
                <a:spcPts val="2135"/>
              </a:spcBef>
              <a:spcAft>
                <a:spcPts val="0"/>
              </a:spcAft>
              <a:buSzPts val="1200"/>
              <a:buChar char="○"/>
              <a:defRPr sz="1600"/>
            </a:lvl5pPr>
            <a:lvl6pPr marL="3657600" lvl="5" indent="-406400">
              <a:spcBef>
                <a:spcPts val="2135"/>
              </a:spcBef>
              <a:spcAft>
                <a:spcPts val="0"/>
              </a:spcAft>
              <a:buSzPts val="1200"/>
              <a:buChar char="■"/>
              <a:defRPr sz="1600"/>
            </a:lvl6pPr>
            <a:lvl7pPr marL="4267200" lvl="6" indent="-406400">
              <a:spcBef>
                <a:spcPts val="2135"/>
              </a:spcBef>
              <a:spcAft>
                <a:spcPts val="0"/>
              </a:spcAft>
              <a:buSzPts val="1200"/>
              <a:buChar char="●"/>
              <a:defRPr sz="1600"/>
            </a:lvl7pPr>
            <a:lvl8pPr marL="4876800" lvl="7" indent="-406400">
              <a:spcBef>
                <a:spcPts val="2135"/>
              </a:spcBef>
              <a:spcAft>
                <a:spcPts val="0"/>
              </a:spcAft>
              <a:buSzPts val="1200"/>
              <a:buChar char="○"/>
              <a:defRPr sz="1600"/>
            </a:lvl8pPr>
            <a:lvl9pPr marL="5486400" lvl="8" indent="-406400">
              <a:spcBef>
                <a:spcPts val="2135"/>
              </a:spcBef>
              <a:spcAft>
                <a:spcPts val="2135"/>
              </a:spcAft>
              <a:buSzPts val="1200"/>
              <a:buChar char="■"/>
              <a:defRPr sz="1600"/>
            </a:lvl9pPr>
          </a:lstStyle>
          <a:p/>
        </p:txBody>
      </p:sp>
      <p:sp>
        <p:nvSpPr>
          <p:cNvPr id="49" name="Google Shape;49;p7"/>
          <p:cNvSpPr txBox="1">
            <a:spLocks noGrp="1"/>
          </p:cNvSpPr>
          <p:nvPr>
            <p:ph type="sldNum" idx="12"/>
          </p:nvPr>
        </p:nvSpPr>
        <p:spPr>
          <a:xfrm>
            <a:off x="11280575" y="6201587"/>
            <a:ext cx="731600" cy="5248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fld id="{00000000-1234-1234-1234-123412341234}" type="slidenum">
              <a:rPr lang="en-GB" smtClean="0"/>
            </a:fld>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59"/>
        <p:cNvGrpSpPr/>
        <p:nvPr/>
      </p:nvGrpSpPr>
      <p:grpSpPr>
        <a:xfrm>
          <a:off x="0" y="0"/>
          <a:ext cx="0" cy="0"/>
          <a:chOff x="0" y="0"/>
          <a:chExt cx="0" cy="0"/>
        </a:xfrm>
      </p:grpSpPr>
      <p:sp>
        <p:nvSpPr>
          <p:cNvPr id="60" name="Google Shape;60;p9"/>
          <p:cNvSpPr/>
          <p:nvPr/>
        </p:nvSpPr>
        <p:spPr>
          <a:xfrm>
            <a:off x="6096000" y="-233"/>
            <a:ext cx="6096000" cy="68580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61" name="Google Shape;61;p9"/>
          <p:cNvCxnSpPr/>
          <p:nvPr/>
        </p:nvCxnSpPr>
        <p:spPr>
          <a:xfrm>
            <a:off x="6706233" y="5994000"/>
            <a:ext cx="624400" cy="0"/>
          </a:xfrm>
          <a:prstGeom prst="straightConnector1">
            <a:avLst/>
          </a:prstGeom>
          <a:noFill/>
          <a:ln w="19050" cap="flat" cmpd="sng">
            <a:solidFill>
              <a:schemeClr val="lt1"/>
            </a:solidFill>
            <a:prstDash val="solid"/>
            <a:round/>
            <a:headEnd type="none" w="sm" len="sm"/>
            <a:tailEnd type="none" w="sm" len="sm"/>
          </a:ln>
        </p:spPr>
      </p:cxnSp>
      <p:sp>
        <p:nvSpPr>
          <p:cNvPr id="62" name="Google Shape;62;p9"/>
          <p:cNvSpPr txBox="1">
            <a:spLocks noGrp="1"/>
          </p:cNvSpPr>
          <p:nvPr>
            <p:ph type="title"/>
          </p:nvPr>
        </p:nvSpPr>
        <p:spPr>
          <a:xfrm>
            <a:off x="354000" y="1534800"/>
            <a:ext cx="5393600" cy="20860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p:txBody>
      </p:sp>
      <p:sp>
        <p:nvSpPr>
          <p:cNvPr id="63" name="Google Shape;63;p9"/>
          <p:cNvSpPr txBox="1">
            <a:spLocks noGrp="1"/>
          </p:cNvSpPr>
          <p:nvPr>
            <p:ph type="subTitle" idx="1"/>
          </p:nvPr>
        </p:nvSpPr>
        <p:spPr>
          <a:xfrm>
            <a:off x="354000" y="3692001"/>
            <a:ext cx="5393600" cy="1692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p:txBody>
      </p:sp>
      <p:sp>
        <p:nvSpPr>
          <p:cNvPr id="64" name="Google Shape;64;p9"/>
          <p:cNvSpPr txBox="1">
            <a:spLocks noGrp="1"/>
          </p:cNvSpPr>
          <p:nvPr>
            <p:ph type="body" idx="2"/>
          </p:nvPr>
        </p:nvSpPr>
        <p:spPr>
          <a:xfrm>
            <a:off x="6586000" y="965600"/>
            <a:ext cx="5116000" cy="4926800"/>
          </a:xfrm>
          <a:prstGeom prst="rect">
            <a:avLst/>
          </a:prstGeom>
        </p:spPr>
        <p:txBody>
          <a:bodyPr spcFirstLastPara="1" wrap="square" lIns="91425" tIns="91425" rIns="91425" bIns="91425" anchor="ctr" anchorCtr="0">
            <a:noAutofit/>
          </a:bodyPr>
          <a:lstStyle>
            <a:lvl1pPr marL="609600" lvl="0" indent="-457200">
              <a:spcBef>
                <a:spcPts val="0"/>
              </a:spcBef>
              <a:spcAft>
                <a:spcPts val="0"/>
              </a:spcAft>
              <a:buClr>
                <a:schemeClr val="lt1"/>
              </a:buClr>
              <a:buSzPts val="1800"/>
              <a:buChar char="●"/>
              <a:defRPr>
                <a:solidFill>
                  <a:schemeClr val="lt1"/>
                </a:solidFill>
              </a:defRPr>
            </a:lvl1pPr>
            <a:lvl2pPr marL="1219200" lvl="1" indent="-423545">
              <a:spcBef>
                <a:spcPts val="2135"/>
              </a:spcBef>
              <a:spcAft>
                <a:spcPts val="0"/>
              </a:spcAft>
              <a:buClr>
                <a:schemeClr val="lt1"/>
              </a:buClr>
              <a:buSzPts val="1400"/>
              <a:buChar char="○"/>
              <a:defRPr>
                <a:solidFill>
                  <a:schemeClr val="lt1"/>
                </a:solidFill>
              </a:defRPr>
            </a:lvl2pPr>
            <a:lvl3pPr marL="1828800" lvl="2" indent="-423545">
              <a:spcBef>
                <a:spcPts val="2135"/>
              </a:spcBef>
              <a:spcAft>
                <a:spcPts val="0"/>
              </a:spcAft>
              <a:buClr>
                <a:schemeClr val="lt1"/>
              </a:buClr>
              <a:buSzPts val="1400"/>
              <a:buChar char="■"/>
              <a:defRPr>
                <a:solidFill>
                  <a:schemeClr val="lt1"/>
                </a:solidFill>
              </a:defRPr>
            </a:lvl3pPr>
            <a:lvl4pPr marL="2438400" lvl="3" indent="-423545">
              <a:spcBef>
                <a:spcPts val="2135"/>
              </a:spcBef>
              <a:spcAft>
                <a:spcPts val="0"/>
              </a:spcAft>
              <a:buClr>
                <a:schemeClr val="lt1"/>
              </a:buClr>
              <a:buSzPts val="1400"/>
              <a:buChar char="●"/>
              <a:defRPr>
                <a:solidFill>
                  <a:schemeClr val="lt1"/>
                </a:solidFill>
              </a:defRPr>
            </a:lvl4pPr>
            <a:lvl5pPr marL="3048000" lvl="4" indent="-423545">
              <a:spcBef>
                <a:spcPts val="2135"/>
              </a:spcBef>
              <a:spcAft>
                <a:spcPts val="0"/>
              </a:spcAft>
              <a:buClr>
                <a:schemeClr val="lt1"/>
              </a:buClr>
              <a:buSzPts val="1400"/>
              <a:buChar char="○"/>
              <a:defRPr>
                <a:solidFill>
                  <a:schemeClr val="lt1"/>
                </a:solidFill>
              </a:defRPr>
            </a:lvl5pPr>
            <a:lvl6pPr marL="3657600" lvl="5" indent="-423545">
              <a:spcBef>
                <a:spcPts val="2135"/>
              </a:spcBef>
              <a:spcAft>
                <a:spcPts val="0"/>
              </a:spcAft>
              <a:buClr>
                <a:schemeClr val="lt1"/>
              </a:buClr>
              <a:buSzPts val="1400"/>
              <a:buChar char="■"/>
              <a:defRPr>
                <a:solidFill>
                  <a:schemeClr val="lt1"/>
                </a:solidFill>
              </a:defRPr>
            </a:lvl6pPr>
            <a:lvl7pPr marL="4267200" lvl="6" indent="-423545">
              <a:spcBef>
                <a:spcPts val="2135"/>
              </a:spcBef>
              <a:spcAft>
                <a:spcPts val="0"/>
              </a:spcAft>
              <a:buClr>
                <a:schemeClr val="lt1"/>
              </a:buClr>
              <a:buSzPts val="1400"/>
              <a:buChar char="●"/>
              <a:defRPr>
                <a:solidFill>
                  <a:schemeClr val="lt1"/>
                </a:solidFill>
              </a:defRPr>
            </a:lvl7pPr>
            <a:lvl8pPr marL="4876800" lvl="7" indent="-423545">
              <a:spcBef>
                <a:spcPts val="2135"/>
              </a:spcBef>
              <a:spcAft>
                <a:spcPts val="0"/>
              </a:spcAft>
              <a:buClr>
                <a:schemeClr val="lt1"/>
              </a:buClr>
              <a:buSzPts val="1400"/>
              <a:buChar char="○"/>
              <a:defRPr>
                <a:solidFill>
                  <a:schemeClr val="lt1"/>
                </a:solidFill>
              </a:defRPr>
            </a:lvl8pPr>
            <a:lvl9pPr marL="5486400" lvl="8" indent="-423545">
              <a:spcBef>
                <a:spcPts val="2135"/>
              </a:spcBef>
              <a:spcAft>
                <a:spcPts val="2135"/>
              </a:spcAft>
              <a:buClr>
                <a:schemeClr val="lt1"/>
              </a:buClr>
              <a:buSzPts val="1400"/>
              <a:buChar char="■"/>
              <a:defRPr>
                <a:solidFill>
                  <a:schemeClr val="lt1"/>
                </a:solidFill>
              </a:defRPr>
            </a:lvl9pPr>
          </a:lstStyle>
          <a:p/>
        </p:txBody>
      </p:sp>
      <p:sp>
        <p:nvSpPr>
          <p:cNvPr id="65" name="Google Shape;65;p9"/>
          <p:cNvSpPr txBox="1">
            <a:spLocks noGrp="1"/>
          </p:cNvSpPr>
          <p:nvPr>
            <p:ph type="sldNum" idx="12"/>
          </p:nvPr>
        </p:nvSpPr>
        <p:spPr>
          <a:xfrm>
            <a:off x="11280575" y="6201587"/>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66"/>
        <p:cNvGrpSpPr/>
        <p:nvPr/>
      </p:nvGrpSpPr>
      <p:grpSpPr>
        <a:xfrm>
          <a:off x="0" y="0"/>
          <a:ext cx="0" cy="0"/>
          <a:chOff x="0" y="0"/>
          <a:chExt cx="0" cy="0"/>
        </a:xfrm>
      </p:grpSpPr>
      <p:sp>
        <p:nvSpPr>
          <p:cNvPr id="67" name="Google Shape;67;p10"/>
          <p:cNvSpPr txBox="1">
            <a:spLocks noGrp="1"/>
          </p:cNvSpPr>
          <p:nvPr>
            <p:ph type="body" idx="1"/>
          </p:nvPr>
        </p:nvSpPr>
        <p:spPr>
          <a:xfrm>
            <a:off x="426000" y="5640767"/>
            <a:ext cx="7998400" cy="798400"/>
          </a:xfrm>
          <a:prstGeom prst="rect">
            <a:avLst/>
          </a:prstGeom>
        </p:spPr>
        <p:txBody>
          <a:bodyPr spcFirstLastPara="1" wrap="square" lIns="91425" tIns="91425" rIns="91425" bIns="91425" anchor="ctr" anchorCtr="0">
            <a:noAutofit/>
          </a:bodyPr>
          <a:lstStyle>
            <a:lvl1pPr marL="609600" lvl="0" indent="-304800">
              <a:lnSpc>
                <a:spcPct val="100000"/>
              </a:lnSpc>
              <a:spcBef>
                <a:spcPts val="0"/>
              </a:spcBef>
              <a:spcAft>
                <a:spcPts val="0"/>
              </a:spcAft>
              <a:buSzPts val="1800"/>
              <a:buNone/>
              <a:defRPr/>
            </a:lvl1pPr>
          </a:lstStyle>
          <a:p/>
        </p:txBody>
      </p:sp>
      <p:sp>
        <p:nvSpPr>
          <p:cNvPr id="68" name="Google Shape;68;p10"/>
          <p:cNvSpPr txBox="1">
            <a:spLocks noGrp="1"/>
          </p:cNvSpPr>
          <p:nvPr>
            <p:ph type="sldNum" idx="12"/>
          </p:nvPr>
        </p:nvSpPr>
        <p:spPr>
          <a:xfrm>
            <a:off x="11280575" y="6201587"/>
            <a:ext cx="731600" cy="5248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fld id="{00000000-1234-1234-1234-123412341234}" type="slidenum">
              <a:rPr lang="en-GB" smtClean="0"/>
            </a:fld>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dk1"/>
        </a:solidFill>
        <a:effectLst/>
      </p:bgPr>
    </p:bg>
    <p:spTree>
      <p:nvGrpSpPr>
        <p:cNvPr id="1" name="Shape 69"/>
        <p:cNvGrpSpPr/>
        <p:nvPr/>
      </p:nvGrpSpPr>
      <p:grpSpPr>
        <a:xfrm>
          <a:off x="0" y="0"/>
          <a:ext cx="0" cy="0"/>
          <a:chOff x="0" y="0"/>
          <a:chExt cx="0" cy="0"/>
        </a:xfrm>
      </p:grpSpPr>
      <p:grpSp>
        <p:nvGrpSpPr>
          <p:cNvPr id="70" name="Google Shape;70;p11"/>
          <p:cNvGrpSpPr/>
          <p:nvPr/>
        </p:nvGrpSpPr>
        <p:grpSpPr>
          <a:xfrm>
            <a:off x="8131172" y="7"/>
            <a:ext cx="4060833" cy="2707427"/>
            <a:chOff x="6098378" y="5"/>
            <a:chExt cx="3045625" cy="2030570"/>
          </a:xfrm>
        </p:grpSpPr>
        <p:sp>
          <p:nvSpPr>
            <p:cNvPr id="71" name="Google Shape;71;p11"/>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72;p11"/>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 name="Google Shape;73;p11"/>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 name="Google Shape;74;p11"/>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 name="Google Shape;75;p11"/>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6" name="Google Shape;76;p11"/>
          <p:cNvSpPr txBox="1">
            <a:spLocks noGrp="1"/>
          </p:cNvSpPr>
          <p:nvPr>
            <p:ph type="title" hasCustomPrompt="1"/>
          </p:nvPr>
        </p:nvSpPr>
        <p:spPr>
          <a:xfrm>
            <a:off x="415600" y="1674733"/>
            <a:ext cx="11360800" cy="27076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12000"/>
              <a:buNone/>
              <a:defRPr sz="16000">
                <a:solidFill>
                  <a:schemeClr val="lt1"/>
                </a:solidFill>
              </a:defRPr>
            </a:lvl1pPr>
            <a:lvl2pPr lvl="1" algn="ctr">
              <a:spcBef>
                <a:spcPts val="0"/>
              </a:spcBef>
              <a:spcAft>
                <a:spcPts val="0"/>
              </a:spcAft>
              <a:buClr>
                <a:schemeClr val="lt1"/>
              </a:buClr>
              <a:buSzPts val="12000"/>
              <a:buNone/>
              <a:defRPr sz="16000">
                <a:solidFill>
                  <a:schemeClr val="lt1"/>
                </a:solidFill>
              </a:defRPr>
            </a:lvl2pPr>
            <a:lvl3pPr lvl="2" algn="ctr">
              <a:spcBef>
                <a:spcPts val="0"/>
              </a:spcBef>
              <a:spcAft>
                <a:spcPts val="0"/>
              </a:spcAft>
              <a:buClr>
                <a:schemeClr val="lt1"/>
              </a:buClr>
              <a:buSzPts val="12000"/>
              <a:buNone/>
              <a:defRPr sz="16000">
                <a:solidFill>
                  <a:schemeClr val="lt1"/>
                </a:solidFill>
              </a:defRPr>
            </a:lvl3pPr>
            <a:lvl4pPr lvl="3" algn="ctr">
              <a:spcBef>
                <a:spcPts val="0"/>
              </a:spcBef>
              <a:spcAft>
                <a:spcPts val="0"/>
              </a:spcAft>
              <a:buClr>
                <a:schemeClr val="lt1"/>
              </a:buClr>
              <a:buSzPts val="12000"/>
              <a:buNone/>
              <a:defRPr sz="16000">
                <a:solidFill>
                  <a:schemeClr val="lt1"/>
                </a:solidFill>
              </a:defRPr>
            </a:lvl4pPr>
            <a:lvl5pPr lvl="4" algn="ctr">
              <a:spcBef>
                <a:spcPts val="0"/>
              </a:spcBef>
              <a:spcAft>
                <a:spcPts val="0"/>
              </a:spcAft>
              <a:buClr>
                <a:schemeClr val="lt1"/>
              </a:buClr>
              <a:buSzPts val="12000"/>
              <a:buNone/>
              <a:defRPr sz="16000">
                <a:solidFill>
                  <a:schemeClr val="lt1"/>
                </a:solidFill>
              </a:defRPr>
            </a:lvl5pPr>
            <a:lvl6pPr lvl="5" algn="ctr">
              <a:spcBef>
                <a:spcPts val="0"/>
              </a:spcBef>
              <a:spcAft>
                <a:spcPts val="0"/>
              </a:spcAft>
              <a:buClr>
                <a:schemeClr val="lt1"/>
              </a:buClr>
              <a:buSzPts val="12000"/>
              <a:buNone/>
              <a:defRPr sz="16000">
                <a:solidFill>
                  <a:schemeClr val="lt1"/>
                </a:solidFill>
              </a:defRPr>
            </a:lvl6pPr>
            <a:lvl7pPr lvl="6" algn="ctr">
              <a:spcBef>
                <a:spcPts val="0"/>
              </a:spcBef>
              <a:spcAft>
                <a:spcPts val="0"/>
              </a:spcAft>
              <a:buClr>
                <a:schemeClr val="lt1"/>
              </a:buClr>
              <a:buSzPts val="12000"/>
              <a:buNone/>
              <a:defRPr sz="16000">
                <a:solidFill>
                  <a:schemeClr val="lt1"/>
                </a:solidFill>
              </a:defRPr>
            </a:lvl7pPr>
            <a:lvl8pPr lvl="7" algn="ctr">
              <a:spcBef>
                <a:spcPts val="0"/>
              </a:spcBef>
              <a:spcAft>
                <a:spcPts val="0"/>
              </a:spcAft>
              <a:buClr>
                <a:schemeClr val="lt1"/>
              </a:buClr>
              <a:buSzPts val="12000"/>
              <a:buNone/>
              <a:defRPr sz="16000">
                <a:solidFill>
                  <a:schemeClr val="lt1"/>
                </a:solidFill>
              </a:defRPr>
            </a:lvl8pPr>
            <a:lvl9pPr lvl="8" algn="ctr">
              <a:spcBef>
                <a:spcPts val="0"/>
              </a:spcBef>
              <a:spcAft>
                <a:spcPts val="0"/>
              </a:spcAft>
              <a:buClr>
                <a:schemeClr val="lt1"/>
              </a:buClr>
              <a:buSzPts val="12000"/>
              <a:buNone/>
              <a:defRPr sz="16000">
                <a:solidFill>
                  <a:schemeClr val="lt1"/>
                </a:solidFill>
              </a:defRPr>
            </a:lvl9pPr>
          </a:lstStyle>
          <a:p>
            <a:r>
              <a:t>xx%</a:t>
            </a:r>
          </a:p>
        </p:txBody>
      </p:sp>
      <p:sp>
        <p:nvSpPr>
          <p:cNvPr id="77" name="Google Shape;77;p11"/>
          <p:cNvSpPr txBox="1">
            <a:spLocks noGrp="1"/>
          </p:cNvSpPr>
          <p:nvPr>
            <p:ph type="body" idx="1"/>
          </p:nvPr>
        </p:nvSpPr>
        <p:spPr>
          <a:xfrm>
            <a:off x="415600" y="4492300"/>
            <a:ext cx="11360800" cy="1709200"/>
          </a:xfrm>
          <a:prstGeom prst="rect">
            <a:avLst/>
          </a:prstGeom>
        </p:spPr>
        <p:txBody>
          <a:bodyPr spcFirstLastPara="1" wrap="square" lIns="91425" tIns="91425" rIns="91425" bIns="91425" anchor="t" anchorCtr="0">
            <a:noAutofit/>
          </a:bodyPr>
          <a:lstStyle>
            <a:lvl1pPr marL="609600" lvl="0" indent="-457200" algn="ctr">
              <a:spcBef>
                <a:spcPts val="0"/>
              </a:spcBef>
              <a:spcAft>
                <a:spcPts val="0"/>
              </a:spcAft>
              <a:buClr>
                <a:schemeClr val="lt1"/>
              </a:buClr>
              <a:buSzPts val="1800"/>
              <a:buChar char="●"/>
              <a:defRPr>
                <a:solidFill>
                  <a:schemeClr val="lt1"/>
                </a:solidFill>
              </a:defRPr>
            </a:lvl1pPr>
            <a:lvl2pPr marL="1219200" lvl="1" indent="-423545" algn="ctr">
              <a:spcBef>
                <a:spcPts val="2135"/>
              </a:spcBef>
              <a:spcAft>
                <a:spcPts val="0"/>
              </a:spcAft>
              <a:buClr>
                <a:schemeClr val="lt1"/>
              </a:buClr>
              <a:buSzPts val="1400"/>
              <a:buChar char="○"/>
              <a:defRPr>
                <a:solidFill>
                  <a:schemeClr val="lt1"/>
                </a:solidFill>
              </a:defRPr>
            </a:lvl2pPr>
            <a:lvl3pPr marL="1828800" lvl="2" indent="-423545" algn="ctr">
              <a:spcBef>
                <a:spcPts val="2135"/>
              </a:spcBef>
              <a:spcAft>
                <a:spcPts val="0"/>
              </a:spcAft>
              <a:buClr>
                <a:schemeClr val="lt1"/>
              </a:buClr>
              <a:buSzPts val="1400"/>
              <a:buChar char="■"/>
              <a:defRPr>
                <a:solidFill>
                  <a:schemeClr val="lt1"/>
                </a:solidFill>
              </a:defRPr>
            </a:lvl3pPr>
            <a:lvl4pPr marL="2438400" lvl="3" indent="-423545" algn="ctr">
              <a:spcBef>
                <a:spcPts val="2135"/>
              </a:spcBef>
              <a:spcAft>
                <a:spcPts val="0"/>
              </a:spcAft>
              <a:buClr>
                <a:schemeClr val="lt1"/>
              </a:buClr>
              <a:buSzPts val="1400"/>
              <a:buChar char="●"/>
              <a:defRPr>
                <a:solidFill>
                  <a:schemeClr val="lt1"/>
                </a:solidFill>
              </a:defRPr>
            </a:lvl4pPr>
            <a:lvl5pPr marL="3048000" lvl="4" indent="-423545" algn="ctr">
              <a:spcBef>
                <a:spcPts val="2135"/>
              </a:spcBef>
              <a:spcAft>
                <a:spcPts val="0"/>
              </a:spcAft>
              <a:buClr>
                <a:schemeClr val="lt1"/>
              </a:buClr>
              <a:buSzPts val="1400"/>
              <a:buChar char="○"/>
              <a:defRPr>
                <a:solidFill>
                  <a:schemeClr val="lt1"/>
                </a:solidFill>
              </a:defRPr>
            </a:lvl5pPr>
            <a:lvl6pPr marL="3657600" lvl="5" indent="-423545" algn="ctr">
              <a:spcBef>
                <a:spcPts val="2135"/>
              </a:spcBef>
              <a:spcAft>
                <a:spcPts val="0"/>
              </a:spcAft>
              <a:buClr>
                <a:schemeClr val="lt1"/>
              </a:buClr>
              <a:buSzPts val="1400"/>
              <a:buChar char="■"/>
              <a:defRPr>
                <a:solidFill>
                  <a:schemeClr val="lt1"/>
                </a:solidFill>
              </a:defRPr>
            </a:lvl6pPr>
            <a:lvl7pPr marL="4267200" lvl="6" indent="-423545" algn="ctr">
              <a:spcBef>
                <a:spcPts val="2135"/>
              </a:spcBef>
              <a:spcAft>
                <a:spcPts val="0"/>
              </a:spcAft>
              <a:buClr>
                <a:schemeClr val="lt1"/>
              </a:buClr>
              <a:buSzPts val="1400"/>
              <a:buChar char="●"/>
              <a:defRPr>
                <a:solidFill>
                  <a:schemeClr val="lt1"/>
                </a:solidFill>
              </a:defRPr>
            </a:lvl7pPr>
            <a:lvl8pPr marL="4876800" lvl="7" indent="-423545" algn="ctr">
              <a:spcBef>
                <a:spcPts val="2135"/>
              </a:spcBef>
              <a:spcAft>
                <a:spcPts val="0"/>
              </a:spcAft>
              <a:buClr>
                <a:schemeClr val="lt1"/>
              </a:buClr>
              <a:buSzPts val="1400"/>
              <a:buChar char="○"/>
              <a:defRPr>
                <a:solidFill>
                  <a:schemeClr val="lt1"/>
                </a:solidFill>
              </a:defRPr>
            </a:lvl8pPr>
            <a:lvl9pPr marL="5486400" lvl="8" indent="-423545" algn="ctr">
              <a:spcBef>
                <a:spcPts val="2135"/>
              </a:spcBef>
              <a:spcAft>
                <a:spcPts val="2135"/>
              </a:spcAft>
              <a:buClr>
                <a:schemeClr val="lt1"/>
              </a:buClr>
              <a:buSzPts val="1400"/>
              <a:buChar char="■"/>
              <a:defRPr>
                <a:solidFill>
                  <a:schemeClr val="lt1"/>
                </a:solidFill>
              </a:defRPr>
            </a:lvl9pPr>
          </a:lstStyle>
          <a:p/>
        </p:txBody>
      </p:sp>
      <p:sp>
        <p:nvSpPr>
          <p:cNvPr id="78" name="Google Shape;78;p11"/>
          <p:cNvSpPr txBox="1">
            <a:spLocks noGrp="1"/>
          </p:cNvSpPr>
          <p:nvPr>
            <p:ph type="sldNum" idx="12"/>
          </p:nvPr>
        </p:nvSpPr>
        <p:spPr>
          <a:xfrm>
            <a:off x="11280575" y="6201587"/>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fld>
            <a:endParaRPr lang="en-GB"/>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matchingName="Blank">
  <p:cSld name="Blank">
    <p:spTree>
      <p:nvGrpSpPr>
        <p:cNvPr id="1" name="Shape 79"/>
        <p:cNvGrpSpPr/>
        <p:nvPr/>
      </p:nvGrpSpPr>
      <p:grpSpPr>
        <a:xfrm>
          <a:off x="0" y="0"/>
          <a:ext cx="0" cy="0"/>
          <a:chOff x="0" y="0"/>
          <a:chExt cx="0" cy="0"/>
        </a:xfrm>
      </p:grpSpPr>
      <p:sp>
        <p:nvSpPr>
          <p:cNvPr id="80" name="Google Shape;80;p12"/>
          <p:cNvSpPr txBox="1">
            <a:spLocks noGrp="1"/>
          </p:cNvSpPr>
          <p:nvPr>
            <p:ph type="sldNum" idx="12"/>
          </p:nvPr>
        </p:nvSpPr>
        <p:spPr>
          <a:xfrm>
            <a:off x="11280575" y="6201587"/>
            <a:ext cx="731600" cy="524800"/>
          </a:xfrm>
          <a:prstGeom prst="rect">
            <a:avLst/>
          </a:prstGeom>
        </p:spPr>
        <p:txBody>
          <a:bodyPr spcFirstLastPara="1" wrap="square" lIns="91425" tIns="91425" rIns="91425" bIns="91425" anchor="ctr" anchorCtr="0">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fld id="{00000000-1234-1234-1234-123412341234}" type="slidenum">
              <a:rPr lang="en-GB" smtClean="0"/>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theme" Target="../theme/theme2.xml"/><Relationship Id="rId8" Type="http://schemas.openxmlformats.org/officeDocument/2006/relationships/slideLayout" Target="../slideLayouts/slideLayout21.xml"/><Relationship Id="rId7" Type="http://schemas.openxmlformats.org/officeDocument/2006/relationships/slideLayout" Target="../slideLayouts/slideLayout20.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G"/>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SG"/>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E0A836-02EA-44B8-9FE8-32D5A14C0218}" type="datetimeFigureOut">
              <a:rPr lang="en-SG" smtClean="0"/>
            </a:fld>
            <a:endParaRPr lang="en-SG"/>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664683-FAAC-4816-B603-21625D234FAF}" type="slidenum">
              <a:rPr lang="en-SG" smtClean="0"/>
            </a:fld>
            <a:endParaRPr lang="en-SG"/>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46667"/>
            <a:ext cx="11360800" cy="8104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Roboto" panose="02000000000000000000"/>
              <a:buNone/>
              <a:defRPr sz="3000">
                <a:solidFill>
                  <a:schemeClr val="dk1"/>
                </a:solidFill>
                <a:latin typeface="Roboto" panose="02000000000000000000"/>
                <a:ea typeface="Roboto" panose="02000000000000000000"/>
                <a:cs typeface="Roboto" panose="02000000000000000000"/>
                <a:sym typeface="Roboto" panose="02000000000000000000"/>
              </a:defRPr>
            </a:lvl1pPr>
            <a:lvl2pPr lvl="1">
              <a:spcBef>
                <a:spcPts val="0"/>
              </a:spcBef>
              <a:spcAft>
                <a:spcPts val="0"/>
              </a:spcAft>
              <a:buClr>
                <a:schemeClr val="dk1"/>
              </a:buClr>
              <a:buSzPts val="3000"/>
              <a:buFont typeface="Roboto" panose="02000000000000000000"/>
              <a:buNone/>
              <a:defRPr sz="3000">
                <a:solidFill>
                  <a:schemeClr val="dk1"/>
                </a:solidFill>
                <a:latin typeface="Roboto" panose="02000000000000000000"/>
                <a:ea typeface="Roboto" panose="02000000000000000000"/>
                <a:cs typeface="Roboto" panose="02000000000000000000"/>
                <a:sym typeface="Roboto" panose="02000000000000000000"/>
              </a:defRPr>
            </a:lvl2pPr>
            <a:lvl3pPr lvl="2">
              <a:spcBef>
                <a:spcPts val="0"/>
              </a:spcBef>
              <a:spcAft>
                <a:spcPts val="0"/>
              </a:spcAft>
              <a:buClr>
                <a:schemeClr val="dk1"/>
              </a:buClr>
              <a:buSzPts val="3000"/>
              <a:buFont typeface="Roboto" panose="02000000000000000000"/>
              <a:buNone/>
              <a:defRPr sz="3000">
                <a:solidFill>
                  <a:schemeClr val="dk1"/>
                </a:solidFill>
                <a:latin typeface="Roboto" panose="02000000000000000000"/>
                <a:ea typeface="Roboto" panose="02000000000000000000"/>
                <a:cs typeface="Roboto" panose="02000000000000000000"/>
                <a:sym typeface="Roboto" panose="02000000000000000000"/>
              </a:defRPr>
            </a:lvl3pPr>
            <a:lvl4pPr lvl="3">
              <a:spcBef>
                <a:spcPts val="0"/>
              </a:spcBef>
              <a:spcAft>
                <a:spcPts val="0"/>
              </a:spcAft>
              <a:buClr>
                <a:schemeClr val="dk1"/>
              </a:buClr>
              <a:buSzPts val="3000"/>
              <a:buFont typeface="Roboto" panose="02000000000000000000"/>
              <a:buNone/>
              <a:defRPr sz="3000">
                <a:solidFill>
                  <a:schemeClr val="dk1"/>
                </a:solidFill>
                <a:latin typeface="Roboto" panose="02000000000000000000"/>
                <a:ea typeface="Roboto" panose="02000000000000000000"/>
                <a:cs typeface="Roboto" panose="02000000000000000000"/>
                <a:sym typeface="Roboto" panose="02000000000000000000"/>
              </a:defRPr>
            </a:lvl4pPr>
            <a:lvl5pPr lvl="4">
              <a:spcBef>
                <a:spcPts val="0"/>
              </a:spcBef>
              <a:spcAft>
                <a:spcPts val="0"/>
              </a:spcAft>
              <a:buClr>
                <a:schemeClr val="dk1"/>
              </a:buClr>
              <a:buSzPts val="3000"/>
              <a:buFont typeface="Roboto" panose="02000000000000000000"/>
              <a:buNone/>
              <a:defRPr sz="3000">
                <a:solidFill>
                  <a:schemeClr val="dk1"/>
                </a:solidFill>
                <a:latin typeface="Roboto" panose="02000000000000000000"/>
                <a:ea typeface="Roboto" panose="02000000000000000000"/>
                <a:cs typeface="Roboto" panose="02000000000000000000"/>
                <a:sym typeface="Roboto" panose="02000000000000000000"/>
              </a:defRPr>
            </a:lvl5pPr>
            <a:lvl6pPr lvl="5">
              <a:spcBef>
                <a:spcPts val="0"/>
              </a:spcBef>
              <a:spcAft>
                <a:spcPts val="0"/>
              </a:spcAft>
              <a:buClr>
                <a:schemeClr val="dk1"/>
              </a:buClr>
              <a:buSzPts val="3000"/>
              <a:buFont typeface="Roboto" panose="02000000000000000000"/>
              <a:buNone/>
              <a:defRPr sz="3000">
                <a:solidFill>
                  <a:schemeClr val="dk1"/>
                </a:solidFill>
                <a:latin typeface="Roboto" panose="02000000000000000000"/>
                <a:ea typeface="Roboto" panose="02000000000000000000"/>
                <a:cs typeface="Roboto" panose="02000000000000000000"/>
                <a:sym typeface="Roboto" panose="02000000000000000000"/>
              </a:defRPr>
            </a:lvl6pPr>
            <a:lvl7pPr lvl="6">
              <a:spcBef>
                <a:spcPts val="0"/>
              </a:spcBef>
              <a:spcAft>
                <a:spcPts val="0"/>
              </a:spcAft>
              <a:buClr>
                <a:schemeClr val="dk1"/>
              </a:buClr>
              <a:buSzPts val="3000"/>
              <a:buFont typeface="Roboto" panose="02000000000000000000"/>
              <a:buNone/>
              <a:defRPr sz="3000">
                <a:solidFill>
                  <a:schemeClr val="dk1"/>
                </a:solidFill>
                <a:latin typeface="Roboto" panose="02000000000000000000"/>
                <a:ea typeface="Roboto" panose="02000000000000000000"/>
                <a:cs typeface="Roboto" panose="02000000000000000000"/>
                <a:sym typeface="Roboto" panose="02000000000000000000"/>
              </a:defRPr>
            </a:lvl7pPr>
            <a:lvl8pPr lvl="7">
              <a:spcBef>
                <a:spcPts val="0"/>
              </a:spcBef>
              <a:spcAft>
                <a:spcPts val="0"/>
              </a:spcAft>
              <a:buClr>
                <a:schemeClr val="dk1"/>
              </a:buClr>
              <a:buSzPts val="3000"/>
              <a:buFont typeface="Roboto" panose="02000000000000000000"/>
              <a:buNone/>
              <a:defRPr sz="3000">
                <a:solidFill>
                  <a:schemeClr val="dk1"/>
                </a:solidFill>
                <a:latin typeface="Roboto" panose="02000000000000000000"/>
                <a:ea typeface="Roboto" panose="02000000000000000000"/>
                <a:cs typeface="Roboto" panose="02000000000000000000"/>
                <a:sym typeface="Roboto" panose="02000000000000000000"/>
              </a:defRPr>
            </a:lvl8pPr>
            <a:lvl9pPr lvl="8">
              <a:spcBef>
                <a:spcPts val="0"/>
              </a:spcBef>
              <a:spcAft>
                <a:spcPts val="0"/>
              </a:spcAft>
              <a:buClr>
                <a:schemeClr val="dk1"/>
              </a:buClr>
              <a:buSzPts val="3000"/>
              <a:buFont typeface="Roboto" panose="02000000000000000000"/>
              <a:buNone/>
              <a:defRPr sz="3000">
                <a:solidFill>
                  <a:schemeClr val="dk1"/>
                </a:solidFill>
                <a:latin typeface="Roboto" panose="02000000000000000000"/>
                <a:ea typeface="Roboto" panose="02000000000000000000"/>
                <a:cs typeface="Roboto" panose="02000000000000000000"/>
                <a:sym typeface="Roboto" panose="02000000000000000000"/>
              </a:defRPr>
            </a:lvl9pPr>
          </a:lstStyle>
          <a:p/>
        </p:txBody>
      </p:sp>
      <p:sp>
        <p:nvSpPr>
          <p:cNvPr id="7" name="Google Shape;7;p1"/>
          <p:cNvSpPr txBox="1">
            <a:spLocks noGrp="1"/>
          </p:cNvSpPr>
          <p:nvPr>
            <p:ph type="body" idx="1"/>
          </p:nvPr>
        </p:nvSpPr>
        <p:spPr>
          <a:xfrm>
            <a:off x="415600" y="1639833"/>
            <a:ext cx="11360800" cy="44520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panose="02000000000000000000"/>
              <a:buChar char="●"/>
              <a:defRPr sz="1800">
                <a:solidFill>
                  <a:schemeClr val="dk2"/>
                </a:solidFill>
                <a:latin typeface="Roboto" panose="02000000000000000000"/>
                <a:ea typeface="Roboto" panose="02000000000000000000"/>
                <a:cs typeface="Roboto" panose="02000000000000000000"/>
                <a:sym typeface="Roboto" panose="02000000000000000000"/>
              </a:defRPr>
            </a:lvl1pPr>
            <a:lvl2pPr marL="914400" lvl="1" indent="-317500">
              <a:lnSpc>
                <a:spcPct val="115000"/>
              </a:lnSpc>
              <a:spcBef>
                <a:spcPts val="1600"/>
              </a:spcBef>
              <a:spcAft>
                <a:spcPts val="0"/>
              </a:spcAft>
              <a:buClr>
                <a:schemeClr val="dk2"/>
              </a:buClr>
              <a:buSzPts val="1400"/>
              <a:buFont typeface="Roboto" panose="02000000000000000000"/>
              <a:buChar char="○"/>
              <a:defRPr>
                <a:solidFill>
                  <a:schemeClr val="dk2"/>
                </a:solidFill>
                <a:latin typeface="Roboto" panose="02000000000000000000"/>
                <a:ea typeface="Roboto" panose="02000000000000000000"/>
                <a:cs typeface="Roboto" panose="02000000000000000000"/>
                <a:sym typeface="Roboto" panose="02000000000000000000"/>
              </a:defRPr>
            </a:lvl2pPr>
            <a:lvl3pPr marL="1371600" lvl="2" indent="-317500">
              <a:lnSpc>
                <a:spcPct val="115000"/>
              </a:lnSpc>
              <a:spcBef>
                <a:spcPts val="1600"/>
              </a:spcBef>
              <a:spcAft>
                <a:spcPts val="0"/>
              </a:spcAft>
              <a:buClr>
                <a:schemeClr val="dk2"/>
              </a:buClr>
              <a:buSzPts val="1400"/>
              <a:buFont typeface="Roboto" panose="02000000000000000000"/>
              <a:buChar char="■"/>
              <a:defRPr>
                <a:solidFill>
                  <a:schemeClr val="dk2"/>
                </a:solidFill>
                <a:latin typeface="Roboto" panose="02000000000000000000"/>
                <a:ea typeface="Roboto" panose="02000000000000000000"/>
                <a:cs typeface="Roboto" panose="02000000000000000000"/>
                <a:sym typeface="Roboto" panose="02000000000000000000"/>
              </a:defRPr>
            </a:lvl3pPr>
            <a:lvl4pPr marL="1828800" lvl="3" indent="-317500">
              <a:lnSpc>
                <a:spcPct val="115000"/>
              </a:lnSpc>
              <a:spcBef>
                <a:spcPts val="1600"/>
              </a:spcBef>
              <a:spcAft>
                <a:spcPts val="0"/>
              </a:spcAft>
              <a:buClr>
                <a:schemeClr val="dk2"/>
              </a:buClr>
              <a:buSzPts val="1400"/>
              <a:buFont typeface="Roboto" panose="02000000000000000000"/>
              <a:buChar char="●"/>
              <a:defRPr>
                <a:solidFill>
                  <a:schemeClr val="dk2"/>
                </a:solidFill>
                <a:latin typeface="Roboto" panose="02000000000000000000"/>
                <a:ea typeface="Roboto" panose="02000000000000000000"/>
                <a:cs typeface="Roboto" panose="02000000000000000000"/>
                <a:sym typeface="Roboto" panose="02000000000000000000"/>
              </a:defRPr>
            </a:lvl4pPr>
            <a:lvl5pPr marL="2286000" lvl="4" indent="-317500">
              <a:lnSpc>
                <a:spcPct val="115000"/>
              </a:lnSpc>
              <a:spcBef>
                <a:spcPts val="1600"/>
              </a:spcBef>
              <a:spcAft>
                <a:spcPts val="0"/>
              </a:spcAft>
              <a:buClr>
                <a:schemeClr val="dk2"/>
              </a:buClr>
              <a:buSzPts val="1400"/>
              <a:buFont typeface="Roboto" panose="02000000000000000000"/>
              <a:buChar char="○"/>
              <a:defRPr>
                <a:solidFill>
                  <a:schemeClr val="dk2"/>
                </a:solidFill>
                <a:latin typeface="Roboto" panose="02000000000000000000"/>
                <a:ea typeface="Roboto" panose="02000000000000000000"/>
                <a:cs typeface="Roboto" panose="02000000000000000000"/>
                <a:sym typeface="Roboto" panose="02000000000000000000"/>
              </a:defRPr>
            </a:lvl5pPr>
            <a:lvl6pPr marL="2743200" lvl="5" indent="-317500">
              <a:lnSpc>
                <a:spcPct val="115000"/>
              </a:lnSpc>
              <a:spcBef>
                <a:spcPts val="1600"/>
              </a:spcBef>
              <a:spcAft>
                <a:spcPts val="0"/>
              </a:spcAft>
              <a:buClr>
                <a:schemeClr val="dk2"/>
              </a:buClr>
              <a:buSzPts val="1400"/>
              <a:buFont typeface="Roboto" panose="02000000000000000000"/>
              <a:buChar char="■"/>
              <a:defRPr>
                <a:solidFill>
                  <a:schemeClr val="dk2"/>
                </a:solidFill>
                <a:latin typeface="Roboto" panose="02000000000000000000"/>
                <a:ea typeface="Roboto" panose="02000000000000000000"/>
                <a:cs typeface="Roboto" panose="02000000000000000000"/>
                <a:sym typeface="Roboto" panose="02000000000000000000"/>
              </a:defRPr>
            </a:lvl6pPr>
            <a:lvl7pPr marL="3200400" lvl="6" indent="-317500">
              <a:lnSpc>
                <a:spcPct val="115000"/>
              </a:lnSpc>
              <a:spcBef>
                <a:spcPts val="1600"/>
              </a:spcBef>
              <a:spcAft>
                <a:spcPts val="0"/>
              </a:spcAft>
              <a:buClr>
                <a:schemeClr val="dk2"/>
              </a:buClr>
              <a:buSzPts val="1400"/>
              <a:buFont typeface="Roboto" panose="02000000000000000000"/>
              <a:buChar char="●"/>
              <a:defRPr>
                <a:solidFill>
                  <a:schemeClr val="dk2"/>
                </a:solidFill>
                <a:latin typeface="Roboto" panose="02000000000000000000"/>
                <a:ea typeface="Roboto" panose="02000000000000000000"/>
                <a:cs typeface="Roboto" panose="02000000000000000000"/>
                <a:sym typeface="Roboto" panose="02000000000000000000"/>
              </a:defRPr>
            </a:lvl7pPr>
            <a:lvl8pPr marL="3657600" lvl="7" indent="-317500">
              <a:lnSpc>
                <a:spcPct val="115000"/>
              </a:lnSpc>
              <a:spcBef>
                <a:spcPts val="1600"/>
              </a:spcBef>
              <a:spcAft>
                <a:spcPts val="0"/>
              </a:spcAft>
              <a:buClr>
                <a:schemeClr val="dk2"/>
              </a:buClr>
              <a:buSzPts val="1400"/>
              <a:buFont typeface="Roboto" panose="02000000000000000000"/>
              <a:buChar char="○"/>
              <a:defRPr>
                <a:solidFill>
                  <a:schemeClr val="dk2"/>
                </a:solidFill>
                <a:latin typeface="Roboto" panose="02000000000000000000"/>
                <a:ea typeface="Roboto" panose="02000000000000000000"/>
                <a:cs typeface="Roboto" panose="02000000000000000000"/>
                <a:sym typeface="Roboto" panose="02000000000000000000"/>
              </a:defRPr>
            </a:lvl8pPr>
            <a:lvl9pPr marL="4114800" lvl="8" indent="-317500">
              <a:lnSpc>
                <a:spcPct val="115000"/>
              </a:lnSpc>
              <a:spcBef>
                <a:spcPts val="1600"/>
              </a:spcBef>
              <a:spcAft>
                <a:spcPts val="1600"/>
              </a:spcAft>
              <a:buClr>
                <a:schemeClr val="dk2"/>
              </a:buClr>
              <a:buSzPts val="1400"/>
              <a:buFont typeface="Roboto" panose="02000000000000000000"/>
              <a:buChar char="■"/>
              <a:defRPr>
                <a:solidFill>
                  <a:schemeClr val="dk2"/>
                </a:solidFill>
                <a:latin typeface="Roboto" panose="02000000000000000000"/>
                <a:ea typeface="Roboto" panose="02000000000000000000"/>
                <a:cs typeface="Roboto" panose="02000000000000000000"/>
                <a:sym typeface="Roboto" panose="02000000000000000000"/>
              </a:defRPr>
            </a:lvl9pPr>
          </a:lstStyle>
          <a:p/>
        </p:txBody>
      </p:sp>
      <p:sp>
        <p:nvSpPr>
          <p:cNvPr id="8" name="Google Shape;8;p1"/>
          <p:cNvSpPr txBox="1">
            <a:spLocks noGrp="1"/>
          </p:cNvSpPr>
          <p:nvPr>
            <p:ph type="sldNum" idx="12"/>
          </p:nvPr>
        </p:nvSpPr>
        <p:spPr>
          <a:xfrm>
            <a:off x="11280575" y="6201587"/>
            <a:ext cx="731600" cy="524800"/>
          </a:xfrm>
          <a:prstGeom prst="rect">
            <a:avLst/>
          </a:prstGeom>
          <a:noFill/>
          <a:ln>
            <a:noFill/>
          </a:ln>
        </p:spPr>
        <p:txBody>
          <a:bodyPr spcFirstLastPara="1" wrap="square" lIns="91425" tIns="91425" rIns="91425" bIns="91425" anchor="ctr" anchorCtr="0">
            <a:noAutofit/>
          </a:bodyPr>
          <a:lstStyle>
            <a:lvl1pPr lvl="0" algn="r">
              <a:buNone/>
              <a:defRPr sz="1335">
                <a:solidFill>
                  <a:schemeClr val="lt1"/>
                </a:solidFill>
                <a:latin typeface="Roboto" panose="02000000000000000000"/>
                <a:ea typeface="Roboto" panose="02000000000000000000"/>
                <a:cs typeface="Roboto" panose="02000000000000000000"/>
                <a:sym typeface="Roboto" panose="02000000000000000000"/>
              </a:defRPr>
            </a:lvl1pPr>
            <a:lvl2pPr lvl="1" algn="r">
              <a:buNone/>
              <a:defRPr sz="1335">
                <a:solidFill>
                  <a:schemeClr val="lt1"/>
                </a:solidFill>
                <a:latin typeface="Roboto" panose="02000000000000000000"/>
                <a:ea typeface="Roboto" panose="02000000000000000000"/>
                <a:cs typeface="Roboto" panose="02000000000000000000"/>
                <a:sym typeface="Roboto" panose="02000000000000000000"/>
              </a:defRPr>
            </a:lvl2pPr>
            <a:lvl3pPr lvl="2" algn="r">
              <a:buNone/>
              <a:defRPr sz="1335">
                <a:solidFill>
                  <a:schemeClr val="lt1"/>
                </a:solidFill>
                <a:latin typeface="Roboto" panose="02000000000000000000"/>
                <a:ea typeface="Roboto" panose="02000000000000000000"/>
                <a:cs typeface="Roboto" panose="02000000000000000000"/>
                <a:sym typeface="Roboto" panose="02000000000000000000"/>
              </a:defRPr>
            </a:lvl3pPr>
            <a:lvl4pPr lvl="3" algn="r">
              <a:buNone/>
              <a:defRPr sz="1335">
                <a:solidFill>
                  <a:schemeClr val="lt1"/>
                </a:solidFill>
                <a:latin typeface="Roboto" panose="02000000000000000000"/>
                <a:ea typeface="Roboto" panose="02000000000000000000"/>
                <a:cs typeface="Roboto" panose="02000000000000000000"/>
                <a:sym typeface="Roboto" panose="02000000000000000000"/>
              </a:defRPr>
            </a:lvl4pPr>
            <a:lvl5pPr lvl="4" algn="r">
              <a:buNone/>
              <a:defRPr sz="1335">
                <a:solidFill>
                  <a:schemeClr val="lt1"/>
                </a:solidFill>
                <a:latin typeface="Roboto" panose="02000000000000000000"/>
                <a:ea typeface="Roboto" panose="02000000000000000000"/>
                <a:cs typeface="Roboto" panose="02000000000000000000"/>
                <a:sym typeface="Roboto" panose="02000000000000000000"/>
              </a:defRPr>
            </a:lvl5pPr>
            <a:lvl6pPr lvl="5" algn="r">
              <a:buNone/>
              <a:defRPr sz="1335">
                <a:solidFill>
                  <a:schemeClr val="lt1"/>
                </a:solidFill>
                <a:latin typeface="Roboto" panose="02000000000000000000"/>
                <a:ea typeface="Roboto" panose="02000000000000000000"/>
                <a:cs typeface="Roboto" panose="02000000000000000000"/>
                <a:sym typeface="Roboto" panose="02000000000000000000"/>
              </a:defRPr>
            </a:lvl6pPr>
            <a:lvl7pPr lvl="6" algn="r">
              <a:buNone/>
              <a:defRPr sz="1335">
                <a:solidFill>
                  <a:schemeClr val="lt1"/>
                </a:solidFill>
                <a:latin typeface="Roboto" panose="02000000000000000000"/>
                <a:ea typeface="Roboto" panose="02000000000000000000"/>
                <a:cs typeface="Roboto" panose="02000000000000000000"/>
                <a:sym typeface="Roboto" panose="02000000000000000000"/>
              </a:defRPr>
            </a:lvl7pPr>
            <a:lvl8pPr lvl="7" algn="r">
              <a:buNone/>
              <a:defRPr sz="1335">
                <a:solidFill>
                  <a:schemeClr val="lt1"/>
                </a:solidFill>
                <a:latin typeface="Roboto" panose="02000000000000000000"/>
                <a:ea typeface="Roboto" panose="02000000000000000000"/>
                <a:cs typeface="Roboto" panose="02000000000000000000"/>
                <a:sym typeface="Roboto" panose="02000000000000000000"/>
              </a:defRPr>
            </a:lvl8pPr>
            <a:lvl9pPr lvl="8" algn="r">
              <a:buNone/>
              <a:defRPr sz="1335">
                <a:solidFill>
                  <a:schemeClr val="lt1"/>
                </a:solidFill>
                <a:latin typeface="Roboto" panose="02000000000000000000"/>
                <a:ea typeface="Roboto" panose="02000000000000000000"/>
                <a:cs typeface="Roboto" panose="02000000000000000000"/>
                <a:sym typeface="Roboto" panose="02000000000000000000"/>
              </a:defRPr>
            </a:lvl9pPr>
          </a:lstStyle>
          <a:p>
            <a:fld id="{00000000-1234-1234-1234-123412341234}" type="slidenum">
              <a:rPr lang="en-GB" smtClean="0"/>
            </a:fld>
            <a:endParaRPr lang="en-GB"/>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865"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4.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hyperlink" Target="https://www.unaids.org/sites/default/files/media_asset/2015_terminology_guidelines_en.pdf" TargetMode="External"/><Relationship Id="rId1" Type="http://schemas.openxmlformats.org/officeDocument/2006/relationships/hyperlink" Target="https://www.recoveryanswers.org/addiction-ary/" TargetMode="Externa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2.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4.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5.xml"/><Relationship Id="rId1"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8.xml"/><Relationship Id="rId1" Type="http://schemas.openxmlformats.org/officeDocument/2006/relationships/image" Target="../media/image9.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4.xml"/><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hyperlink" Target="https://www.youtube.com/watch?v=x7JZkBprJh8"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4.xml"/><Relationship Id="rId1" Type="http://schemas.openxmlformats.org/officeDocument/2006/relationships/image" Target="../media/image1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5.xml"/><Relationship Id="rId1"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4.xml"/><Relationship Id="rId1"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4.xml"/><Relationship Id="rId1"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4.xml"/><Relationship Id="rId1" Type="http://schemas.openxmlformats.org/officeDocument/2006/relationships/image" Target="../media/image16.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4.xml"/><Relationship Id="rId1" Type="http://schemas.openxmlformats.org/officeDocument/2006/relationships/image" Target="../media/image17.pn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14.xml"/><Relationship Id="rId2" Type="http://schemas.openxmlformats.org/officeDocument/2006/relationships/image" Target="../media/image18.jpeg"/><Relationship Id="rId1" Type="http://schemas.openxmlformats.org/officeDocument/2006/relationships/hyperlink" Target="http://www.youtube.com/watch?v=zTc2KOwEDAw" TargetMode="External"/></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14.xml"/><Relationship Id="rId2" Type="http://schemas.openxmlformats.org/officeDocument/2006/relationships/image" Target="../media/image19.jpeg"/><Relationship Id="rId1" Type="http://schemas.openxmlformats.org/officeDocument/2006/relationships/hyperlink" Target="http://www.youtube.com/watch?v=LA37oK8SpfQ" TargetMode="External"/></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14.xml"/><Relationship Id="rId2" Type="http://schemas.openxmlformats.org/officeDocument/2006/relationships/image" Target="../media/image20.jpeg"/><Relationship Id="rId1" Type="http://schemas.openxmlformats.org/officeDocument/2006/relationships/hyperlink" Target="http://www.youtube.com/watch?v=ebMVZjQOx-s" TargetMode="Externa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4.xml"/><Relationship Id="rId1" Type="http://schemas.openxmlformats.org/officeDocument/2006/relationships/image" Target="../media/image21.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14.xml"/><Relationship Id="rId2" Type="http://schemas.openxmlformats.org/officeDocument/2006/relationships/image" Target="../media/image23.png"/><Relationship Id="rId1" Type="http://schemas.openxmlformats.org/officeDocument/2006/relationships/image" Target="../media/image22.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4.xml"/><Relationship Id="rId1" Type="http://schemas.openxmlformats.org/officeDocument/2006/relationships/image" Target="../media/image24.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4.xml"/><Relationship Id="rId1" Type="http://schemas.openxmlformats.org/officeDocument/2006/relationships/image" Target="../media/image25.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4.xml"/><Relationship Id="rId1" Type="http://schemas.openxmlformats.org/officeDocument/2006/relationships/image" Target="../media/image26.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4.xml"/><Relationship Id="rId1" Type="http://schemas.openxmlformats.org/officeDocument/2006/relationships/image" Target="../media/image27.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4.xml"/><Relationship Id="rId1" Type="http://schemas.openxmlformats.org/officeDocument/2006/relationships/image" Target="../media/image28.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4.xml"/><Relationship Id="rId1" Type="http://schemas.openxmlformats.org/officeDocument/2006/relationships/image" Target="../media/image29.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4.xml"/><Relationship Id="rId1" Type="http://schemas.openxmlformats.org/officeDocument/2006/relationships/image" Target="../media/image30.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4.xml"/><Relationship Id="rId1" Type="http://schemas.openxmlformats.org/officeDocument/2006/relationships/image" Target="../media/image31.png"/></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41.xml"/><Relationship Id="rId7" Type="http://schemas.openxmlformats.org/officeDocument/2006/relationships/slideLayout" Target="../slideLayouts/slideLayout14.xml"/><Relationship Id="rId6" Type="http://schemas.openxmlformats.org/officeDocument/2006/relationships/hyperlink" Target="https://codeblue.galencentre.org/2022/12/06/hiv-stigma-in-malaysia-still-very-much-alive-in-2022/" TargetMode="External"/><Relationship Id="rId5" Type="http://schemas.openxmlformats.org/officeDocument/2006/relationships/hyperlink" Target="https://www.ceria.um.edu.my/photovoice/" TargetMode="External"/><Relationship Id="rId4" Type="http://schemas.openxmlformats.org/officeDocument/2006/relationships/hyperlink" Target="https://pubmed.ncbi.nlm.nih.gov/36472685/" TargetMode="External"/><Relationship Id="rId3" Type="http://schemas.openxmlformats.org/officeDocument/2006/relationships/hyperlink" Target="https://pubmed.ncbi.nlm.nih.gov/36463390/" TargetMode="External"/><Relationship Id="rId2" Type="http://schemas.openxmlformats.org/officeDocument/2006/relationships/hyperlink" Target="https://www.youtube.com/watch?v=XNnH4TG790Q&amp;list=PLZkHPi1BoXLrJynHwtmXB_8J7_zlnQKZb&amp;index=5" TargetMode="External"/><Relationship Id="rId1" Type="http://schemas.openxmlformats.org/officeDocument/2006/relationships/hyperlink" Target="https://www.youtube.com/watch?v=p2gfvjALcTo&amp;list=PLZkHPi1BoXLrJynHwtmXB_8J7_zlnQKZb&amp;index=2" TargetMode="External"/></Relationships>
</file>

<file path=ppt/slides/_rels/slide44.xml.rels><?xml version="1.0" encoding="UTF-8" standalone="yes"?>
<Relationships xmlns="http://schemas.openxmlformats.org/package/2006/relationships"><Relationship Id="rId5" Type="http://schemas.openxmlformats.org/officeDocument/2006/relationships/notesSlide" Target="../notesSlides/notesSlide42.xml"/><Relationship Id="rId4" Type="http://schemas.openxmlformats.org/officeDocument/2006/relationships/slideLayout" Target="../slideLayouts/slideLayout14.xml"/><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image" Target="../media/image32.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1639" y="474454"/>
            <a:ext cx="11234406" cy="1423357"/>
          </a:xfrm>
        </p:spPr>
        <p:txBody>
          <a:bodyPr>
            <a:normAutofit/>
          </a:bodyPr>
          <a:lstStyle/>
          <a:p>
            <a:r>
              <a:rPr lang="en-SG" dirty="0"/>
              <a:t> </a:t>
            </a:r>
            <a:r>
              <a:rPr lang="en-SG" b="1" dirty="0">
                <a:solidFill>
                  <a:schemeClr val="bg1"/>
                </a:solidFill>
              </a:rPr>
              <a:t>A</a:t>
            </a:r>
            <a:r>
              <a:rPr lang="en-US" sz="3600" b="1" dirty="0">
                <a:solidFill>
                  <a:schemeClr val="bg1"/>
                </a:solidFill>
                <a:latin typeface="Arial" panose="020B0604020202020204" pitchFamily="34" charset="0"/>
                <a:cs typeface="Arial" panose="020B0604020202020204" pitchFamily="34" charset="0"/>
              </a:rPr>
              <a:t> Pathway for Reduction in HIV-related Stigma:  A Tele-Training Model for Malaysia and the Region</a:t>
            </a:r>
            <a:endParaRPr lang="en-SG" sz="3600" b="1" dirty="0">
              <a:solidFill>
                <a:schemeClr val="bg1"/>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375386" y="2993366"/>
            <a:ext cx="11425550" cy="2887670"/>
          </a:xfrm>
        </p:spPr>
        <p:txBody>
          <a:bodyPr>
            <a:normAutofit fontScale="725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SG"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Rumana Akhter Saifi, MSS, MA, </a:t>
            </a:r>
            <a:r>
              <a:rPr kumimoji="0" lang="en-SG" sz="2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MPH,PhD</a:t>
            </a:r>
            <a:endParaRPr kumimoji="0" lang="en-SG"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SG"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Director </a:t>
            </a:r>
            <a:endParaRPr kumimoji="0" lang="en-SG"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SG" sz="20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CERiA</a:t>
            </a:r>
            <a:r>
              <a:rPr kumimoji="0" lang="en-SG"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Centre of Excellence for Research in AIDS</a:t>
            </a:r>
            <a:endParaRPr kumimoji="0" lang="en-SG"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SG"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Faculty of Medicine</a:t>
            </a:r>
            <a:endParaRPr kumimoji="0" lang="en-SG"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SG"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University of Malaya</a:t>
            </a:r>
            <a:endParaRPr kumimoji="0" lang="en-SG"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SG"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a:t>
            </a:r>
            <a:endParaRPr kumimoji="0" lang="en-SG"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SG" sz="17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Senior Lecturer </a:t>
            </a:r>
            <a:endParaRPr kumimoji="0" lang="en-SG" sz="17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SG" sz="17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Faculty of Medicine</a:t>
            </a:r>
            <a:endParaRPr kumimoji="0" lang="en-SG" sz="17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SG" sz="17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Universiti  Malaya</a:t>
            </a:r>
            <a:endParaRPr kumimoji="0" lang="en-SG" sz="17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en-SG"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endParaRPr lang="en-SG" dirty="0"/>
          </a:p>
        </p:txBody>
      </p:sp>
      <p:pic>
        <p:nvPicPr>
          <p:cNvPr id="4" name="Picture 3"/>
          <p:cNvPicPr>
            <a:picLocks noChangeAspect="1"/>
          </p:cNvPicPr>
          <p:nvPr/>
        </p:nvPicPr>
        <p:blipFill>
          <a:blip r:embed="rId1"/>
          <a:stretch>
            <a:fillRect/>
          </a:stretch>
        </p:blipFill>
        <p:spPr>
          <a:xfrm>
            <a:off x="111079" y="5881036"/>
            <a:ext cx="3256438" cy="976964"/>
          </a:xfrm>
          <a:prstGeom prst="rect">
            <a:avLst/>
          </a:prstGeom>
        </p:spPr>
      </p:pic>
      <p:pic>
        <p:nvPicPr>
          <p:cNvPr id="5" name="Picture 4"/>
          <p:cNvPicPr>
            <a:picLocks noChangeAspect="1"/>
          </p:cNvPicPr>
          <p:nvPr/>
        </p:nvPicPr>
        <p:blipFill>
          <a:blip r:embed="rId2"/>
          <a:stretch>
            <a:fillRect/>
          </a:stretch>
        </p:blipFill>
        <p:spPr>
          <a:xfrm>
            <a:off x="10039925" y="6010583"/>
            <a:ext cx="2152075" cy="84741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9"/>
          <p:cNvSpPr txBox="1">
            <a:spLocks noGrp="1"/>
          </p:cNvSpPr>
          <p:nvPr>
            <p:ph type="title"/>
          </p:nvPr>
        </p:nvSpPr>
        <p:spPr>
          <a:xfrm>
            <a:off x="415600" y="546667"/>
            <a:ext cx="11360800" cy="810400"/>
          </a:xfrm>
          <a:prstGeom prst="rect">
            <a:avLst/>
          </a:prstGeom>
        </p:spPr>
        <p:txBody>
          <a:bodyPr spcFirstLastPara="1" wrap="square" lIns="121900" tIns="121900" rIns="121900" bIns="121900" anchor="t" anchorCtr="0">
            <a:noAutofit/>
          </a:bodyPr>
          <a:lstStyle/>
          <a:p>
            <a:r>
              <a:rPr lang="en-GB"/>
              <a:t>Background: Stigma and HIV </a:t>
            </a:r>
            <a:endParaRPr lang="en-GB"/>
          </a:p>
        </p:txBody>
      </p:sp>
      <p:sp>
        <p:nvSpPr>
          <p:cNvPr id="124" name="Google Shape;124;p19"/>
          <p:cNvSpPr txBox="1">
            <a:spLocks noGrp="1"/>
          </p:cNvSpPr>
          <p:nvPr>
            <p:ph type="body" idx="1"/>
          </p:nvPr>
        </p:nvSpPr>
        <p:spPr>
          <a:xfrm>
            <a:off x="415600" y="1534433"/>
            <a:ext cx="6675600" cy="4452000"/>
          </a:xfrm>
          <a:prstGeom prst="rect">
            <a:avLst/>
          </a:prstGeom>
        </p:spPr>
        <p:txBody>
          <a:bodyPr spcFirstLastPara="1" wrap="square" lIns="121900" tIns="121900" rIns="121900" bIns="121900" anchor="t" anchorCtr="0">
            <a:noAutofit/>
          </a:bodyPr>
          <a:lstStyle/>
          <a:p>
            <a:r>
              <a:rPr lang="en-GB"/>
              <a:t>Stigma → global barrier to HIV testing, prevention + linkage to care</a:t>
            </a:r>
            <a:endParaRPr lang="en-GB"/>
          </a:p>
          <a:p>
            <a:r>
              <a:rPr lang="en-GB"/>
              <a:t>Forms of clinician stigma:</a:t>
            </a:r>
            <a:endParaRPr lang="en-GB"/>
          </a:p>
          <a:p>
            <a:pPr lvl="1">
              <a:spcBef>
                <a:spcPts val="0"/>
              </a:spcBef>
            </a:pPr>
            <a:r>
              <a:rPr lang="en-GB"/>
              <a:t>Stereotypes: group-based beliefs applied to individuals</a:t>
            </a:r>
            <a:endParaRPr lang="en-GB"/>
          </a:p>
          <a:p>
            <a:pPr lvl="1">
              <a:spcBef>
                <a:spcPts val="0"/>
              </a:spcBef>
            </a:pPr>
            <a:r>
              <a:rPr lang="en-GB"/>
              <a:t>Prejudice: negative emotions and feelings about group members</a:t>
            </a:r>
            <a:endParaRPr lang="en-GB"/>
          </a:p>
          <a:p>
            <a:pPr lvl="1">
              <a:spcBef>
                <a:spcPts val="0"/>
              </a:spcBef>
            </a:pPr>
            <a:r>
              <a:rPr lang="en-GB"/>
              <a:t>Discrimination: unfair or unjust behaviors towards group members</a:t>
            </a:r>
            <a:endParaRPr lang="en-GB"/>
          </a:p>
        </p:txBody>
      </p:sp>
      <p:pic>
        <p:nvPicPr>
          <p:cNvPr id="125" name="Google Shape;125;p19"/>
          <p:cNvPicPr preferRelativeResize="0"/>
          <p:nvPr/>
        </p:nvPicPr>
        <p:blipFill>
          <a:blip r:embed="rId1"/>
          <a:stretch>
            <a:fillRect/>
          </a:stretch>
        </p:blipFill>
        <p:spPr>
          <a:xfrm>
            <a:off x="7182367" y="1737633"/>
            <a:ext cx="4694533" cy="303980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76" name="Shape 176"/>
        <p:cNvGrpSpPr/>
        <p:nvPr/>
      </p:nvGrpSpPr>
      <p:grpSpPr>
        <a:xfrm>
          <a:off x="0" y="0"/>
          <a:ext cx="0" cy="0"/>
          <a:chOff x="0" y="0"/>
          <a:chExt cx="0" cy="0"/>
        </a:xfrm>
      </p:grpSpPr>
      <p:sp>
        <p:nvSpPr>
          <p:cNvPr id="177" name="Google Shape;177;p23"/>
          <p:cNvSpPr txBox="1"/>
          <p:nvPr>
            <p:ph type="title"/>
          </p:nvPr>
        </p:nvSpPr>
        <p:spPr>
          <a:xfrm>
            <a:off x="403100" y="225833"/>
            <a:ext cx="6242400" cy="990800"/>
          </a:xfrm>
          <a:prstGeom prst="rect">
            <a:avLst/>
          </a:prstGeom>
          <a:noFill/>
          <a:ln>
            <a:noFill/>
          </a:ln>
        </p:spPr>
        <p:txBody>
          <a:bodyPr spcFirstLastPara="1" wrap="square" lIns="121900" tIns="60933" rIns="121900" bIns="60933" anchor="ctr" anchorCtr="0">
            <a:normAutofit fontScale="90000"/>
          </a:bodyPr>
          <a:lstStyle/>
          <a:p>
            <a:pPr marL="0" lvl="0" indent="0" algn="ctr" rtl="0">
              <a:spcBef>
                <a:spcPts val="0"/>
              </a:spcBef>
              <a:spcAft>
                <a:spcPts val="0"/>
              </a:spcAft>
              <a:buNone/>
            </a:pPr>
            <a:r>
              <a:rPr lang="en-GB" sz="3200">
                <a:latin typeface="Roboto Black" panose="02000000000000000000"/>
                <a:ea typeface="Roboto Black" panose="02000000000000000000"/>
                <a:cs typeface="Roboto Black" panose="02000000000000000000"/>
                <a:sym typeface="Roboto Black" panose="02000000000000000000"/>
              </a:rPr>
              <a:t>Stigma Reduction Tool: Language</a:t>
            </a:r>
            <a:endParaRPr>
              <a:latin typeface="Roboto Black" panose="02000000000000000000"/>
              <a:ea typeface="Roboto Black" panose="02000000000000000000"/>
              <a:cs typeface="Roboto Black" panose="02000000000000000000"/>
              <a:sym typeface="Roboto Black" panose="02000000000000000000"/>
            </a:endParaRPr>
          </a:p>
        </p:txBody>
      </p:sp>
      <p:sp>
        <p:nvSpPr>
          <p:cNvPr id="178" name="Google Shape;178;p23"/>
          <p:cNvSpPr txBox="1"/>
          <p:nvPr>
            <p:ph type="body" idx="1"/>
          </p:nvPr>
        </p:nvSpPr>
        <p:spPr>
          <a:xfrm>
            <a:off x="209100" y="1216633"/>
            <a:ext cx="6630400" cy="3585600"/>
          </a:xfrm>
          <a:prstGeom prst="rect">
            <a:avLst/>
          </a:prstGeom>
          <a:noFill/>
          <a:ln>
            <a:noFill/>
          </a:ln>
        </p:spPr>
        <p:txBody>
          <a:bodyPr spcFirstLastPara="1" wrap="square" lIns="121900" tIns="60933" rIns="121900" bIns="60933" anchor="t" anchorCtr="0">
            <a:noAutofit/>
          </a:bodyPr>
          <a:lstStyle/>
          <a:p>
            <a:pPr marL="342900" lvl="0" indent="-347980" algn="l" rtl="0">
              <a:lnSpc>
                <a:spcPct val="95000"/>
              </a:lnSpc>
              <a:spcBef>
                <a:spcPts val="0"/>
              </a:spcBef>
              <a:spcAft>
                <a:spcPts val="0"/>
              </a:spcAft>
              <a:buClr>
                <a:srgbClr val="006096"/>
              </a:buClr>
              <a:buSzPts val="1485"/>
              <a:buFont typeface="Roboto Medium" panose="02000000000000000000"/>
              <a:buChar char="●"/>
            </a:pPr>
            <a:r>
              <a:rPr lang="en-GB" sz="1980">
                <a:latin typeface="Roboto Medium" panose="02000000000000000000"/>
                <a:ea typeface="Roboto Medium" panose="02000000000000000000"/>
                <a:cs typeface="Roboto Medium" panose="02000000000000000000"/>
                <a:sym typeface="Roboto Medium" panose="02000000000000000000"/>
              </a:rPr>
              <a:t>Language… </a:t>
            </a:r>
            <a:endParaRPr sz="2395">
              <a:latin typeface="Roboto Medium" panose="02000000000000000000"/>
              <a:ea typeface="Roboto Medium" panose="02000000000000000000"/>
              <a:cs typeface="Roboto Medium" panose="02000000000000000000"/>
              <a:sym typeface="Roboto Medium" panose="02000000000000000000"/>
            </a:endParaRPr>
          </a:p>
          <a:p>
            <a:pPr marL="742950" lvl="1" indent="-290830" algn="l" rtl="0">
              <a:lnSpc>
                <a:spcPct val="95000"/>
              </a:lnSpc>
              <a:spcBef>
                <a:spcPts val="280"/>
              </a:spcBef>
              <a:spcAft>
                <a:spcPts val="0"/>
              </a:spcAft>
              <a:buClr>
                <a:srgbClr val="006096"/>
              </a:buClr>
              <a:buSzPts val="1485"/>
              <a:buFont typeface="Roboto Medium" panose="02000000000000000000"/>
              <a:buChar char="○"/>
            </a:pPr>
            <a:r>
              <a:rPr lang="en-GB" sz="1980">
                <a:latin typeface="Roboto Medium" panose="02000000000000000000"/>
                <a:ea typeface="Roboto Medium" panose="02000000000000000000"/>
                <a:cs typeface="Roboto Medium" panose="02000000000000000000"/>
                <a:sym typeface="Roboto Medium" panose="02000000000000000000"/>
              </a:rPr>
              <a:t>Spreads stereotypes OR</a:t>
            </a:r>
            <a:endParaRPr sz="1980">
              <a:latin typeface="Roboto Medium" panose="02000000000000000000"/>
              <a:ea typeface="Roboto Medium" panose="02000000000000000000"/>
              <a:cs typeface="Roboto Medium" panose="02000000000000000000"/>
              <a:sym typeface="Roboto Medium" panose="02000000000000000000"/>
            </a:endParaRPr>
          </a:p>
          <a:p>
            <a:pPr marL="742950" lvl="1" indent="-290830" algn="l" rtl="0">
              <a:lnSpc>
                <a:spcPct val="95000"/>
              </a:lnSpc>
              <a:spcBef>
                <a:spcPts val="280"/>
              </a:spcBef>
              <a:spcAft>
                <a:spcPts val="0"/>
              </a:spcAft>
              <a:buClr>
                <a:srgbClr val="006096"/>
              </a:buClr>
              <a:buSzPts val="1485"/>
              <a:buFont typeface="Roboto Medium" panose="02000000000000000000"/>
              <a:buChar char="○"/>
            </a:pPr>
            <a:r>
              <a:rPr lang="en-GB" sz="1980">
                <a:latin typeface="Roboto Medium" panose="02000000000000000000"/>
                <a:ea typeface="Roboto Medium" panose="02000000000000000000"/>
                <a:cs typeface="Roboto Medium" panose="02000000000000000000"/>
                <a:sym typeface="Roboto Medium" panose="02000000000000000000"/>
              </a:rPr>
              <a:t>Promotes impressions that substance use disorders are treatable, chronic illnesses</a:t>
            </a:r>
            <a:endParaRPr sz="1980">
              <a:latin typeface="Roboto Medium" panose="02000000000000000000"/>
              <a:ea typeface="Roboto Medium" panose="02000000000000000000"/>
              <a:cs typeface="Roboto Medium" panose="02000000000000000000"/>
              <a:sym typeface="Roboto Medium" panose="02000000000000000000"/>
            </a:endParaRPr>
          </a:p>
          <a:p>
            <a:pPr marL="342900" lvl="0" indent="-347980" algn="l" rtl="0">
              <a:lnSpc>
                <a:spcPct val="95000"/>
              </a:lnSpc>
              <a:spcBef>
                <a:spcPts val="280"/>
              </a:spcBef>
              <a:spcAft>
                <a:spcPts val="0"/>
              </a:spcAft>
              <a:buClr>
                <a:srgbClr val="006096"/>
              </a:buClr>
              <a:buSzPts val="1485"/>
              <a:buFont typeface="Roboto Medium" panose="02000000000000000000"/>
              <a:buChar char="●"/>
            </a:pPr>
            <a:r>
              <a:rPr lang="en-GB" sz="1980">
                <a:latin typeface="Roboto Medium" panose="02000000000000000000"/>
                <a:ea typeface="Roboto Medium" panose="02000000000000000000"/>
                <a:cs typeface="Roboto Medium" panose="02000000000000000000"/>
                <a:sym typeface="Roboto Medium" panose="02000000000000000000"/>
              </a:rPr>
              <a:t>Use person-first language:</a:t>
            </a:r>
            <a:endParaRPr sz="2395">
              <a:latin typeface="Roboto Medium" panose="02000000000000000000"/>
              <a:ea typeface="Roboto Medium" panose="02000000000000000000"/>
              <a:cs typeface="Roboto Medium" panose="02000000000000000000"/>
              <a:sym typeface="Roboto Medium" panose="02000000000000000000"/>
            </a:endParaRPr>
          </a:p>
          <a:p>
            <a:pPr marL="742950" lvl="1" indent="-290830" algn="l" rtl="0">
              <a:lnSpc>
                <a:spcPct val="95000"/>
              </a:lnSpc>
              <a:spcBef>
                <a:spcPts val="280"/>
              </a:spcBef>
              <a:spcAft>
                <a:spcPts val="0"/>
              </a:spcAft>
              <a:buClr>
                <a:srgbClr val="006096"/>
              </a:buClr>
              <a:buSzPts val="1485"/>
              <a:buFont typeface="Roboto Medium" panose="02000000000000000000"/>
              <a:buChar char="○"/>
            </a:pPr>
            <a:r>
              <a:rPr lang="en-GB" sz="1980">
                <a:latin typeface="Roboto Medium" panose="02000000000000000000"/>
                <a:ea typeface="Roboto Medium" panose="02000000000000000000"/>
                <a:cs typeface="Roboto Medium" panose="02000000000000000000"/>
                <a:sym typeface="Roboto Medium" panose="02000000000000000000"/>
              </a:rPr>
              <a:t>Person with a substance use disorder</a:t>
            </a:r>
            <a:endParaRPr sz="1980">
              <a:latin typeface="Roboto Medium" panose="02000000000000000000"/>
              <a:ea typeface="Roboto Medium" panose="02000000000000000000"/>
              <a:cs typeface="Roboto Medium" panose="02000000000000000000"/>
              <a:sym typeface="Roboto Medium" panose="02000000000000000000"/>
            </a:endParaRPr>
          </a:p>
          <a:p>
            <a:pPr marL="742950" lvl="1" indent="-290830" algn="l" rtl="0">
              <a:lnSpc>
                <a:spcPct val="95000"/>
              </a:lnSpc>
              <a:spcBef>
                <a:spcPts val="280"/>
              </a:spcBef>
              <a:spcAft>
                <a:spcPts val="0"/>
              </a:spcAft>
              <a:buClr>
                <a:srgbClr val="006096"/>
              </a:buClr>
              <a:buSzPts val="1485"/>
              <a:buFont typeface="Roboto Medium" panose="02000000000000000000"/>
              <a:buChar char="○"/>
            </a:pPr>
            <a:r>
              <a:rPr lang="en-GB" sz="1980">
                <a:latin typeface="Roboto Medium" panose="02000000000000000000"/>
                <a:ea typeface="Roboto Medium" panose="02000000000000000000"/>
                <a:cs typeface="Roboto Medium" panose="02000000000000000000"/>
                <a:sym typeface="Roboto Medium" panose="02000000000000000000"/>
              </a:rPr>
              <a:t>Person living with HIV</a:t>
            </a:r>
            <a:endParaRPr sz="1980">
              <a:latin typeface="Roboto Medium" panose="02000000000000000000"/>
              <a:ea typeface="Roboto Medium" panose="02000000000000000000"/>
              <a:cs typeface="Roboto Medium" panose="02000000000000000000"/>
              <a:sym typeface="Roboto Medium" panose="02000000000000000000"/>
            </a:endParaRPr>
          </a:p>
          <a:p>
            <a:pPr marL="342900" lvl="0" indent="-347980" algn="l" rtl="0">
              <a:lnSpc>
                <a:spcPct val="95000"/>
              </a:lnSpc>
              <a:spcBef>
                <a:spcPts val="280"/>
              </a:spcBef>
              <a:spcAft>
                <a:spcPts val="0"/>
              </a:spcAft>
              <a:buClr>
                <a:srgbClr val="006096"/>
              </a:buClr>
              <a:buSzPts val="1485"/>
              <a:buFont typeface="Roboto Medium" panose="02000000000000000000"/>
              <a:buChar char="●"/>
            </a:pPr>
            <a:r>
              <a:rPr lang="en-GB" sz="1980">
                <a:latin typeface="Roboto Medium" panose="02000000000000000000"/>
                <a:ea typeface="Roboto Medium" panose="02000000000000000000"/>
                <a:cs typeface="Roboto Medium" panose="02000000000000000000"/>
                <a:sym typeface="Roboto Medium" panose="02000000000000000000"/>
              </a:rPr>
              <a:t>Resources: </a:t>
            </a:r>
            <a:endParaRPr sz="2395">
              <a:latin typeface="Roboto Medium" panose="02000000000000000000"/>
              <a:ea typeface="Roboto Medium" panose="02000000000000000000"/>
              <a:cs typeface="Roboto Medium" panose="02000000000000000000"/>
              <a:sym typeface="Roboto Medium" panose="02000000000000000000"/>
            </a:endParaRPr>
          </a:p>
          <a:p>
            <a:pPr marL="742950" lvl="1" indent="-290830" algn="l" rtl="0">
              <a:lnSpc>
                <a:spcPct val="95000"/>
              </a:lnSpc>
              <a:spcBef>
                <a:spcPts val="280"/>
              </a:spcBef>
              <a:spcAft>
                <a:spcPts val="0"/>
              </a:spcAft>
              <a:buClr>
                <a:srgbClr val="006096"/>
              </a:buClr>
              <a:buSzPts val="1485"/>
              <a:buFont typeface="Roboto Medium" panose="02000000000000000000"/>
              <a:buChar char="○"/>
            </a:pPr>
            <a:r>
              <a:rPr lang="en-GB" sz="1980">
                <a:latin typeface="Roboto Medium" panose="02000000000000000000"/>
                <a:ea typeface="Roboto Medium" panose="02000000000000000000"/>
                <a:cs typeface="Roboto Medium" panose="02000000000000000000"/>
                <a:sym typeface="Roboto Medium" panose="02000000000000000000"/>
              </a:rPr>
              <a:t>Language Matters, Addiction Policy Forum</a:t>
            </a:r>
            <a:endParaRPr sz="1980">
              <a:latin typeface="Roboto Medium" panose="02000000000000000000"/>
              <a:ea typeface="Roboto Medium" panose="02000000000000000000"/>
              <a:cs typeface="Roboto Medium" panose="02000000000000000000"/>
              <a:sym typeface="Roboto Medium" panose="02000000000000000000"/>
            </a:endParaRPr>
          </a:p>
          <a:p>
            <a:pPr marL="742950" lvl="1" indent="-290830" algn="l" rtl="0">
              <a:lnSpc>
                <a:spcPct val="95000"/>
              </a:lnSpc>
              <a:spcBef>
                <a:spcPts val="280"/>
              </a:spcBef>
              <a:spcAft>
                <a:spcPts val="0"/>
              </a:spcAft>
              <a:buClr>
                <a:srgbClr val="006096"/>
              </a:buClr>
              <a:buSzPts val="1485"/>
              <a:buFont typeface="Roboto Medium" panose="02000000000000000000"/>
              <a:buChar char="○"/>
            </a:pPr>
            <a:r>
              <a:rPr lang="en-GB" sz="1980">
                <a:latin typeface="Roboto Medium" panose="02000000000000000000"/>
                <a:ea typeface="Roboto Medium" panose="02000000000000000000"/>
                <a:cs typeface="Roboto Medium" panose="02000000000000000000"/>
                <a:sym typeface="Roboto Medium" panose="02000000000000000000"/>
              </a:rPr>
              <a:t>Addictionary, Recovery Research Institute: </a:t>
            </a:r>
            <a:r>
              <a:rPr lang="en-GB" sz="1980" u="sng">
                <a:solidFill>
                  <a:schemeClr val="hlink"/>
                </a:solidFill>
                <a:latin typeface="Roboto Medium" panose="02000000000000000000"/>
                <a:ea typeface="Roboto Medium" panose="02000000000000000000"/>
                <a:cs typeface="Roboto Medium" panose="02000000000000000000"/>
                <a:sym typeface="Roboto Medium" panose="02000000000000000000"/>
                <a:hlinkClick r:id="rId1"/>
              </a:rPr>
              <a:t>https://www.recoveryanswers.org/addiction-ary/</a:t>
            </a:r>
            <a:endParaRPr sz="1980">
              <a:latin typeface="Roboto Medium" panose="02000000000000000000"/>
              <a:ea typeface="Roboto Medium" panose="02000000000000000000"/>
              <a:cs typeface="Roboto Medium" panose="02000000000000000000"/>
              <a:sym typeface="Roboto Medium" panose="02000000000000000000"/>
            </a:endParaRPr>
          </a:p>
          <a:p>
            <a:pPr marL="742950" lvl="1" indent="-290830" algn="l" rtl="0">
              <a:lnSpc>
                <a:spcPct val="95000"/>
              </a:lnSpc>
              <a:spcBef>
                <a:spcPts val="280"/>
              </a:spcBef>
              <a:spcAft>
                <a:spcPts val="0"/>
              </a:spcAft>
              <a:buClr>
                <a:srgbClr val="006096"/>
              </a:buClr>
              <a:buSzPts val="1485"/>
              <a:buFont typeface="Roboto Medium" panose="02000000000000000000"/>
              <a:buChar char="○"/>
            </a:pPr>
            <a:r>
              <a:rPr lang="en-GB" sz="1980">
                <a:latin typeface="Roboto Medium" panose="02000000000000000000"/>
                <a:ea typeface="Roboto Medium" panose="02000000000000000000"/>
                <a:cs typeface="Roboto Medium" panose="02000000000000000000"/>
                <a:sym typeface="Roboto Medium" panose="02000000000000000000"/>
              </a:rPr>
              <a:t>UNAIDS Terminology Guidelines: </a:t>
            </a:r>
            <a:r>
              <a:rPr lang="en-GB" sz="1980" u="sng">
                <a:solidFill>
                  <a:schemeClr val="hlink"/>
                </a:solidFill>
                <a:latin typeface="Roboto Medium" panose="02000000000000000000"/>
                <a:ea typeface="Roboto Medium" panose="02000000000000000000"/>
                <a:cs typeface="Roboto Medium" panose="02000000000000000000"/>
                <a:sym typeface="Roboto Medium" panose="02000000000000000000"/>
                <a:hlinkClick r:id="rId2"/>
              </a:rPr>
              <a:t>https://www.unaids.org/sites/default/files/media_asset/2015_terminology_guidelines_en.pdf</a:t>
            </a:r>
            <a:r>
              <a:rPr lang="en-GB" sz="1980">
                <a:latin typeface="Roboto Medium" panose="02000000000000000000"/>
                <a:ea typeface="Roboto Medium" panose="02000000000000000000"/>
                <a:cs typeface="Roboto Medium" panose="02000000000000000000"/>
                <a:sym typeface="Roboto Medium" panose="02000000000000000000"/>
              </a:rPr>
              <a:t> </a:t>
            </a:r>
            <a:endParaRPr sz="1980">
              <a:latin typeface="Roboto Medium" panose="02000000000000000000"/>
              <a:ea typeface="Roboto Medium" panose="02000000000000000000"/>
              <a:cs typeface="Roboto Medium" panose="02000000000000000000"/>
              <a:sym typeface="Roboto Medium" panose="02000000000000000000"/>
            </a:endParaRPr>
          </a:p>
        </p:txBody>
      </p:sp>
      <p:pic>
        <p:nvPicPr>
          <p:cNvPr id="179" name="Google Shape;179;p23"/>
          <p:cNvPicPr preferRelativeResize="0"/>
          <p:nvPr/>
        </p:nvPicPr>
        <p:blipFill rotWithShape="1">
          <a:blip r:embed="rId3"/>
          <a:srcRect/>
          <a:stretch>
            <a:fillRect/>
          </a:stretch>
        </p:blipFill>
        <p:spPr>
          <a:xfrm>
            <a:off x="6951133" y="225833"/>
            <a:ext cx="4902767" cy="6336399"/>
          </a:xfrm>
          <a:prstGeom prst="rect">
            <a:avLst/>
          </a:prstGeom>
          <a:noFill/>
          <a:ln w="28575" cap="flat" cmpd="sng">
            <a:solidFill>
              <a:srgbClr val="006096"/>
            </a:solidFill>
            <a:prstDash val="solid"/>
            <a:round/>
            <a:headEnd type="none" w="sm" len="sm"/>
            <a:tailEnd type="none" w="sm" len="sm"/>
          </a:ln>
        </p:spPr>
      </p:pic>
      <p:pic>
        <p:nvPicPr>
          <p:cNvPr id="180" name="Google Shape;180;p23"/>
          <p:cNvPicPr preferRelativeResize="0"/>
          <p:nvPr/>
        </p:nvPicPr>
        <p:blipFill>
          <a:blip r:embed="rId4"/>
          <a:stretch>
            <a:fillRect/>
          </a:stretch>
        </p:blipFill>
        <p:spPr>
          <a:xfrm>
            <a:off x="119733" y="6047000"/>
            <a:ext cx="1513936" cy="763600"/>
          </a:xfrm>
          <a:prstGeom prst="rect">
            <a:avLst/>
          </a:prstGeom>
          <a:noFill/>
          <a:ln>
            <a:noFill/>
          </a:ln>
        </p:spPr>
      </p:pic>
      <p:pic>
        <p:nvPicPr>
          <p:cNvPr id="181" name="Google Shape;181;p23"/>
          <p:cNvPicPr preferRelativeResize="0"/>
          <p:nvPr/>
        </p:nvPicPr>
        <p:blipFill>
          <a:blip r:embed="rId5"/>
          <a:stretch>
            <a:fillRect/>
          </a:stretch>
        </p:blipFill>
        <p:spPr>
          <a:xfrm>
            <a:off x="1787100" y="6028345"/>
            <a:ext cx="1513889" cy="675988"/>
          </a:xfrm>
          <a:prstGeom prst="rect">
            <a:avLst/>
          </a:prstGeom>
          <a:noFill/>
          <a:ln>
            <a:noFill/>
          </a:ln>
        </p:spPr>
      </p:pic>
      <p:pic>
        <p:nvPicPr>
          <p:cNvPr id="182" name="Google Shape;182;p23"/>
          <p:cNvPicPr preferRelativeResize="0"/>
          <p:nvPr/>
        </p:nvPicPr>
        <p:blipFill>
          <a:blip r:embed="rId6"/>
          <a:stretch>
            <a:fillRect/>
          </a:stretch>
        </p:blipFill>
        <p:spPr>
          <a:xfrm>
            <a:off x="3454433" y="6046997"/>
            <a:ext cx="1513933" cy="63868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53" name="Shape 153"/>
        <p:cNvGrpSpPr/>
        <p:nvPr/>
      </p:nvGrpSpPr>
      <p:grpSpPr>
        <a:xfrm>
          <a:off x="0" y="0"/>
          <a:ext cx="0" cy="0"/>
          <a:chOff x="0" y="0"/>
          <a:chExt cx="0" cy="0"/>
        </a:xfrm>
      </p:grpSpPr>
      <p:sp>
        <p:nvSpPr>
          <p:cNvPr id="154" name="Google Shape;154;p21"/>
          <p:cNvSpPr txBox="1"/>
          <p:nvPr>
            <p:ph type="title"/>
          </p:nvPr>
        </p:nvSpPr>
        <p:spPr>
          <a:xfrm>
            <a:off x="609600" y="639533"/>
            <a:ext cx="10972800" cy="990800"/>
          </a:xfrm>
          <a:prstGeom prst="rect">
            <a:avLst/>
          </a:prstGeom>
          <a:solidFill>
            <a:srgbClr val="CFE2F3"/>
          </a:solidFill>
          <a:ln>
            <a:noFill/>
          </a:ln>
        </p:spPr>
        <p:txBody>
          <a:bodyPr spcFirstLastPara="1" wrap="square" lIns="121900" tIns="60933" rIns="121900" bIns="60933" anchor="ctr" anchorCtr="0">
            <a:normAutofit/>
          </a:bodyPr>
          <a:lstStyle/>
          <a:p>
            <a:pPr marL="0" lvl="0" indent="0" algn="ctr" rtl="0">
              <a:spcBef>
                <a:spcPts val="0"/>
              </a:spcBef>
              <a:spcAft>
                <a:spcPts val="0"/>
              </a:spcAft>
              <a:buNone/>
            </a:pPr>
            <a:r>
              <a:rPr lang="en-GB" b="1">
                <a:latin typeface="Roboto" panose="02000000000000000000"/>
                <a:ea typeface="Roboto" panose="02000000000000000000"/>
                <a:cs typeface="Roboto" panose="02000000000000000000"/>
                <a:sym typeface="Roboto" panose="02000000000000000000"/>
              </a:rPr>
              <a:t>Contact Theory</a:t>
            </a:r>
            <a:endParaRPr b="1">
              <a:latin typeface="Roboto" panose="02000000000000000000"/>
              <a:ea typeface="Roboto" panose="02000000000000000000"/>
              <a:cs typeface="Roboto" panose="02000000000000000000"/>
              <a:sym typeface="Roboto" panose="02000000000000000000"/>
            </a:endParaRPr>
          </a:p>
        </p:txBody>
      </p:sp>
      <p:sp>
        <p:nvSpPr>
          <p:cNvPr id="155" name="Google Shape;155;p21"/>
          <p:cNvSpPr txBox="1"/>
          <p:nvPr>
            <p:ph type="body" idx="1"/>
          </p:nvPr>
        </p:nvSpPr>
        <p:spPr>
          <a:xfrm>
            <a:off x="609600" y="1892800"/>
            <a:ext cx="10972800" cy="3072400"/>
          </a:xfrm>
          <a:prstGeom prst="rect">
            <a:avLst/>
          </a:prstGeom>
          <a:noFill/>
          <a:ln>
            <a:noFill/>
          </a:ln>
        </p:spPr>
        <p:txBody>
          <a:bodyPr spcFirstLastPara="1" wrap="square" lIns="121900" tIns="60933" rIns="121900" bIns="60933" anchor="t" anchorCtr="0">
            <a:noAutofit/>
          </a:bodyPr>
          <a:lstStyle/>
          <a:p>
            <a:pPr marL="342900" lvl="0" indent="-361950" algn="l" rtl="0">
              <a:spcBef>
                <a:spcPts val="0"/>
              </a:spcBef>
              <a:spcAft>
                <a:spcPts val="0"/>
              </a:spcAft>
              <a:buClr>
                <a:srgbClr val="006096"/>
              </a:buClr>
              <a:buSzPts val="2100"/>
              <a:buFont typeface="Roboto Medium" panose="02000000000000000000"/>
              <a:buChar char="●"/>
            </a:pPr>
            <a:r>
              <a:rPr lang="en-GB">
                <a:latin typeface="Roboto Medium" panose="02000000000000000000"/>
                <a:ea typeface="Roboto Medium" panose="02000000000000000000"/>
                <a:cs typeface="Roboto Medium" panose="02000000000000000000"/>
                <a:sym typeface="Roboto Medium" panose="02000000000000000000"/>
              </a:rPr>
              <a:t>Prejudice toward outgroups may be reduced with interpersonal contact</a:t>
            </a:r>
            <a:r>
              <a:rPr lang="en-GB" baseline="30000">
                <a:latin typeface="Roboto Medium" panose="02000000000000000000"/>
                <a:ea typeface="Roboto Medium" panose="02000000000000000000"/>
                <a:cs typeface="Roboto Medium" panose="02000000000000000000"/>
                <a:sym typeface="Roboto Medium" panose="02000000000000000000"/>
              </a:rPr>
              <a:t>1,2</a:t>
            </a:r>
            <a:endParaRPr>
              <a:latin typeface="Roboto Medium" panose="02000000000000000000"/>
              <a:ea typeface="Roboto Medium" panose="02000000000000000000"/>
              <a:cs typeface="Roboto Medium" panose="02000000000000000000"/>
              <a:sym typeface="Roboto Medium" panose="02000000000000000000"/>
            </a:endParaRPr>
          </a:p>
          <a:p>
            <a:pPr marL="342900" lvl="0" indent="-361950" algn="l" rtl="0">
              <a:spcBef>
                <a:spcPts val="360"/>
              </a:spcBef>
              <a:spcAft>
                <a:spcPts val="0"/>
              </a:spcAft>
              <a:buClr>
                <a:srgbClr val="006096"/>
              </a:buClr>
              <a:buSzPts val="2100"/>
              <a:buFont typeface="Roboto Medium" panose="02000000000000000000"/>
              <a:buChar char="●"/>
            </a:pPr>
            <a:r>
              <a:rPr lang="en-GB">
                <a:latin typeface="Roboto Medium" panose="02000000000000000000"/>
                <a:ea typeface="Roboto Medium" panose="02000000000000000000"/>
                <a:cs typeface="Roboto Medium" panose="02000000000000000000"/>
                <a:sym typeface="Roboto Medium" panose="02000000000000000000"/>
              </a:rPr>
              <a:t>Mechanisms</a:t>
            </a:r>
            <a:r>
              <a:rPr lang="en-GB" baseline="30000">
                <a:latin typeface="Roboto Medium" panose="02000000000000000000"/>
                <a:ea typeface="Roboto Medium" panose="02000000000000000000"/>
                <a:cs typeface="Roboto Medium" panose="02000000000000000000"/>
                <a:sym typeface="Roboto Medium" panose="02000000000000000000"/>
              </a:rPr>
              <a:t>3</a:t>
            </a:r>
            <a:endParaRPr>
              <a:latin typeface="Roboto Medium" panose="02000000000000000000"/>
              <a:ea typeface="Roboto Medium" panose="02000000000000000000"/>
              <a:cs typeface="Roboto Medium" panose="02000000000000000000"/>
              <a:sym typeface="Roboto Medium" panose="02000000000000000000"/>
            </a:endParaRPr>
          </a:p>
          <a:p>
            <a:pPr marL="742950" lvl="1" indent="-304800" algn="l" rtl="0">
              <a:spcBef>
                <a:spcPts val="360"/>
              </a:spcBef>
              <a:spcAft>
                <a:spcPts val="0"/>
              </a:spcAft>
              <a:buClr>
                <a:srgbClr val="006096"/>
              </a:buClr>
              <a:buSzPts val="2100"/>
              <a:buFont typeface="Roboto Medium" panose="02000000000000000000"/>
              <a:buChar char="○"/>
            </a:pPr>
            <a:r>
              <a:rPr lang="en-GB" sz="2265">
                <a:latin typeface="Roboto Medium" panose="02000000000000000000"/>
                <a:ea typeface="Roboto Medium" panose="02000000000000000000"/>
                <a:cs typeface="Roboto Medium" panose="02000000000000000000"/>
                <a:sym typeface="Roboto Medium" panose="02000000000000000000"/>
              </a:rPr>
              <a:t>Greater knowledge, reduced stereotypes</a:t>
            </a:r>
            <a:endParaRPr sz="2265">
              <a:latin typeface="Roboto Medium" panose="02000000000000000000"/>
              <a:ea typeface="Roboto Medium" panose="02000000000000000000"/>
              <a:cs typeface="Roboto Medium" panose="02000000000000000000"/>
              <a:sym typeface="Roboto Medium" panose="02000000000000000000"/>
            </a:endParaRPr>
          </a:p>
          <a:p>
            <a:pPr marL="742950" lvl="1" indent="-304800" algn="l" rtl="0">
              <a:spcBef>
                <a:spcPts val="360"/>
              </a:spcBef>
              <a:spcAft>
                <a:spcPts val="0"/>
              </a:spcAft>
              <a:buClr>
                <a:srgbClr val="006096"/>
              </a:buClr>
              <a:buSzPts val="2100"/>
              <a:buFont typeface="Roboto Medium" panose="02000000000000000000"/>
              <a:buChar char="○"/>
            </a:pPr>
            <a:r>
              <a:rPr lang="en-GB" sz="2265">
                <a:latin typeface="Roboto Medium" panose="02000000000000000000"/>
                <a:ea typeface="Roboto Medium" panose="02000000000000000000"/>
                <a:cs typeface="Roboto Medium" panose="02000000000000000000"/>
                <a:sym typeface="Roboto Medium" panose="02000000000000000000"/>
              </a:rPr>
              <a:t>Less anxiety, fear</a:t>
            </a:r>
            <a:endParaRPr sz="2265">
              <a:latin typeface="Roboto Medium" panose="02000000000000000000"/>
              <a:ea typeface="Roboto Medium" panose="02000000000000000000"/>
              <a:cs typeface="Roboto Medium" panose="02000000000000000000"/>
              <a:sym typeface="Roboto Medium" panose="02000000000000000000"/>
            </a:endParaRPr>
          </a:p>
          <a:p>
            <a:pPr marL="342900" lvl="0" indent="-361950" algn="l" rtl="0">
              <a:spcBef>
                <a:spcPts val="360"/>
              </a:spcBef>
              <a:spcAft>
                <a:spcPts val="0"/>
              </a:spcAft>
              <a:buClr>
                <a:srgbClr val="006096"/>
              </a:buClr>
              <a:buSzPts val="2100"/>
              <a:buFont typeface="Roboto Medium" panose="02000000000000000000"/>
              <a:buChar char="●"/>
            </a:pPr>
            <a:r>
              <a:rPr lang="en-GB">
                <a:latin typeface="Roboto Medium" panose="02000000000000000000"/>
                <a:ea typeface="Roboto Medium" panose="02000000000000000000"/>
                <a:cs typeface="Roboto Medium" panose="02000000000000000000"/>
                <a:sym typeface="Roboto Medium" panose="02000000000000000000"/>
              </a:rPr>
              <a:t>Reduced prejudice may result in reduced discrimination </a:t>
            </a:r>
            <a:endParaRPr>
              <a:latin typeface="Roboto Medium" panose="02000000000000000000"/>
              <a:ea typeface="Roboto Medium" panose="02000000000000000000"/>
              <a:cs typeface="Roboto Medium" panose="02000000000000000000"/>
              <a:sym typeface="Roboto Medium" panose="02000000000000000000"/>
            </a:endParaRPr>
          </a:p>
        </p:txBody>
      </p:sp>
      <p:sp>
        <p:nvSpPr>
          <p:cNvPr id="156" name="Google Shape;156;p21"/>
          <p:cNvSpPr txBox="1"/>
          <p:nvPr/>
        </p:nvSpPr>
        <p:spPr>
          <a:xfrm>
            <a:off x="3638088" y="5355279"/>
            <a:ext cx="8530000" cy="335915"/>
          </a:xfrm>
          <a:prstGeom prst="rect">
            <a:avLst/>
          </a:prstGeom>
          <a:noFill/>
          <a:ln>
            <a:noFill/>
          </a:ln>
        </p:spPr>
        <p:txBody>
          <a:bodyPr spcFirstLastPara="1" wrap="square" lIns="121900" tIns="60933" rIns="121900" bIns="60933" anchor="t" anchorCtr="0">
            <a:spAutoFit/>
          </a:bodyPr>
          <a:lstStyle/>
          <a:p>
            <a:pPr marL="0" marR="0" lvl="0" indent="0" algn="r" rtl="0">
              <a:spcBef>
                <a:spcPts val="0"/>
              </a:spcBef>
              <a:spcAft>
                <a:spcPts val="0"/>
              </a:spcAft>
              <a:buNone/>
            </a:pPr>
            <a:r>
              <a:rPr lang="en-GB" sz="1400" baseline="30000">
                <a:solidFill>
                  <a:schemeClr val="dk1"/>
                </a:solidFill>
                <a:latin typeface="Calibri" panose="020F0502020204030204"/>
                <a:ea typeface="Calibri" panose="020F0502020204030204"/>
                <a:cs typeface="Calibri" panose="020F0502020204030204"/>
                <a:sym typeface="Calibri" panose="020F0502020204030204"/>
              </a:rPr>
              <a:t>1</a:t>
            </a:r>
            <a:r>
              <a:rPr lang="en-GB" sz="1400">
                <a:solidFill>
                  <a:schemeClr val="dk1"/>
                </a:solidFill>
                <a:latin typeface="Calibri" panose="020F0502020204030204"/>
                <a:ea typeface="Calibri" panose="020F0502020204030204"/>
                <a:cs typeface="Calibri" panose="020F0502020204030204"/>
                <a:sym typeface="Calibri" panose="020F0502020204030204"/>
              </a:rPr>
              <a:t>Allport (1954), </a:t>
            </a:r>
            <a:r>
              <a:rPr lang="en-GB" sz="1400" baseline="30000">
                <a:solidFill>
                  <a:schemeClr val="dk1"/>
                </a:solidFill>
                <a:latin typeface="Calibri" panose="020F0502020204030204"/>
                <a:ea typeface="Calibri" panose="020F0502020204030204"/>
                <a:cs typeface="Calibri" panose="020F0502020204030204"/>
                <a:sym typeface="Calibri" panose="020F0502020204030204"/>
              </a:rPr>
              <a:t>2</a:t>
            </a:r>
            <a:r>
              <a:rPr lang="en-GB" sz="1400">
                <a:solidFill>
                  <a:schemeClr val="dk1"/>
                </a:solidFill>
                <a:latin typeface="Calibri" panose="020F0502020204030204"/>
                <a:ea typeface="Calibri" panose="020F0502020204030204"/>
                <a:cs typeface="Calibri" panose="020F0502020204030204"/>
                <a:sym typeface="Calibri" panose="020F0502020204030204"/>
              </a:rPr>
              <a:t>Tajfel et al., (1971), </a:t>
            </a:r>
            <a:r>
              <a:rPr lang="en-GB" sz="1400" baseline="30000">
                <a:solidFill>
                  <a:schemeClr val="dk1"/>
                </a:solidFill>
                <a:latin typeface="Calibri" panose="020F0502020204030204"/>
                <a:ea typeface="Calibri" panose="020F0502020204030204"/>
                <a:cs typeface="Calibri" panose="020F0502020204030204"/>
                <a:sym typeface="Calibri" panose="020F0502020204030204"/>
              </a:rPr>
              <a:t>3</a:t>
            </a:r>
            <a:r>
              <a:rPr lang="en-GB" sz="1400">
                <a:solidFill>
                  <a:schemeClr val="dk1"/>
                </a:solidFill>
                <a:latin typeface="Calibri" panose="020F0502020204030204"/>
                <a:ea typeface="Calibri" panose="020F0502020204030204"/>
                <a:cs typeface="Calibri" panose="020F0502020204030204"/>
                <a:sym typeface="Calibri" panose="020F0502020204030204"/>
              </a:rPr>
              <a:t>Pettigrew &amp; Tropp (2008)</a:t>
            </a:r>
            <a:endParaRPr lang="en-GB" sz="1400">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157" name="Google Shape;157;p21"/>
          <p:cNvPicPr preferRelativeResize="0"/>
          <p:nvPr/>
        </p:nvPicPr>
        <p:blipFill>
          <a:blip r:embed="rId1"/>
          <a:stretch>
            <a:fillRect/>
          </a:stretch>
        </p:blipFill>
        <p:spPr>
          <a:xfrm>
            <a:off x="267633" y="5922067"/>
            <a:ext cx="1513936" cy="763600"/>
          </a:xfrm>
          <a:prstGeom prst="rect">
            <a:avLst/>
          </a:prstGeom>
          <a:noFill/>
          <a:ln>
            <a:noFill/>
          </a:ln>
        </p:spPr>
      </p:pic>
      <p:pic>
        <p:nvPicPr>
          <p:cNvPr id="158" name="Google Shape;158;p21"/>
          <p:cNvPicPr preferRelativeResize="0"/>
          <p:nvPr/>
        </p:nvPicPr>
        <p:blipFill>
          <a:blip r:embed="rId2"/>
          <a:stretch>
            <a:fillRect/>
          </a:stretch>
        </p:blipFill>
        <p:spPr>
          <a:xfrm>
            <a:off x="1879533" y="5965879"/>
            <a:ext cx="1513889" cy="675988"/>
          </a:xfrm>
          <a:prstGeom prst="rect">
            <a:avLst/>
          </a:prstGeom>
          <a:noFill/>
          <a:ln>
            <a:noFill/>
          </a:ln>
        </p:spPr>
      </p:pic>
      <p:pic>
        <p:nvPicPr>
          <p:cNvPr id="159" name="Google Shape;159;p21"/>
          <p:cNvPicPr preferRelativeResize="0"/>
          <p:nvPr/>
        </p:nvPicPr>
        <p:blipFill>
          <a:blip r:embed="rId3"/>
          <a:stretch>
            <a:fillRect/>
          </a:stretch>
        </p:blipFill>
        <p:spPr>
          <a:xfrm>
            <a:off x="3491400" y="5984531"/>
            <a:ext cx="1513933" cy="63868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5">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87" name="Shape 187"/>
        <p:cNvGrpSpPr/>
        <p:nvPr/>
      </p:nvGrpSpPr>
      <p:grpSpPr>
        <a:xfrm>
          <a:off x="0" y="0"/>
          <a:ext cx="0" cy="0"/>
          <a:chOff x="0" y="0"/>
          <a:chExt cx="0" cy="0"/>
        </a:xfrm>
      </p:grpSpPr>
      <p:sp>
        <p:nvSpPr>
          <p:cNvPr id="188" name="Google Shape;188;p24"/>
          <p:cNvSpPr txBox="1"/>
          <p:nvPr>
            <p:ph type="title"/>
          </p:nvPr>
        </p:nvSpPr>
        <p:spPr>
          <a:xfrm>
            <a:off x="609600" y="299967"/>
            <a:ext cx="10972800" cy="990800"/>
          </a:xfrm>
          <a:prstGeom prst="rect">
            <a:avLst/>
          </a:prstGeom>
          <a:noFill/>
          <a:ln>
            <a:noFill/>
          </a:ln>
        </p:spPr>
        <p:txBody>
          <a:bodyPr spcFirstLastPara="1" wrap="square" lIns="121900" tIns="60933" rIns="121900" bIns="60933" anchor="ctr" anchorCtr="0">
            <a:noAutofit/>
          </a:bodyPr>
          <a:lstStyle/>
          <a:p>
            <a:pPr marL="0" lvl="0" indent="0" algn="ctr" rtl="0">
              <a:spcBef>
                <a:spcPts val="0"/>
              </a:spcBef>
              <a:spcAft>
                <a:spcPts val="0"/>
              </a:spcAft>
              <a:buNone/>
            </a:pPr>
            <a:r>
              <a:rPr lang="en-GB" sz="4000" b="1">
                <a:latin typeface="Roboto" panose="02000000000000000000"/>
                <a:ea typeface="Roboto" panose="02000000000000000000"/>
                <a:cs typeface="Roboto" panose="02000000000000000000"/>
                <a:sym typeface="Roboto" panose="02000000000000000000"/>
              </a:rPr>
              <a:t>Education and Information</a:t>
            </a:r>
            <a:endParaRPr b="1">
              <a:latin typeface="Roboto" panose="02000000000000000000"/>
              <a:ea typeface="Roboto" panose="02000000000000000000"/>
              <a:cs typeface="Roboto" panose="02000000000000000000"/>
              <a:sym typeface="Roboto" panose="02000000000000000000"/>
            </a:endParaRPr>
          </a:p>
        </p:txBody>
      </p:sp>
      <p:sp>
        <p:nvSpPr>
          <p:cNvPr id="189" name="Google Shape;189;p24"/>
          <p:cNvSpPr txBox="1"/>
          <p:nvPr>
            <p:ph type="body" idx="1"/>
          </p:nvPr>
        </p:nvSpPr>
        <p:spPr>
          <a:xfrm>
            <a:off x="525567" y="1290767"/>
            <a:ext cx="10972800" cy="3534800"/>
          </a:xfrm>
          <a:prstGeom prst="rect">
            <a:avLst/>
          </a:prstGeom>
          <a:noFill/>
          <a:ln>
            <a:noFill/>
          </a:ln>
        </p:spPr>
        <p:txBody>
          <a:bodyPr spcFirstLastPara="1" wrap="square" lIns="121900" tIns="60933" rIns="121900" bIns="60933" anchor="t" anchorCtr="0">
            <a:noAutofit/>
          </a:bodyPr>
          <a:lstStyle/>
          <a:p>
            <a:pPr marL="342900" lvl="0" indent="-361950" algn="l" rtl="0">
              <a:lnSpc>
                <a:spcPct val="95000"/>
              </a:lnSpc>
              <a:spcBef>
                <a:spcPts val="0"/>
              </a:spcBef>
              <a:spcAft>
                <a:spcPts val="0"/>
              </a:spcAft>
              <a:buClr>
                <a:srgbClr val="006096"/>
              </a:buClr>
              <a:buSzPts val="1965"/>
              <a:buFont typeface="Roboto Medium" panose="02000000000000000000"/>
              <a:buChar char="●"/>
            </a:pPr>
            <a:r>
              <a:rPr lang="en-GB" sz="2620">
                <a:latin typeface="Roboto Medium" panose="02000000000000000000"/>
                <a:ea typeface="Roboto Medium" panose="02000000000000000000"/>
                <a:cs typeface="Roboto Medium" panose="02000000000000000000"/>
                <a:sym typeface="Roboto Medium" panose="02000000000000000000"/>
              </a:rPr>
              <a:t>What is it?</a:t>
            </a:r>
            <a:endParaRPr sz="2620">
              <a:latin typeface="Roboto Medium" panose="02000000000000000000"/>
              <a:ea typeface="Roboto Medium" panose="02000000000000000000"/>
              <a:cs typeface="Roboto Medium" panose="02000000000000000000"/>
              <a:sym typeface="Roboto Medium" panose="02000000000000000000"/>
            </a:endParaRPr>
          </a:p>
          <a:p>
            <a:pPr marL="771525" lvl="1" indent="-276225" algn="l" rtl="0">
              <a:lnSpc>
                <a:spcPct val="95000"/>
              </a:lnSpc>
              <a:spcBef>
                <a:spcPts val="335"/>
              </a:spcBef>
              <a:spcAft>
                <a:spcPts val="0"/>
              </a:spcAft>
              <a:buClr>
                <a:srgbClr val="006096"/>
              </a:buClr>
              <a:buSzPts val="1965"/>
              <a:buFont typeface="Roboto Medium" panose="02000000000000000000"/>
              <a:buChar char="•"/>
            </a:pPr>
            <a:r>
              <a:rPr lang="en-GB" sz="2125">
                <a:latin typeface="Roboto Medium" panose="02000000000000000000"/>
                <a:ea typeface="Roboto Medium" panose="02000000000000000000"/>
                <a:cs typeface="Roboto Medium" panose="02000000000000000000"/>
                <a:sym typeface="Roboto Medium" panose="02000000000000000000"/>
              </a:rPr>
              <a:t>Approaches designed to share information about HIV and PLWH to increase knowledge</a:t>
            </a:r>
            <a:endParaRPr sz="2125">
              <a:latin typeface="Roboto Medium" panose="02000000000000000000"/>
              <a:ea typeface="Roboto Medium" panose="02000000000000000000"/>
              <a:cs typeface="Roboto Medium" panose="02000000000000000000"/>
              <a:sym typeface="Roboto Medium" panose="02000000000000000000"/>
            </a:endParaRPr>
          </a:p>
          <a:p>
            <a:pPr marL="771525" lvl="1" indent="-276225" algn="l" rtl="0">
              <a:lnSpc>
                <a:spcPct val="95000"/>
              </a:lnSpc>
              <a:spcBef>
                <a:spcPts val="335"/>
              </a:spcBef>
              <a:spcAft>
                <a:spcPts val="0"/>
              </a:spcAft>
              <a:buClr>
                <a:srgbClr val="006096"/>
              </a:buClr>
              <a:buSzPts val="1965"/>
              <a:buFont typeface="Roboto Medium" panose="02000000000000000000"/>
              <a:buChar char="•"/>
            </a:pPr>
            <a:r>
              <a:rPr lang="en-GB" sz="2125">
                <a:latin typeface="Roboto Medium" panose="02000000000000000000"/>
                <a:ea typeface="Roboto Medium" panose="02000000000000000000"/>
                <a:cs typeface="Roboto Medium" panose="02000000000000000000"/>
                <a:sym typeface="Roboto Medium" panose="02000000000000000000"/>
              </a:rPr>
              <a:t>Modes: in person, online, written</a:t>
            </a:r>
            <a:endParaRPr sz="2125">
              <a:latin typeface="Roboto Medium" panose="02000000000000000000"/>
              <a:ea typeface="Roboto Medium" panose="02000000000000000000"/>
              <a:cs typeface="Roboto Medium" panose="02000000000000000000"/>
              <a:sym typeface="Roboto Medium" panose="02000000000000000000"/>
            </a:endParaRPr>
          </a:p>
          <a:p>
            <a:pPr marL="257175" lvl="0" indent="-217805" algn="l" rtl="0">
              <a:lnSpc>
                <a:spcPct val="95000"/>
              </a:lnSpc>
              <a:spcBef>
                <a:spcPts val="125"/>
              </a:spcBef>
              <a:spcAft>
                <a:spcPts val="0"/>
              </a:spcAft>
              <a:buClr>
                <a:srgbClr val="006096"/>
              </a:buClr>
              <a:buSzPts val="624"/>
              <a:buFont typeface="Arial" panose="020B0604020202020204"/>
              <a:buNone/>
            </a:pPr>
            <a:endParaRPr sz="1235">
              <a:latin typeface="Roboto Medium" panose="02000000000000000000"/>
              <a:ea typeface="Roboto Medium" panose="02000000000000000000"/>
              <a:cs typeface="Roboto Medium" panose="02000000000000000000"/>
              <a:sym typeface="Roboto Medium" panose="02000000000000000000"/>
            </a:endParaRPr>
          </a:p>
          <a:p>
            <a:pPr marL="342900" lvl="0" indent="-361950" algn="l" rtl="0">
              <a:lnSpc>
                <a:spcPct val="95000"/>
              </a:lnSpc>
              <a:spcBef>
                <a:spcPts val="335"/>
              </a:spcBef>
              <a:spcAft>
                <a:spcPts val="0"/>
              </a:spcAft>
              <a:buClr>
                <a:srgbClr val="006096"/>
              </a:buClr>
              <a:buSzPts val="1965"/>
              <a:buFont typeface="Roboto Medium" panose="02000000000000000000"/>
              <a:buChar char="●"/>
            </a:pPr>
            <a:r>
              <a:rPr lang="en-GB" sz="2620">
                <a:latin typeface="Roboto Medium" panose="02000000000000000000"/>
                <a:ea typeface="Roboto Medium" panose="02000000000000000000"/>
                <a:cs typeface="Roboto Medium" panose="02000000000000000000"/>
                <a:sym typeface="Roboto Medium" panose="02000000000000000000"/>
              </a:rPr>
              <a:t>What were the findings?</a:t>
            </a:r>
            <a:endParaRPr sz="2620">
              <a:latin typeface="Roboto Medium" panose="02000000000000000000"/>
              <a:ea typeface="Roboto Medium" panose="02000000000000000000"/>
              <a:cs typeface="Roboto Medium" panose="02000000000000000000"/>
              <a:sym typeface="Roboto Medium" panose="02000000000000000000"/>
            </a:endParaRPr>
          </a:p>
          <a:p>
            <a:pPr marL="771525" lvl="1" indent="-276225" algn="l" rtl="0">
              <a:lnSpc>
                <a:spcPct val="95000"/>
              </a:lnSpc>
              <a:spcBef>
                <a:spcPts val="335"/>
              </a:spcBef>
              <a:spcAft>
                <a:spcPts val="0"/>
              </a:spcAft>
              <a:buClr>
                <a:srgbClr val="006096"/>
              </a:buClr>
              <a:buSzPts val="1965"/>
              <a:buFont typeface="Roboto Medium" panose="02000000000000000000"/>
              <a:buChar char="•"/>
            </a:pPr>
            <a:r>
              <a:rPr lang="en-GB" sz="2125">
                <a:latin typeface="Roboto Medium" panose="02000000000000000000"/>
                <a:ea typeface="Roboto Medium" panose="02000000000000000000"/>
                <a:cs typeface="Roboto Medium" panose="02000000000000000000"/>
                <a:sym typeface="Roboto Medium" panose="02000000000000000000"/>
              </a:rPr>
              <a:t>Most common stigma reduction intervention</a:t>
            </a:r>
            <a:endParaRPr sz="2125">
              <a:latin typeface="Roboto Medium" panose="02000000000000000000"/>
              <a:ea typeface="Roboto Medium" panose="02000000000000000000"/>
              <a:cs typeface="Roboto Medium" panose="02000000000000000000"/>
              <a:sym typeface="Roboto Medium" panose="02000000000000000000"/>
            </a:endParaRPr>
          </a:p>
          <a:p>
            <a:pPr marL="771525" lvl="1" indent="-276225" algn="l" rtl="0">
              <a:lnSpc>
                <a:spcPct val="95000"/>
              </a:lnSpc>
              <a:spcBef>
                <a:spcPts val="335"/>
              </a:spcBef>
              <a:spcAft>
                <a:spcPts val="0"/>
              </a:spcAft>
              <a:buClr>
                <a:srgbClr val="006096"/>
              </a:buClr>
              <a:buSzPts val="1965"/>
              <a:buFont typeface="Roboto Medium" panose="02000000000000000000"/>
              <a:buChar char="•"/>
            </a:pPr>
            <a:r>
              <a:rPr lang="en-GB" sz="2125">
                <a:latin typeface="Roboto Medium" panose="02000000000000000000"/>
                <a:ea typeface="Roboto Medium" panose="02000000000000000000"/>
                <a:cs typeface="Roboto Medium" panose="02000000000000000000"/>
                <a:sym typeface="Roboto Medium" panose="02000000000000000000"/>
              </a:rPr>
              <a:t>Reduces stigma, possibly through stereotype and fear reduction</a:t>
            </a:r>
            <a:endParaRPr sz="2125">
              <a:latin typeface="Roboto Medium" panose="02000000000000000000"/>
              <a:ea typeface="Roboto Medium" panose="02000000000000000000"/>
              <a:cs typeface="Roboto Medium" panose="02000000000000000000"/>
              <a:sym typeface="Roboto Medium" panose="02000000000000000000"/>
            </a:endParaRPr>
          </a:p>
          <a:p>
            <a:pPr marL="257175" lvl="0" indent="-217805" algn="l" rtl="0">
              <a:lnSpc>
                <a:spcPct val="95000"/>
              </a:lnSpc>
              <a:spcBef>
                <a:spcPts val="125"/>
              </a:spcBef>
              <a:spcAft>
                <a:spcPts val="0"/>
              </a:spcAft>
              <a:buClr>
                <a:srgbClr val="006096"/>
              </a:buClr>
              <a:buSzPts val="624"/>
              <a:buFont typeface="Arial" panose="020B0604020202020204"/>
              <a:buNone/>
            </a:pPr>
            <a:endParaRPr sz="1235">
              <a:latin typeface="Roboto Medium" panose="02000000000000000000"/>
              <a:ea typeface="Roboto Medium" panose="02000000000000000000"/>
              <a:cs typeface="Roboto Medium" panose="02000000000000000000"/>
              <a:sym typeface="Roboto Medium" panose="02000000000000000000"/>
            </a:endParaRPr>
          </a:p>
          <a:p>
            <a:pPr marL="342900" lvl="0" indent="-361950" algn="l" rtl="0">
              <a:lnSpc>
                <a:spcPct val="95000"/>
              </a:lnSpc>
              <a:spcBef>
                <a:spcPts val="335"/>
              </a:spcBef>
              <a:spcAft>
                <a:spcPts val="0"/>
              </a:spcAft>
              <a:buClr>
                <a:srgbClr val="006096"/>
              </a:buClr>
              <a:buSzPts val="1965"/>
              <a:buFont typeface="Roboto Medium" panose="02000000000000000000"/>
              <a:buChar char="●"/>
            </a:pPr>
            <a:r>
              <a:rPr lang="en-GB" sz="2620">
                <a:latin typeface="Roboto Medium" panose="02000000000000000000"/>
                <a:ea typeface="Roboto Medium" panose="02000000000000000000"/>
                <a:cs typeface="Roboto Medium" panose="02000000000000000000"/>
                <a:sym typeface="Roboto Medium" panose="02000000000000000000"/>
              </a:rPr>
              <a:t>What should we do? </a:t>
            </a:r>
            <a:endParaRPr sz="2620">
              <a:latin typeface="Roboto Medium" panose="02000000000000000000"/>
              <a:ea typeface="Roboto Medium" panose="02000000000000000000"/>
              <a:cs typeface="Roboto Medium" panose="02000000000000000000"/>
              <a:sym typeface="Roboto Medium" panose="02000000000000000000"/>
            </a:endParaRPr>
          </a:p>
          <a:p>
            <a:pPr marL="771525" lvl="1" indent="-276225" algn="l" rtl="0">
              <a:lnSpc>
                <a:spcPct val="95000"/>
              </a:lnSpc>
              <a:spcBef>
                <a:spcPts val="335"/>
              </a:spcBef>
              <a:spcAft>
                <a:spcPts val="0"/>
              </a:spcAft>
              <a:buClr>
                <a:srgbClr val="006096"/>
              </a:buClr>
              <a:buSzPts val="1965"/>
              <a:buFont typeface="Roboto Medium" panose="02000000000000000000"/>
              <a:buChar char="•"/>
            </a:pPr>
            <a:r>
              <a:rPr lang="en-GB" sz="2125">
                <a:latin typeface="Roboto Medium" panose="02000000000000000000"/>
                <a:ea typeface="Roboto Medium" panose="02000000000000000000"/>
                <a:cs typeface="Roboto Medium" panose="02000000000000000000"/>
                <a:sym typeface="Roboto Medium" panose="02000000000000000000"/>
              </a:rPr>
              <a:t>Share information, along with other strategies</a:t>
            </a:r>
            <a:endParaRPr sz="2125">
              <a:latin typeface="Roboto Medium" panose="02000000000000000000"/>
              <a:ea typeface="Roboto Medium" panose="02000000000000000000"/>
              <a:cs typeface="Roboto Medium" panose="02000000000000000000"/>
              <a:sym typeface="Roboto Medium" panose="02000000000000000000"/>
            </a:endParaRPr>
          </a:p>
        </p:txBody>
      </p:sp>
      <p:sp>
        <p:nvSpPr>
          <p:cNvPr id="190" name="Google Shape;190;p24"/>
          <p:cNvSpPr txBox="1"/>
          <p:nvPr/>
        </p:nvSpPr>
        <p:spPr>
          <a:xfrm>
            <a:off x="3048000" y="5486437"/>
            <a:ext cx="8306000" cy="612775"/>
          </a:xfrm>
          <a:prstGeom prst="rect">
            <a:avLst/>
          </a:prstGeom>
          <a:noFill/>
          <a:ln>
            <a:noFill/>
          </a:ln>
        </p:spPr>
        <p:txBody>
          <a:bodyPr spcFirstLastPara="1" wrap="square" lIns="121900" tIns="60933" rIns="121900" bIns="60933" anchor="t" anchorCtr="0">
            <a:spAutoFit/>
          </a:bodyPr>
          <a:lstStyle/>
          <a:p>
            <a:pPr marL="0" marR="0" lvl="0" indent="0" algn="r" rtl="0">
              <a:spcBef>
                <a:spcPts val="0"/>
              </a:spcBef>
              <a:spcAft>
                <a:spcPts val="0"/>
              </a:spcAft>
              <a:buNone/>
            </a:pPr>
            <a:r>
              <a:rPr lang="en-GB" sz="1600">
                <a:solidFill>
                  <a:schemeClr val="dk1"/>
                </a:solidFill>
                <a:latin typeface="Arial" panose="020B0604020202020204"/>
                <a:ea typeface="Arial" panose="020B0604020202020204"/>
                <a:cs typeface="Arial" panose="020B0604020202020204"/>
                <a:sym typeface="Arial" panose="020B0604020202020204"/>
              </a:rPr>
              <a:t>Stangl, Lloyd, Brady, Holland, &amp; Baral (2013) </a:t>
            </a:r>
            <a:r>
              <a:rPr lang="en-GB" sz="1600" i="1">
                <a:solidFill>
                  <a:schemeClr val="dk1"/>
                </a:solidFill>
                <a:latin typeface="Arial" panose="020B0604020202020204"/>
                <a:ea typeface="Arial" panose="020B0604020202020204"/>
                <a:cs typeface="Arial" panose="020B0604020202020204"/>
                <a:sym typeface="Arial" panose="020B0604020202020204"/>
              </a:rPr>
              <a:t>Journal of the International AIDS Society.</a:t>
            </a:r>
            <a:endParaRPr sz="1600">
              <a:solidFill>
                <a:schemeClr val="dk1"/>
              </a:solidFill>
              <a:latin typeface="Arial" panose="020B0604020202020204"/>
              <a:ea typeface="Arial" panose="020B0604020202020204"/>
              <a:cs typeface="Arial" panose="020B0604020202020204"/>
              <a:sym typeface="Arial" panose="020B0604020202020204"/>
            </a:endParaRPr>
          </a:p>
          <a:p>
            <a:pPr marL="0" marR="0" lvl="0" indent="0" algn="r" rtl="0">
              <a:spcBef>
                <a:spcPts val="0"/>
              </a:spcBef>
              <a:spcAft>
                <a:spcPts val="0"/>
              </a:spcAft>
              <a:buNone/>
            </a:pPr>
            <a:endParaRPr sz="1600">
              <a:solidFill>
                <a:schemeClr val="dk1"/>
              </a:solidFill>
              <a:latin typeface="Arial" panose="020B0604020202020204"/>
              <a:ea typeface="Arial" panose="020B0604020202020204"/>
              <a:cs typeface="Arial" panose="020B0604020202020204"/>
              <a:sym typeface="Arial" panose="020B0604020202020204"/>
            </a:endParaRPr>
          </a:p>
        </p:txBody>
      </p:sp>
      <p:pic>
        <p:nvPicPr>
          <p:cNvPr id="191" name="Google Shape;191;p24"/>
          <p:cNvPicPr preferRelativeResize="0"/>
          <p:nvPr/>
        </p:nvPicPr>
        <p:blipFill>
          <a:blip r:embed="rId1"/>
          <a:stretch>
            <a:fillRect/>
          </a:stretch>
        </p:blipFill>
        <p:spPr>
          <a:xfrm>
            <a:off x="119733" y="6047000"/>
            <a:ext cx="1513936" cy="763600"/>
          </a:xfrm>
          <a:prstGeom prst="rect">
            <a:avLst/>
          </a:prstGeom>
          <a:noFill/>
          <a:ln>
            <a:noFill/>
          </a:ln>
        </p:spPr>
      </p:pic>
      <p:pic>
        <p:nvPicPr>
          <p:cNvPr id="192" name="Google Shape;192;p24"/>
          <p:cNvPicPr preferRelativeResize="0"/>
          <p:nvPr/>
        </p:nvPicPr>
        <p:blipFill>
          <a:blip r:embed="rId2"/>
          <a:stretch>
            <a:fillRect/>
          </a:stretch>
        </p:blipFill>
        <p:spPr>
          <a:xfrm>
            <a:off x="1787100" y="6028345"/>
            <a:ext cx="1513889" cy="675988"/>
          </a:xfrm>
          <a:prstGeom prst="rect">
            <a:avLst/>
          </a:prstGeom>
          <a:noFill/>
          <a:ln>
            <a:noFill/>
          </a:ln>
        </p:spPr>
      </p:pic>
      <p:pic>
        <p:nvPicPr>
          <p:cNvPr id="193" name="Google Shape;193;p24"/>
          <p:cNvPicPr preferRelativeResize="0"/>
          <p:nvPr/>
        </p:nvPicPr>
        <p:blipFill>
          <a:blip r:embed="rId3"/>
          <a:stretch>
            <a:fillRect/>
          </a:stretch>
        </p:blipFill>
        <p:spPr>
          <a:xfrm>
            <a:off x="3454433" y="6046997"/>
            <a:ext cx="1513933" cy="63868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9">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89">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89">
                                            <p:txEl>
                                              <p:pRg st="9" end="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98" name="Shape 198"/>
        <p:cNvGrpSpPr/>
        <p:nvPr/>
      </p:nvGrpSpPr>
      <p:grpSpPr>
        <a:xfrm>
          <a:off x="0" y="0"/>
          <a:ext cx="0" cy="0"/>
          <a:chOff x="0" y="0"/>
          <a:chExt cx="0" cy="0"/>
        </a:xfrm>
      </p:grpSpPr>
      <p:sp>
        <p:nvSpPr>
          <p:cNvPr id="199" name="Google Shape;199;p25"/>
          <p:cNvSpPr txBox="1"/>
          <p:nvPr>
            <p:ph type="title"/>
          </p:nvPr>
        </p:nvSpPr>
        <p:spPr>
          <a:xfrm>
            <a:off x="609600" y="283133"/>
            <a:ext cx="10972800" cy="990800"/>
          </a:xfrm>
          <a:prstGeom prst="rect">
            <a:avLst/>
          </a:prstGeom>
          <a:noFill/>
          <a:ln>
            <a:noFill/>
          </a:ln>
        </p:spPr>
        <p:txBody>
          <a:bodyPr spcFirstLastPara="1" wrap="square" lIns="121900" tIns="60933" rIns="121900" bIns="60933" anchor="ctr" anchorCtr="0">
            <a:normAutofit/>
          </a:bodyPr>
          <a:lstStyle/>
          <a:p>
            <a:pPr marL="0" lvl="0" indent="0" algn="ctr" rtl="0">
              <a:spcBef>
                <a:spcPts val="0"/>
              </a:spcBef>
              <a:spcAft>
                <a:spcPts val="0"/>
              </a:spcAft>
              <a:buNone/>
            </a:pPr>
            <a:r>
              <a:rPr lang="en-GB" b="1">
                <a:latin typeface="Roboto" panose="02000000000000000000"/>
                <a:ea typeface="Roboto" panose="02000000000000000000"/>
                <a:cs typeface="Roboto" panose="02000000000000000000"/>
                <a:sym typeface="Roboto" panose="02000000000000000000"/>
              </a:rPr>
              <a:t>Skills Building</a:t>
            </a:r>
            <a:endParaRPr b="1">
              <a:latin typeface="Roboto" panose="02000000000000000000"/>
              <a:ea typeface="Roboto" panose="02000000000000000000"/>
              <a:cs typeface="Roboto" panose="02000000000000000000"/>
              <a:sym typeface="Roboto" panose="02000000000000000000"/>
            </a:endParaRPr>
          </a:p>
        </p:txBody>
      </p:sp>
      <p:sp>
        <p:nvSpPr>
          <p:cNvPr id="200" name="Google Shape;200;p25"/>
          <p:cNvSpPr txBox="1"/>
          <p:nvPr>
            <p:ph type="body" idx="1"/>
          </p:nvPr>
        </p:nvSpPr>
        <p:spPr>
          <a:xfrm>
            <a:off x="609600" y="1189900"/>
            <a:ext cx="10972800" cy="3534800"/>
          </a:xfrm>
          <a:prstGeom prst="rect">
            <a:avLst/>
          </a:prstGeom>
          <a:noFill/>
          <a:ln>
            <a:noFill/>
          </a:ln>
        </p:spPr>
        <p:txBody>
          <a:bodyPr spcFirstLastPara="1" wrap="square" lIns="121900" tIns="60933" rIns="121900" bIns="60933" anchor="t" anchorCtr="0">
            <a:noAutofit/>
          </a:bodyPr>
          <a:lstStyle/>
          <a:p>
            <a:pPr marL="342900" lvl="0" indent="-368300" algn="l" rtl="0">
              <a:lnSpc>
                <a:spcPct val="95000"/>
              </a:lnSpc>
              <a:spcBef>
                <a:spcPts val="0"/>
              </a:spcBef>
              <a:spcAft>
                <a:spcPts val="0"/>
              </a:spcAft>
              <a:buClr>
                <a:srgbClr val="006096"/>
              </a:buClr>
              <a:buSzPts val="1930"/>
              <a:buFont typeface="Roboto Medium" panose="02000000000000000000"/>
              <a:buChar char="●"/>
            </a:pPr>
            <a:r>
              <a:rPr lang="en-GB" sz="2575">
                <a:latin typeface="Roboto Medium" panose="02000000000000000000"/>
                <a:ea typeface="Roboto Medium" panose="02000000000000000000"/>
                <a:cs typeface="Roboto Medium" panose="02000000000000000000"/>
                <a:sym typeface="Roboto Medium" panose="02000000000000000000"/>
              </a:rPr>
              <a:t>What is it?</a:t>
            </a:r>
            <a:endParaRPr sz="2575">
              <a:latin typeface="Roboto Medium" panose="02000000000000000000"/>
              <a:ea typeface="Roboto Medium" panose="02000000000000000000"/>
              <a:cs typeface="Roboto Medium" panose="02000000000000000000"/>
              <a:sym typeface="Roboto Medium" panose="02000000000000000000"/>
            </a:endParaRPr>
          </a:p>
          <a:p>
            <a:pPr marL="771525" lvl="1" indent="-282575" algn="l" rtl="0">
              <a:lnSpc>
                <a:spcPct val="95000"/>
              </a:lnSpc>
              <a:spcBef>
                <a:spcPts val="305"/>
              </a:spcBef>
              <a:spcAft>
                <a:spcPts val="0"/>
              </a:spcAft>
              <a:buClr>
                <a:srgbClr val="006096"/>
              </a:buClr>
              <a:buSzPts val="1930"/>
              <a:buFont typeface="Roboto Medium" panose="02000000000000000000"/>
              <a:buChar char="•"/>
            </a:pPr>
            <a:r>
              <a:rPr lang="en-GB" sz="2120">
                <a:latin typeface="Roboto Medium" panose="02000000000000000000"/>
                <a:ea typeface="Roboto Medium" panose="02000000000000000000"/>
                <a:cs typeface="Roboto Medium" panose="02000000000000000000"/>
                <a:sym typeface="Roboto Medium" panose="02000000000000000000"/>
              </a:rPr>
              <a:t>Typically targets healthcare providers</a:t>
            </a:r>
            <a:endParaRPr sz="2120">
              <a:latin typeface="Roboto Medium" panose="02000000000000000000"/>
              <a:ea typeface="Roboto Medium" panose="02000000000000000000"/>
              <a:cs typeface="Roboto Medium" panose="02000000000000000000"/>
              <a:sym typeface="Roboto Medium" panose="02000000000000000000"/>
            </a:endParaRPr>
          </a:p>
          <a:p>
            <a:pPr marL="771525" lvl="1" indent="-282575" algn="l" rtl="0">
              <a:lnSpc>
                <a:spcPct val="95000"/>
              </a:lnSpc>
              <a:spcBef>
                <a:spcPts val="305"/>
              </a:spcBef>
              <a:spcAft>
                <a:spcPts val="0"/>
              </a:spcAft>
              <a:buClr>
                <a:srgbClr val="006096"/>
              </a:buClr>
              <a:buSzPts val="1930"/>
              <a:buFont typeface="Roboto Medium" panose="02000000000000000000"/>
              <a:buChar char="•"/>
            </a:pPr>
            <a:r>
              <a:rPr lang="en-GB" sz="2120">
                <a:latin typeface="Roboto Medium" panose="02000000000000000000"/>
                <a:ea typeface="Roboto Medium" panose="02000000000000000000"/>
                <a:cs typeface="Roboto Medium" panose="02000000000000000000"/>
                <a:sym typeface="Roboto Medium" panose="02000000000000000000"/>
              </a:rPr>
              <a:t>Training in infection control: personal protective equipment, needlestick prevention, cleaning and disinfection</a:t>
            </a:r>
            <a:endParaRPr sz="2120">
              <a:latin typeface="Roboto Medium" panose="02000000000000000000"/>
              <a:ea typeface="Roboto Medium" panose="02000000000000000000"/>
              <a:cs typeface="Roboto Medium" panose="02000000000000000000"/>
              <a:sym typeface="Roboto Medium" panose="02000000000000000000"/>
            </a:endParaRPr>
          </a:p>
          <a:p>
            <a:pPr marL="771525" lvl="1" indent="-220980" algn="l" rtl="0">
              <a:lnSpc>
                <a:spcPct val="95000"/>
              </a:lnSpc>
              <a:spcBef>
                <a:spcPts val="115"/>
              </a:spcBef>
              <a:spcAft>
                <a:spcPts val="0"/>
              </a:spcAft>
              <a:buClr>
                <a:srgbClr val="006096"/>
              </a:buClr>
              <a:buSzPts val="574"/>
              <a:buFont typeface="Arial" panose="020B0604020202020204"/>
              <a:buNone/>
            </a:pPr>
            <a:endParaRPr sz="1300">
              <a:latin typeface="Roboto Medium" panose="02000000000000000000"/>
              <a:ea typeface="Roboto Medium" panose="02000000000000000000"/>
              <a:cs typeface="Roboto Medium" panose="02000000000000000000"/>
              <a:sym typeface="Roboto Medium" panose="02000000000000000000"/>
            </a:endParaRPr>
          </a:p>
          <a:p>
            <a:pPr marL="342900" lvl="0" indent="-368300" algn="l" rtl="0">
              <a:lnSpc>
                <a:spcPct val="95000"/>
              </a:lnSpc>
              <a:spcBef>
                <a:spcPts val="305"/>
              </a:spcBef>
              <a:spcAft>
                <a:spcPts val="0"/>
              </a:spcAft>
              <a:buClr>
                <a:srgbClr val="006096"/>
              </a:buClr>
              <a:buSzPts val="1930"/>
              <a:buFont typeface="Roboto Medium" panose="02000000000000000000"/>
              <a:buChar char="●"/>
            </a:pPr>
            <a:r>
              <a:rPr lang="en-GB" sz="2575">
                <a:latin typeface="Roboto Medium" panose="02000000000000000000"/>
                <a:ea typeface="Roboto Medium" panose="02000000000000000000"/>
                <a:cs typeface="Roboto Medium" panose="02000000000000000000"/>
                <a:sym typeface="Roboto Medium" panose="02000000000000000000"/>
              </a:rPr>
              <a:t>What were the findings?</a:t>
            </a:r>
            <a:endParaRPr sz="2575">
              <a:latin typeface="Roboto Medium" panose="02000000000000000000"/>
              <a:ea typeface="Roboto Medium" panose="02000000000000000000"/>
              <a:cs typeface="Roboto Medium" panose="02000000000000000000"/>
              <a:sym typeface="Roboto Medium" panose="02000000000000000000"/>
            </a:endParaRPr>
          </a:p>
          <a:p>
            <a:pPr marL="771525" lvl="1" indent="-282575" algn="l" rtl="0">
              <a:lnSpc>
                <a:spcPct val="95000"/>
              </a:lnSpc>
              <a:spcBef>
                <a:spcPts val="305"/>
              </a:spcBef>
              <a:spcAft>
                <a:spcPts val="0"/>
              </a:spcAft>
              <a:buClr>
                <a:srgbClr val="006096"/>
              </a:buClr>
              <a:buSzPts val="1930"/>
              <a:buFont typeface="Roboto Medium" panose="02000000000000000000"/>
              <a:buChar char="•"/>
            </a:pPr>
            <a:r>
              <a:rPr lang="en-GB" sz="2120">
                <a:latin typeface="Roboto Medium" panose="02000000000000000000"/>
                <a:ea typeface="Roboto Medium" panose="02000000000000000000"/>
                <a:cs typeface="Roboto Medium" panose="02000000000000000000"/>
                <a:sym typeface="Roboto Medium" panose="02000000000000000000"/>
              </a:rPr>
              <a:t>Second most common stigma reduction intervention </a:t>
            </a:r>
            <a:endParaRPr sz="2120">
              <a:latin typeface="Roboto Medium" panose="02000000000000000000"/>
              <a:ea typeface="Roboto Medium" panose="02000000000000000000"/>
              <a:cs typeface="Roboto Medium" panose="02000000000000000000"/>
              <a:sym typeface="Roboto Medium" panose="02000000000000000000"/>
            </a:endParaRPr>
          </a:p>
          <a:p>
            <a:pPr marL="771525" lvl="1" indent="-282575" algn="l" rtl="0">
              <a:lnSpc>
                <a:spcPct val="95000"/>
              </a:lnSpc>
              <a:spcBef>
                <a:spcPts val="305"/>
              </a:spcBef>
              <a:spcAft>
                <a:spcPts val="0"/>
              </a:spcAft>
              <a:buClr>
                <a:srgbClr val="006096"/>
              </a:buClr>
              <a:buSzPts val="1930"/>
              <a:buFont typeface="Roboto Medium" panose="02000000000000000000"/>
              <a:buChar char="•"/>
            </a:pPr>
            <a:r>
              <a:rPr lang="en-GB" sz="2120">
                <a:latin typeface="Roboto Medium" panose="02000000000000000000"/>
                <a:ea typeface="Roboto Medium" panose="02000000000000000000"/>
                <a:cs typeface="Roboto Medium" panose="02000000000000000000"/>
                <a:sym typeface="Roboto Medium" panose="02000000000000000000"/>
              </a:rPr>
              <a:t>Reduces stigma, possibly by reducing fear</a:t>
            </a:r>
            <a:endParaRPr sz="2120">
              <a:latin typeface="Roboto Medium" panose="02000000000000000000"/>
              <a:ea typeface="Roboto Medium" panose="02000000000000000000"/>
              <a:cs typeface="Roboto Medium" panose="02000000000000000000"/>
              <a:sym typeface="Roboto Medium" panose="02000000000000000000"/>
            </a:endParaRPr>
          </a:p>
          <a:p>
            <a:pPr marL="771525" lvl="1" indent="-220980" algn="l" rtl="0">
              <a:lnSpc>
                <a:spcPct val="95000"/>
              </a:lnSpc>
              <a:spcBef>
                <a:spcPts val="115"/>
              </a:spcBef>
              <a:spcAft>
                <a:spcPts val="0"/>
              </a:spcAft>
              <a:buClr>
                <a:srgbClr val="006096"/>
              </a:buClr>
              <a:buSzPts val="574"/>
              <a:buFont typeface="Arial" panose="020B0604020202020204"/>
              <a:buNone/>
            </a:pPr>
            <a:endParaRPr sz="1300">
              <a:latin typeface="Roboto Medium" panose="02000000000000000000"/>
              <a:ea typeface="Roboto Medium" panose="02000000000000000000"/>
              <a:cs typeface="Roboto Medium" panose="02000000000000000000"/>
              <a:sym typeface="Roboto Medium" panose="02000000000000000000"/>
            </a:endParaRPr>
          </a:p>
          <a:p>
            <a:pPr marL="342900" lvl="0" indent="-368300" algn="l" rtl="0">
              <a:lnSpc>
                <a:spcPct val="95000"/>
              </a:lnSpc>
              <a:spcBef>
                <a:spcPts val="305"/>
              </a:spcBef>
              <a:spcAft>
                <a:spcPts val="0"/>
              </a:spcAft>
              <a:buClr>
                <a:srgbClr val="006096"/>
              </a:buClr>
              <a:buSzPts val="1930"/>
              <a:buFont typeface="Roboto Medium" panose="02000000000000000000"/>
              <a:buChar char="●"/>
            </a:pPr>
            <a:r>
              <a:rPr lang="en-GB" sz="2575">
                <a:latin typeface="Roboto Medium" panose="02000000000000000000"/>
                <a:ea typeface="Roboto Medium" panose="02000000000000000000"/>
                <a:cs typeface="Roboto Medium" panose="02000000000000000000"/>
                <a:sym typeface="Roboto Medium" panose="02000000000000000000"/>
              </a:rPr>
              <a:t>What should we do? </a:t>
            </a:r>
            <a:endParaRPr sz="2575">
              <a:latin typeface="Roboto Medium" panose="02000000000000000000"/>
              <a:ea typeface="Roboto Medium" panose="02000000000000000000"/>
              <a:cs typeface="Roboto Medium" panose="02000000000000000000"/>
              <a:sym typeface="Roboto Medium" panose="02000000000000000000"/>
            </a:endParaRPr>
          </a:p>
          <a:p>
            <a:pPr marL="771525" lvl="1" indent="-282575" algn="l" rtl="0">
              <a:lnSpc>
                <a:spcPct val="95000"/>
              </a:lnSpc>
              <a:spcBef>
                <a:spcPts val="305"/>
              </a:spcBef>
              <a:spcAft>
                <a:spcPts val="0"/>
              </a:spcAft>
              <a:buClr>
                <a:srgbClr val="006096"/>
              </a:buClr>
              <a:buSzPts val="1930"/>
              <a:buFont typeface="Roboto Medium" panose="02000000000000000000"/>
              <a:buChar char="•"/>
            </a:pPr>
            <a:r>
              <a:rPr lang="en-GB" sz="2120">
                <a:latin typeface="Roboto Medium" panose="02000000000000000000"/>
                <a:ea typeface="Roboto Medium" panose="02000000000000000000"/>
                <a:cs typeface="Roboto Medium" panose="02000000000000000000"/>
                <a:sym typeface="Roboto Medium" panose="02000000000000000000"/>
              </a:rPr>
              <a:t>Ensure adequate skills training for people working with PLWH in healthcare settings</a:t>
            </a:r>
            <a:endParaRPr sz="2120">
              <a:latin typeface="Roboto Medium" panose="02000000000000000000"/>
              <a:ea typeface="Roboto Medium" panose="02000000000000000000"/>
              <a:cs typeface="Roboto Medium" panose="02000000000000000000"/>
              <a:sym typeface="Roboto Medium" panose="02000000000000000000"/>
            </a:endParaRPr>
          </a:p>
        </p:txBody>
      </p:sp>
      <p:sp>
        <p:nvSpPr>
          <p:cNvPr id="201" name="Google Shape;201;p25"/>
          <p:cNvSpPr txBox="1"/>
          <p:nvPr/>
        </p:nvSpPr>
        <p:spPr>
          <a:xfrm>
            <a:off x="3048000" y="5486437"/>
            <a:ext cx="8306000" cy="612775"/>
          </a:xfrm>
          <a:prstGeom prst="rect">
            <a:avLst/>
          </a:prstGeom>
          <a:noFill/>
          <a:ln>
            <a:noFill/>
          </a:ln>
        </p:spPr>
        <p:txBody>
          <a:bodyPr spcFirstLastPara="1" wrap="square" lIns="121900" tIns="60933" rIns="121900" bIns="60933" anchor="t" anchorCtr="0">
            <a:spAutoFit/>
          </a:bodyPr>
          <a:lstStyle/>
          <a:p>
            <a:pPr marL="0" marR="0" lvl="0" indent="0" algn="r" rtl="0">
              <a:spcBef>
                <a:spcPts val="0"/>
              </a:spcBef>
              <a:spcAft>
                <a:spcPts val="0"/>
              </a:spcAft>
              <a:buNone/>
            </a:pPr>
            <a:r>
              <a:rPr lang="en-GB" sz="1600">
                <a:solidFill>
                  <a:schemeClr val="dk1"/>
                </a:solidFill>
                <a:latin typeface="Arial" panose="020B0604020202020204"/>
                <a:ea typeface="Arial" panose="020B0604020202020204"/>
                <a:cs typeface="Arial" panose="020B0604020202020204"/>
                <a:sym typeface="Arial" panose="020B0604020202020204"/>
              </a:rPr>
              <a:t>Stangl, Lloyd, Brady, Holland, &amp; Baral (2013) </a:t>
            </a:r>
            <a:r>
              <a:rPr lang="en-GB" sz="1600" i="1">
                <a:solidFill>
                  <a:schemeClr val="dk1"/>
                </a:solidFill>
                <a:latin typeface="Arial" panose="020B0604020202020204"/>
                <a:ea typeface="Arial" panose="020B0604020202020204"/>
                <a:cs typeface="Arial" panose="020B0604020202020204"/>
                <a:sym typeface="Arial" panose="020B0604020202020204"/>
              </a:rPr>
              <a:t>Journal of the International AIDS Society.</a:t>
            </a:r>
            <a:endParaRPr sz="1600">
              <a:solidFill>
                <a:schemeClr val="dk1"/>
              </a:solidFill>
              <a:latin typeface="Arial" panose="020B0604020202020204"/>
              <a:ea typeface="Arial" panose="020B0604020202020204"/>
              <a:cs typeface="Arial" panose="020B0604020202020204"/>
              <a:sym typeface="Arial" panose="020B0604020202020204"/>
            </a:endParaRPr>
          </a:p>
          <a:p>
            <a:pPr marL="0" marR="0" lvl="0" indent="0" algn="r" rtl="0">
              <a:spcBef>
                <a:spcPts val="0"/>
              </a:spcBef>
              <a:spcAft>
                <a:spcPts val="0"/>
              </a:spcAft>
              <a:buNone/>
            </a:pPr>
            <a:endParaRPr sz="1600">
              <a:solidFill>
                <a:schemeClr val="dk1"/>
              </a:solidFill>
              <a:latin typeface="Arial" panose="020B0604020202020204"/>
              <a:ea typeface="Arial" panose="020B0604020202020204"/>
              <a:cs typeface="Arial" panose="020B0604020202020204"/>
              <a:sym typeface="Arial" panose="020B0604020202020204"/>
            </a:endParaRPr>
          </a:p>
        </p:txBody>
      </p:sp>
      <p:pic>
        <p:nvPicPr>
          <p:cNvPr id="202" name="Google Shape;202;p25"/>
          <p:cNvPicPr preferRelativeResize="0"/>
          <p:nvPr/>
        </p:nvPicPr>
        <p:blipFill>
          <a:blip r:embed="rId1"/>
          <a:stretch>
            <a:fillRect/>
          </a:stretch>
        </p:blipFill>
        <p:spPr>
          <a:xfrm>
            <a:off x="119733" y="6047000"/>
            <a:ext cx="1513936" cy="763600"/>
          </a:xfrm>
          <a:prstGeom prst="rect">
            <a:avLst/>
          </a:prstGeom>
          <a:noFill/>
          <a:ln>
            <a:noFill/>
          </a:ln>
        </p:spPr>
      </p:pic>
      <p:pic>
        <p:nvPicPr>
          <p:cNvPr id="203" name="Google Shape;203;p25"/>
          <p:cNvPicPr preferRelativeResize="0"/>
          <p:nvPr/>
        </p:nvPicPr>
        <p:blipFill>
          <a:blip r:embed="rId2"/>
          <a:stretch>
            <a:fillRect/>
          </a:stretch>
        </p:blipFill>
        <p:spPr>
          <a:xfrm>
            <a:off x="1787100" y="6028345"/>
            <a:ext cx="1513889" cy="675988"/>
          </a:xfrm>
          <a:prstGeom prst="rect">
            <a:avLst/>
          </a:prstGeom>
          <a:noFill/>
          <a:ln>
            <a:noFill/>
          </a:ln>
        </p:spPr>
      </p:pic>
      <p:pic>
        <p:nvPicPr>
          <p:cNvPr id="204" name="Google Shape;204;p25"/>
          <p:cNvPicPr preferRelativeResize="0"/>
          <p:nvPr/>
        </p:nvPicPr>
        <p:blipFill>
          <a:blip r:embed="rId3"/>
          <a:stretch>
            <a:fillRect/>
          </a:stretch>
        </p:blipFill>
        <p:spPr>
          <a:xfrm>
            <a:off x="3454433" y="6046997"/>
            <a:ext cx="1513933" cy="63868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0">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0">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0">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0">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00">
                                            <p:txEl>
                                              <p:pRg st="9" end="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222" name="Shape 222"/>
        <p:cNvGrpSpPr/>
        <p:nvPr/>
      </p:nvGrpSpPr>
      <p:grpSpPr>
        <a:xfrm>
          <a:off x="0" y="0"/>
          <a:ext cx="0" cy="0"/>
          <a:chOff x="0" y="0"/>
          <a:chExt cx="0" cy="0"/>
        </a:xfrm>
      </p:grpSpPr>
      <p:sp>
        <p:nvSpPr>
          <p:cNvPr id="223" name="Google Shape;223;p27"/>
          <p:cNvSpPr txBox="1"/>
          <p:nvPr>
            <p:ph type="title"/>
          </p:nvPr>
        </p:nvSpPr>
        <p:spPr>
          <a:xfrm>
            <a:off x="609600" y="435533"/>
            <a:ext cx="10972800" cy="990800"/>
          </a:xfrm>
          <a:prstGeom prst="rect">
            <a:avLst/>
          </a:prstGeom>
          <a:noFill/>
          <a:ln>
            <a:noFill/>
          </a:ln>
        </p:spPr>
        <p:txBody>
          <a:bodyPr spcFirstLastPara="1" wrap="square" lIns="121900" tIns="60933" rIns="121900" bIns="60933" anchor="ctr" anchorCtr="0">
            <a:normAutofit/>
          </a:bodyPr>
          <a:lstStyle/>
          <a:p>
            <a:pPr marL="0" lvl="0" indent="0" algn="ctr" rtl="0">
              <a:spcBef>
                <a:spcPts val="0"/>
              </a:spcBef>
              <a:spcAft>
                <a:spcPts val="0"/>
              </a:spcAft>
              <a:buNone/>
            </a:pPr>
            <a:r>
              <a:rPr lang="en-GB" b="1"/>
              <a:t>Resilience Interventions</a:t>
            </a:r>
            <a:endParaRPr b="1"/>
          </a:p>
        </p:txBody>
      </p:sp>
      <p:sp>
        <p:nvSpPr>
          <p:cNvPr id="224" name="Google Shape;224;p27"/>
          <p:cNvSpPr txBox="1"/>
          <p:nvPr>
            <p:ph type="body" idx="1"/>
          </p:nvPr>
        </p:nvSpPr>
        <p:spPr>
          <a:xfrm>
            <a:off x="526167" y="1638401"/>
            <a:ext cx="5384800" cy="3581200"/>
          </a:xfrm>
          <a:prstGeom prst="rect">
            <a:avLst/>
          </a:prstGeom>
          <a:noFill/>
          <a:ln>
            <a:noFill/>
          </a:ln>
        </p:spPr>
        <p:txBody>
          <a:bodyPr spcFirstLastPara="1" wrap="square" lIns="121900" tIns="60933" rIns="121900" bIns="60933" anchor="t" anchorCtr="0">
            <a:noAutofit/>
          </a:bodyPr>
          <a:lstStyle/>
          <a:p>
            <a:pPr marL="342900" lvl="0" indent="-317500" algn="l" rtl="0">
              <a:lnSpc>
                <a:spcPct val="95000"/>
              </a:lnSpc>
              <a:spcBef>
                <a:spcPts val="0"/>
              </a:spcBef>
              <a:spcAft>
                <a:spcPts val="0"/>
              </a:spcAft>
              <a:buClr>
                <a:schemeClr val="dk2"/>
              </a:buClr>
              <a:buSzPts val="2000"/>
              <a:buFont typeface="Roboto" panose="02000000000000000000"/>
              <a:buChar char="●"/>
            </a:pPr>
            <a:r>
              <a:rPr lang="en-GB" sz="2665" b="1">
                <a:solidFill>
                  <a:schemeClr val="tx1"/>
                </a:solidFill>
                <a:latin typeface="Roboto" panose="02000000000000000000"/>
                <a:ea typeface="Roboto" panose="02000000000000000000"/>
                <a:cs typeface="Roboto" panose="02000000000000000000"/>
                <a:sym typeface="Roboto" panose="02000000000000000000"/>
              </a:rPr>
              <a:t>Spiritual Peace</a:t>
            </a:r>
            <a:endParaRPr sz="2665" b="1">
              <a:solidFill>
                <a:schemeClr val="tx1"/>
              </a:solidFill>
              <a:latin typeface="Roboto" panose="02000000000000000000"/>
              <a:ea typeface="Roboto" panose="02000000000000000000"/>
              <a:cs typeface="Roboto" panose="02000000000000000000"/>
              <a:sym typeface="Roboto" panose="02000000000000000000"/>
            </a:endParaRPr>
          </a:p>
          <a:p>
            <a:pPr marL="742950" lvl="1" indent="-285750" algn="l" rtl="0">
              <a:lnSpc>
                <a:spcPct val="95000"/>
              </a:lnSpc>
              <a:spcBef>
                <a:spcPts val="400"/>
              </a:spcBef>
              <a:spcAft>
                <a:spcPts val="0"/>
              </a:spcAft>
              <a:buClr>
                <a:schemeClr val="dk2"/>
              </a:buClr>
              <a:buSzPts val="2000"/>
              <a:buFont typeface="Roboto" panose="02000000000000000000"/>
              <a:buChar char="○"/>
            </a:pPr>
            <a:r>
              <a:rPr lang="en-GB" sz="2665" b="1">
                <a:solidFill>
                  <a:schemeClr val="tx1"/>
                </a:solidFill>
                <a:latin typeface="Roboto" panose="02000000000000000000"/>
                <a:ea typeface="Roboto" panose="02000000000000000000"/>
                <a:cs typeface="Roboto" panose="02000000000000000000"/>
                <a:sym typeface="Roboto" panose="02000000000000000000"/>
              </a:rPr>
              <a:t>Sense of peace and meaning from spiritual beliefs</a:t>
            </a:r>
            <a:endParaRPr sz="2665" b="1">
              <a:solidFill>
                <a:schemeClr val="tx1"/>
              </a:solidFill>
              <a:latin typeface="Roboto" panose="02000000000000000000"/>
              <a:ea typeface="Roboto" panose="02000000000000000000"/>
              <a:cs typeface="Roboto" panose="02000000000000000000"/>
              <a:sym typeface="Roboto" panose="02000000000000000000"/>
            </a:endParaRPr>
          </a:p>
          <a:p>
            <a:pPr marL="342900" lvl="0" indent="-317500" algn="l" rtl="0">
              <a:lnSpc>
                <a:spcPct val="95000"/>
              </a:lnSpc>
              <a:spcBef>
                <a:spcPts val="480"/>
              </a:spcBef>
              <a:spcAft>
                <a:spcPts val="0"/>
              </a:spcAft>
              <a:buClr>
                <a:schemeClr val="dk2"/>
              </a:buClr>
              <a:buSzPts val="2000"/>
              <a:buFont typeface="Roboto" panose="02000000000000000000"/>
              <a:buChar char="●"/>
            </a:pPr>
            <a:r>
              <a:rPr lang="en-GB" sz="2665" b="1">
                <a:solidFill>
                  <a:schemeClr val="tx1"/>
                </a:solidFill>
                <a:latin typeface="Roboto" panose="02000000000000000000"/>
                <a:ea typeface="Roboto" panose="02000000000000000000"/>
                <a:cs typeface="Roboto" panose="02000000000000000000"/>
                <a:sym typeface="Roboto" panose="02000000000000000000"/>
              </a:rPr>
              <a:t>Activism</a:t>
            </a:r>
            <a:endParaRPr sz="2665" b="1">
              <a:solidFill>
                <a:schemeClr val="tx1"/>
              </a:solidFill>
              <a:latin typeface="Roboto" panose="02000000000000000000"/>
              <a:ea typeface="Roboto" panose="02000000000000000000"/>
              <a:cs typeface="Roboto" panose="02000000000000000000"/>
              <a:sym typeface="Roboto" panose="02000000000000000000"/>
            </a:endParaRPr>
          </a:p>
          <a:p>
            <a:pPr marL="742950" lvl="1" indent="-285750" algn="l" rtl="0">
              <a:lnSpc>
                <a:spcPct val="95000"/>
              </a:lnSpc>
              <a:spcBef>
                <a:spcPts val="400"/>
              </a:spcBef>
              <a:spcAft>
                <a:spcPts val="0"/>
              </a:spcAft>
              <a:buClr>
                <a:schemeClr val="dk2"/>
              </a:buClr>
              <a:buSzPts val="2000"/>
              <a:buFont typeface="Roboto" panose="02000000000000000000"/>
              <a:buChar char="○"/>
            </a:pPr>
            <a:r>
              <a:rPr lang="en-GB" sz="2665" b="1">
                <a:solidFill>
                  <a:schemeClr val="tx1"/>
                </a:solidFill>
                <a:latin typeface="Roboto" panose="02000000000000000000"/>
                <a:ea typeface="Roboto" panose="02000000000000000000"/>
                <a:cs typeface="Roboto" panose="02000000000000000000"/>
                <a:sym typeface="Roboto" panose="02000000000000000000"/>
              </a:rPr>
              <a:t>Engaging in action to bring about social change</a:t>
            </a:r>
            <a:endParaRPr sz="2665" b="1">
              <a:latin typeface="Roboto" panose="02000000000000000000"/>
              <a:ea typeface="Roboto" panose="02000000000000000000"/>
              <a:cs typeface="Roboto" panose="02000000000000000000"/>
              <a:sym typeface="Roboto" panose="02000000000000000000"/>
            </a:endParaRPr>
          </a:p>
          <a:p>
            <a:pPr marL="742950" lvl="1" indent="-158750" algn="l" rtl="0">
              <a:lnSpc>
                <a:spcPct val="95000"/>
              </a:lnSpc>
              <a:spcBef>
                <a:spcPts val="400"/>
              </a:spcBef>
              <a:spcAft>
                <a:spcPts val="0"/>
              </a:spcAft>
              <a:buClr>
                <a:schemeClr val="lt1"/>
              </a:buClr>
              <a:buSzPts val="1850"/>
              <a:buNone/>
            </a:pPr>
            <a:endParaRPr sz="2665" b="1">
              <a:solidFill>
                <a:schemeClr val="dk2"/>
              </a:solidFill>
              <a:latin typeface="Roboto" panose="02000000000000000000"/>
              <a:ea typeface="Roboto" panose="02000000000000000000"/>
              <a:cs typeface="Roboto" panose="02000000000000000000"/>
              <a:sym typeface="Roboto" panose="02000000000000000000"/>
            </a:endParaRPr>
          </a:p>
        </p:txBody>
      </p:sp>
      <p:sp>
        <p:nvSpPr>
          <p:cNvPr id="225" name="Google Shape;225;p27"/>
          <p:cNvSpPr txBox="1"/>
          <p:nvPr>
            <p:ph type="body" idx="2"/>
          </p:nvPr>
        </p:nvSpPr>
        <p:spPr>
          <a:xfrm>
            <a:off x="5910967" y="1509768"/>
            <a:ext cx="5791200" cy="3581200"/>
          </a:xfrm>
          <a:prstGeom prst="rect">
            <a:avLst/>
          </a:prstGeom>
          <a:noFill/>
          <a:ln>
            <a:noFill/>
          </a:ln>
        </p:spPr>
        <p:txBody>
          <a:bodyPr spcFirstLastPara="1" wrap="square" lIns="121900" tIns="60933" rIns="121900" bIns="60933" anchor="t" anchorCtr="0">
            <a:noAutofit/>
          </a:bodyPr>
          <a:lstStyle/>
          <a:p>
            <a:pPr marL="342900" lvl="0" indent="-317500" algn="l" rtl="0">
              <a:spcBef>
                <a:spcPts val="0"/>
              </a:spcBef>
              <a:spcAft>
                <a:spcPts val="0"/>
              </a:spcAft>
              <a:buClr>
                <a:schemeClr val="dk2"/>
              </a:buClr>
              <a:buSzPts val="2000"/>
              <a:buFont typeface="Roboto" panose="02000000000000000000"/>
              <a:buChar char="●"/>
            </a:pPr>
            <a:r>
              <a:rPr lang="en-GB" sz="2665" b="1">
                <a:solidFill>
                  <a:schemeClr val="tx1"/>
                </a:solidFill>
                <a:latin typeface="Roboto" panose="02000000000000000000"/>
                <a:ea typeface="Roboto" panose="02000000000000000000"/>
                <a:cs typeface="Roboto" panose="02000000000000000000"/>
                <a:sym typeface="Roboto" panose="02000000000000000000"/>
              </a:rPr>
              <a:t>Social Support</a:t>
            </a:r>
            <a:endParaRPr sz="2665" b="1">
              <a:solidFill>
                <a:schemeClr val="tx1"/>
              </a:solidFill>
              <a:latin typeface="Roboto" panose="02000000000000000000"/>
              <a:ea typeface="Roboto" panose="02000000000000000000"/>
              <a:cs typeface="Roboto" panose="02000000000000000000"/>
              <a:sym typeface="Roboto" panose="02000000000000000000"/>
            </a:endParaRPr>
          </a:p>
          <a:p>
            <a:pPr marL="742950" lvl="1" indent="-285750" algn="l" rtl="0">
              <a:spcBef>
                <a:spcPts val="400"/>
              </a:spcBef>
              <a:spcAft>
                <a:spcPts val="0"/>
              </a:spcAft>
              <a:buClr>
                <a:schemeClr val="dk2"/>
              </a:buClr>
              <a:buSzPts val="2000"/>
              <a:buFont typeface="Roboto" panose="02000000000000000000"/>
              <a:buChar char="○"/>
            </a:pPr>
            <a:r>
              <a:rPr lang="en-GB" sz="2665" b="1">
                <a:solidFill>
                  <a:schemeClr val="tx1"/>
                </a:solidFill>
                <a:latin typeface="Roboto" panose="02000000000000000000"/>
                <a:ea typeface="Roboto" panose="02000000000000000000"/>
                <a:cs typeface="Roboto" panose="02000000000000000000"/>
                <a:sym typeface="Roboto" panose="02000000000000000000"/>
              </a:rPr>
              <a:t>Material support, behavioral assistance from others</a:t>
            </a:r>
            <a:endParaRPr sz="2665" b="1">
              <a:solidFill>
                <a:schemeClr val="tx1"/>
              </a:solidFill>
              <a:latin typeface="Roboto" panose="02000000000000000000"/>
              <a:ea typeface="Roboto" panose="02000000000000000000"/>
              <a:cs typeface="Roboto" panose="02000000000000000000"/>
              <a:sym typeface="Roboto" panose="02000000000000000000"/>
            </a:endParaRPr>
          </a:p>
          <a:p>
            <a:pPr marL="342900" lvl="0" indent="-317500" algn="l" rtl="0">
              <a:spcBef>
                <a:spcPts val="480"/>
              </a:spcBef>
              <a:spcAft>
                <a:spcPts val="0"/>
              </a:spcAft>
              <a:buClr>
                <a:schemeClr val="dk2"/>
              </a:buClr>
              <a:buSzPts val="2000"/>
              <a:buFont typeface="Roboto" panose="02000000000000000000"/>
              <a:buChar char="●"/>
            </a:pPr>
            <a:r>
              <a:rPr lang="en-GB" sz="2665" b="1">
                <a:solidFill>
                  <a:schemeClr val="tx1"/>
                </a:solidFill>
                <a:latin typeface="Roboto" panose="02000000000000000000"/>
                <a:ea typeface="Roboto" panose="02000000000000000000"/>
                <a:cs typeface="Roboto" panose="02000000000000000000"/>
                <a:sym typeface="Roboto" panose="02000000000000000000"/>
              </a:rPr>
              <a:t>Perceived Community Support</a:t>
            </a:r>
            <a:endParaRPr sz="2665" b="1">
              <a:solidFill>
                <a:schemeClr val="tx1"/>
              </a:solidFill>
              <a:latin typeface="Roboto" panose="02000000000000000000"/>
              <a:ea typeface="Roboto" panose="02000000000000000000"/>
              <a:cs typeface="Roboto" panose="02000000000000000000"/>
              <a:sym typeface="Roboto" panose="02000000000000000000"/>
            </a:endParaRPr>
          </a:p>
          <a:p>
            <a:pPr marL="742950" lvl="1" indent="-285750" algn="l" rtl="0">
              <a:spcBef>
                <a:spcPts val="400"/>
              </a:spcBef>
              <a:spcAft>
                <a:spcPts val="0"/>
              </a:spcAft>
              <a:buClr>
                <a:schemeClr val="dk2"/>
              </a:buClr>
              <a:buSzPts val="2000"/>
              <a:buFont typeface="Roboto" panose="02000000000000000000"/>
              <a:buChar char="○"/>
            </a:pPr>
            <a:r>
              <a:rPr lang="en-GB" sz="2665" b="1">
                <a:solidFill>
                  <a:schemeClr val="tx1"/>
                </a:solidFill>
                <a:latin typeface="Roboto" panose="02000000000000000000"/>
                <a:ea typeface="Roboto" panose="02000000000000000000"/>
                <a:cs typeface="Roboto" panose="02000000000000000000"/>
                <a:sym typeface="Roboto" panose="02000000000000000000"/>
              </a:rPr>
              <a:t>Access to accepting/supportive services and organizations</a:t>
            </a:r>
            <a:endParaRPr sz="2665" b="1">
              <a:solidFill>
                <a:schemeClr val="tx1"/>
              </a:solidFill>
              <a:latin typeface="Roboto" panose="02000000000000000000"/>
              <a:ea typeface="Roboto" panose="02000000000000000000"/>
              <a:cs typeface="Roboto" panose="02000000000000000000"/>
              <a:sym typeface="Roboto" panose="02000000000000000000"/>
            </a:endParaRPr>
          </a:p>
          <a:p>
            <a:pPr marL="742950" lvl="1" indent="-158750" algn="l" rtl="0">
              <a:spcBef>
                <a:spcPts val="400"/>
              </a:spcBef>
              <a:spcAft>
                <a:spcPts val="0"/>
              </a:spcAft>
              <a:buClr>
                <a:schemeClr val="lt1"/>
              </a:buClr>
              <a:buSzPts val="2000"/>
              <a:buNone/>
            </a:pPr>
            <a:endParaRPr sz="2665" b="1">
              <a:solidFill>
                <a:schemeClr val="tx1"/>
              </a:solidFill>
              <a:latin typeface="Roboto" panose="02000000000000000000"/>
              <a:ea typeface="Roboto" panose="02000000000000000000"/>
              <a:cs typeface="Roboto" panose="02000000000000000000"/>
              <a:sym typeface="Roboto" panose="02000000000000000000"/>
            </a:endParaRPr>
          </a:p>
        </p:txBody>
      </p:sp>
      <p:sp>
        <p:nvSpPr>
          <p:cNvPr id="226" name="Google Shape;226;p27"/>
          <p:cNvSpPr txBox="1"/>
          <p:nvPr/>
        </p:nvSpPr>
        <p:spPr>
          <a:xfrm>
            <a:off x="689763" y="5169657"/>
            <a:ext cx="11282400" cy="1105535"/>
          </a:xfrm>
          <a:prstGeom prst="rect">
            <a:avLst/>
          </a:prstGeom>
          <a:noFill/>
          <a:ln>
            <a:noFill/>
          </a:ln>
        </p:spPr>
        <p:txBody>
          <a:bodyPr spcFirstLastPara="1" wrap="square" lIns="121900" tIns="60933" rIns="121900" bIns="60933" anchor="t" anchorCtr="0">
            <a:spAutoFit/>
          </a:bodyPr>
          <a:lstStyle/>
          <a:p>
            <a:pPr marL="0" marR="0" lvl="0" indent="0" algn="r" rtl="0">
              <a:spcBef>
                <a:spcPts val="0"/>
              </a:spcBef>
              <a:spcAft>
                <a:spcPts val="0"/>
              </a:spcAft>
              <a:buNone/>
            </a:pPr>
            <a:r>
              <a:rPr lang="en-GB" sz="1600">
                <a:solidFill>
                  <a:schemeClr val="dk1"/>
                </a:solidFill>
                <a:latin typeface="Arial" panose="020B0604020202020204"/>
                <a:ea typeface="Arial" panose="020B0604020202020204"/>
                <a:cs typeface="Arial" panose="020B0604020202020204"/>
                <a:sym typeface="Arial" panose="020B0604020202020204"/>
              </a:rPr>
              <a:t>Chaudoir, Norton, Earnshaw, Moneyham, Mugavero, &amp; Hiers (2012); </a:t>
            </a:r>
            <a:endParaRPr lang="en-GB" sz="1600">
              <a:solidFill>
                <a:schemeClr val="dk1"/>
              </a:solidFill>
              <a:latin typeface="Arial" panose="020B0604020202020204"/>
              <a:ea typeface="Arial" panose="020B0604020202020204"/>
              <a:cs typeface="Arial" panose="020B0604020202020204"/>
              <a:sym typeface="Arial" panose="020B0604020202020204"/>
            </a:endParaRPr>
          </a:p>
          <a:p>
            <a:pPr marL="0" marR="0" lvl="0" indent="0" algn="r" rtl="0">
              <a:spcBef>
                <a:spcPts val="0"/>
              </a:spcBef>
              <a:spcAft>
                <a:spcPts val="0"/>
              </a:spcAft>
              <a:buNone/>
            </a:pPr>
            <a:r>
              <a:rPr lang="en-GB" sz="1600">
                <a:solidFill>
                  <a:schemeClr val="dk1"/>
                </a:solidFill>
                <a:latin typeface="Arial" panose="020B0604020202020204"/>
                <a:ea typeface="Arial" panose="020B0604020202020204"/>
                <a:cs typeface="Arial" panose="020B0604020202020204"/>
                <a:sym typeface="Arial" panose="020B0604020202020204"/>
              </a:rPr>
              <a:t>Earnshaw, Lang, Lippitt, Jin &amp; Chaudoir (2015)</a:t>
            </a:r>
            <a:r>
              <a:rPr lang="en-GB" sz="1600" i="1">
                <a:solidFill>
                  <a:schemeClr val="dk1"/>
                </a:solidFill>
                <a:latin typeface="Arial" panose="020B0604020202020204"/>
                <a:ea typeface="Arial" panose="020B0604020202020204"/>
                <a:cs typeface="Arial" panose="020B0604020202020204"/>
                <a:sym typeface="Arial" panose="020B0604020202020204"/>
              </a:rPr>
              <a:t>; </a:t>
            </a:r>
            <a:r>
              <a:rPr lang="en-GB" sz="1600">
                <a:solidFill>
                  <a:schemeClr val="dk1"/>
                </a:solidFill>
                <a:latin typeface="Arial" panose="020B0604020202020204"/>
                <a:ea typeface="Arial" panose="020B0604020202020204"/>
                <a:cs typeface="Arial" panose="020B0604020202020204"/>
                <a:sym typeface="Arial" panose="020B0604020202020204"/>
              </a:rPr>
              <a:t>Earnshaw, Rosenthal, &amp; Lang (2016). </a:t>
            </a:r>
            <a:r>
              <a:rPr lang="en-GB" sz="1600" i="1">
                <a:solidFill>
                  <a:schemeClr val="dk1"/>
                </a:solidFill>
                <a:latin typeface="Arial" panose="020B0604020202020204"/>
                <a:ea typeface="Arial" panose="020B0604020202020204"/>
                <a:cs typeface="Arial" panose="020B0604020202020204"/>
                <a:sym typeface="Arial" panose="020B0604020202020204"/>
              </a:rPr>
              <a:t>AIDS Care.</a:t>
            </a:r>
            <a:endParaRPr sz="1600">
              <a:solidFill>
                <a:schemeClr val="dk1"/>
              </a:solidFill>
              <a:latin typeface="Arial" panose="020B0604020202020204"/>
              <a:ea typeface="Arial" panose="020B0604020202020204"/>
              <a:cs typeface="Arial" panose="020B0604020202020204"/>
              <a:sym typeface="Arial" panose="020B0604020202020204"/>
            </a:endParaRPr>
          </a:p>
          <a:p>
            <a:pPr marL="0" marR="0" lvl="0" indent="0" algn="r" rtl="0">
              <a:spcBef>
                <a:spcPts val="0"/>
              </a:spcBef>
              <a:spcAft>
                <a:spcPts val="0"/>
              </a:spcAft>
              <a:buNone/>
            </a:pPr>
            <a:endParaRPr sz="1600">
              <a:solidFill>
                <a:schemeClr val="dk1"/>
              </a:solidFill>
              <a:latin typeface="Arial" panose="020B0604020202020204"/>
              <a:ea typeface="Arial" panose="020B0604020202020204"/>
              <a:cs typeface="Arial" panose="020B0604020202020204"/>
              <a:sym typeface="Arial" panose="020B0604020202020204"/>
            </a:endParaRPr>
          </a:p>
          <a:p>
            <a:pPr marL="0" marR="0" lvl="0" indent="0" algn="r" rtl="0">
              <a:spcBef>
                <a:spcPts val="0"/>
              </a:spcBef>
              <a:spcAft>
                <a:spcPts val="0"/>
              </a:spcAft>
              <a:buNone/>
            </a:pPr>
            <a:endParaRPr sz="1600">
              <a:solidFill>
                <a:schemeClr val="dk1"/>
              </a:solidFill>
              <a:latin typeface="Arial" panose="020B0604020202020204"/>
              <a:ea typeface="Arial" panose="020B0604020202020204"/>
              <a:cs typeface="Arial" panose="020B0604020202020204"/>
              <a:sym typeface="Arial" panose="020B0604020202020204"/>
            </a:endParaRPr>
          </a:p>
        </p:txBody>
      </p:sp>
      <p:pic>
        <p:nvPicPr>
          <p:cNvPr id="227" name="Google Shape;227;p27"/>
          <p:cNvPicPr preferRelativeResize="0"/>
          <p:nvPr/>
        </p:nvPicPr>
        <p:blipFill>
          <a:blip r:embed="rId1"/>
          <a:stretch>
            <a:fillRect/>
          </a:stretch>
        </p:blipFill>
        <p:spPr>
          <a:xfrm>
            <a:off x="119733" y="6047000"/>
            <a:ext cx="1513936" cy="763600"/>
          </a:xfrm>
          <a:prstGeom prst="rect">
            <a:avLst/>
          </a:prstGeom>
          <a:noFill/>
          <a:ln>
            <a:noFill/>
          </a:ln>
        </p:spPr>
      </p:pic>
      <p:pic>
        <p:nvPicPr>
          <p:cNvPr id="228" name="Google Shape;228;p27"/>
          <p:cNvPicPr preferRelativeResize="0"/>
          <p:nvPr/>
        </p:nvPicPr>
        <p:blipFill>
          <a:blip r:embed="rId2"/>
          <a:stretch>
            <a:fillRect/>
          </a:stretch>
        </p:blipFill>
        <p:spPr>
          <a:xfrm>
            <a:off x="1787100" y="6028345"/>
            <a:ext cx="1513889" cy="675988"/>
          </a:xfrm>
          <a:prstGeom prst="rect">
            <a:avLst/>
          </a:prstGeom>
          <a:noFill/>
          <a:ln>
            <a:noFill/>
          </a:ln>
        </p:spPr>
      </p:pic>
      <p:pic>
        <p:nvPicPr>
          <p:cNvPr id="229" name="Google Shape;229;p27"/>
          <p:cNvPicPr preferRelativeResize="0"/>
          <p:nvPr/>
        </p:nvPicPr>
        <p:blipFill>
          <a:blip r:embed="rId3"/>
          <a:stretch>
            <a:fillRect/>
          </a:stretch>
        </p:blipFill>
        <p:spPr>
          <a:xfrm>
            <a:off x="3454433" y="6046997"/>
            <a:ext cx="1513933" cy="63868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825" y="523875"/>
            <a:ext cx="10848975" cy="757236"/>
          </a:xfrm>
        </p:spPr>
        <p:txBody>
          <a:bodyPr>
            <a:normAutofit fontScale="90000"/>
          </a:bodyPr>
          <a:lstStyle/>
          <a:p>
            <a:pPr algn="ctr"/>
            <a:r>
              <a:rPr lang="en-SG" sz="3200" b="1" dirty="0">
                <a:solidFill>
                  <a:srgbClr val="FFFF00"/>
                </a:solidFill>
                <a:latin typeface="Arial" panose="020B0604020202020204" pitchFamily="34" charset="0"/>
                <a:cs typeface="Arial" panose="020B0604020202020204" pitchFamily="34" charset="0"/>
              </a:rPr>
              <a:t>Our Project</a:t>
            </a:r>
            <a:br>
              <a:rPr lang="en-SG" sz="3200" b="1" dirty="0">
                <a:solidFill>
                  <a:schemeClr val="bg1"/>
                </a:solidFill>
                <a:latin typeface="Arial" panose="020B0604020202020204" pitchFamily="34" charset="0"/>
                <a:cs typeface="Arial" panose="020B0604020202020204" pitchFamily="34" charset="0"/>
              </a:rPr>
            </a:br>
            <a:r>
              <a:rPr lang="en-SG" sz="3200" b="1" dirty="0" err="1">
                <a:solidFill>
                  <a:schemeClr val="bg1"/>
                </a:solidFill>
                <a:latin typeface="Arial" panose="020B0604020202020204" pitchFamily="34" charset="0"/>
                <a:cs typeface="Arial" panose="020B0604020202020204" pitchFamily="34" charset="0"/>
              </a:rPr>
              <a:t>Implementating</a:t>
            </a:r>
            <a:r>
              <a:rPr lang="en-SG" sz="3200" b="1" dirty="0">
                <a:solidFill>
                  <a:schemeClr val="bg1"/>
                </a:solidFill>
                <a:latin typeface="Arial" panose="020B0604020202020204" pitchFamily="34" charset="0"/>
                <a:cs typeface="Arial" panose="020B0604020202020204" pitchFamily="34" charset="0"/>
              </a:rPr>
              <a:t> stigma reduction tools via a popular tele-training platform to reduce clinician stigma and disparities  in HIV testing, prevention and linkage to care in Malaysia</a:t>
            </a:r>
            <a:endParaRPr lang="en-SG" sz="3200" b="1" dirty="0">
              <a:solidFill>
                <a:schemeClr val="bg1"/>
              </a:solidFill>
              <a:latin typeface="Arial" panose="020B0604020202020204" pitchFamily="34" charset="0"/>
              <a:cs typeface="Arial" panose="020B0604020202020204" pitchFamily="34" charset="0"/>
            </a:endParaRPr>
          </a:p>
        </p:txBody>
      </p:sp>
      <p:graphicFrame>
        <p:nvGraphicFramePr>
          <p:cNvPr id="20" name="Content Placeholder 19"/>
          <p:cNvGraphicFramePr>
            <a:graphicFrameLocks noGrp="1"/>
          </p:cNvGraphicFramePr>
          <p:nvPr>
            <p:ph idx="1"/>
          </p:nvPr>
        </p:nvGraphicFramePr>
        <p:xfrm>
          <a:off x="104775" y="1628775"/>
          <a:ext cx="11982450" cy="4367213"/>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8"/>
          <p:cNvSpPr txBox="1">
            <a:spLocks noGrp="1"/>
          </p:cNvSpPr>
          <p:nvPr>
            <p:ph type="title"/>
          </p:nvPr>
        </p:nvSpPr>
        <p:spPr>
          <a:xfrm>
            <a:off x="415600" y="546667"/>
            <a:ext cx="11360800" cy="810400"/>
          </a:xfrm>
          <a:prstGeom prst="rect">
            <a:avLst/>
          </a:prstGeom>
        </p:spPr>
        <p:txBody>
          <a:bodyPr spcFirstLastPara="1" wrap="square" lIns="121900" tIns="121900" rIns="121900" bIns="121900" anchor="t" anchorCtr="0">
            <a:noAutofit/>
          </a:bodyPr>
          <a:lstStyle/>
          <a:p>
            <a:r>
              <a:rPr lang="en-GB"/>
              <a:t>Current Project: Objectives</a:t>
            </a:r>
            <a:endParaRPr lang="en-GB"/>
          </a:p>
        </p:txBody>
      </p:sp>
      <p:sp>
        <p:nvSpPr>
          <p:cNvPr id="209" name="Google Shape;209;p28"/>
          <p:cNvSpPr txBox="1">
            <a:spLocks noGrp="1"/>
          </p:cNvSpPr>
          <p:nvPr>
            <p:ph type="body" idx="1"/>
          </p:nvPr>
        </p:nvSpPr>
        <p:spPr>
          <a:xfrm>
            <a:off x="415600" y="1639833"/>
            <a:ext cx="11360800" cy="4452000"/>
          </a:xfrm>
          <a:prstGeom prst="rect">
            <a:avLst/>
          </a:prstGeom>
        </p:spPr>
        <p:txBody>
          <a:bodyPr spcFirstLastPara="1" wrap="square" lIns="121900" tIns="121900" rIns="121900" bIns="121900" anchor="t" anchorCtr="0">
            <a:noAutofit/>
          </a:bodyPr>
          <a:lstStyle/>
          <a:p>
            <a:r>
              <a:rPr lang="en-GB" sz="2400" b="1" dirty="0">
                <a:solidFill>
                  <a:srgbClr val="0070C0"/>
                </a:solidFill>
              </a:rPr>
              <a:t>Long-term: Address clinician stigma regionally via the widespread implementation of evidence-based stigma reduction tools via Project ECHO.</a:t>
            </a:r>
            <a:br>
              <a:rPr lang="en-GB" dirty="0"/>
            </a:br>
            <a:endParaRPr dirty="0"/>
          </a:p>
          <a:p>
            <a:pPr>
              <a:spcBef>
                <a:spcPts val="1335"/>
              </a:spcBef>
              <a:spcAft>
                <a:spcPts val="1335"/>
              </a:spcAft>
            </a:pPr>
            <a:r>
              <a:rPr lang="en-GB" sz="2000" b="1" dirty="0"/>
              <a:t>Short-term:</a:t>
            </a:r>
            <a:r>
              <a:rPr lang="en-GB" sz="2000" dirty="0"/>
              <a:t> Incorporate evidence-based stigma reduction tools into Project ECHO and pilot our resulting intervention with clinicians in Malaysia.</a:t>
            </a:r>
            <a:endParaRPr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1"/>
          <p:cNvSpPr txBox="1">
            <a:spLocks noGrp="1"/>
          </p:cNvSpPr>
          <p:nvPr>
            <p:ph type="title"/>
          </p:nvPr>
        </p:nvSpPr>
        <p:spPr>
          <a:xfrm>
            <a:off x="415600" y="546667"/>
            <a:ext cx="11360800" cy="810400"/>
          </a:xfrm>
          <a:prstGeom prst="rect">
            <a:avLst/>
          </a:prstGeom>
        </p:spPr>
        <p:txBody>
          <a:bodyPr spcFirstLastPara="1" wrap="square" lIns="121900" tIns="121900" rIns="121900" bIns="121900" anchor="t" anchorCtr="0">
            <a:noAutofit/>
          </a:bodyPr>
          <a:lstStyle/>
          <a:p>
            <a:r>
              <a:rPr lang="en-GB"/>
              <a:t>Background: Stigma Intervention Toolkit</a:t>
            </a:r>
            <a:endParaRPr lang="en-GB"/>
          </a:p>
        </p:txBody>
      </p:sp>
      <p:graphicFrame>
        <p:nvGraphicFramePr>
          <p:cNvPr id="138" name="Google Shape;138;p21"/>
          <p:cNvGraphicFramePr/>
          <p:nvPr/>
        </p:nvGraphicFramePr>
        <p:xfrm>
          <a:off x="384984" y="1625900"/>
          <a:ext cx="11422033" cy="4621367"/>
        </p:xfrm>
        <a:graphic>
          <a:graphicData uri="http://schemas.openxmlformats.org/drawingml/2006/table">
            <a:tbl>
              <a:tblPr>
                <a:noFill/>
              </a:tblPr>
              <a:tblGrid>
                <a:gridCol w="2103133"/>
                <a:gridCol w="9318900"/>
              </a:tblGrid>
              <a:tr h="508000">
                <a:tc>
                  <a:txBody>
                    <a:bodyPr/>
                    <a:lstStyle/>
                    <a:p>
                      <a:pPr marL="0" lvl="0" indent="0" algn="ctr" rtl="0">
                        <a:spcBef>
                          <a:spcPts val="0"/>
                        </a:spcBef>
                        <a:spcAft>
                          <a:spcPts val="0"/>
                        </a:spcAft>
                        <a:buNone/>
                      </a:pPr>
                      <a:r>
                        <a:rPr lang="en-GB" sz="1600" b="1"/>
                        <a:t>Tool</a:t>
                      </a:r>
                      <a:endParaRPr sz="1600" b="1"/>
                    </a:p>
                  </a:txBody>
                  <a:tcPr marL="121900" marR="121900" marT="121900" marB="121900">
                    <a:solidFill>
                      <a:srgbClr val="6D9EEB"/>
                    </a:solidFill>
                  </a:tcPr>
                </a:tc>
                <a:tc>
                  <a:txBody>
                    <a:bodyPr/>
                    <a:lstStyle/>
                    <a:p>
                      <a:pPr marL="0" lvl="0" indent="0" algn="ctr" rtl="0">
                        <a:spcBef>
                          <a:spcPts val="0"/>
                        </a:spcBef>
                        <a:spcAft>
                          <a:spcPts val="0"/>
                        </a:spcAft>
                        <a:buNone/>
                      </a:pPr>
                      <a:r>
                        <a:rPr lang="en-GB" sz="1600" b="1"/>
                        <a:t>Description</a:t>
                      </a:r>
                      <a:endParaRPr sz="1600" b="1"/>
                    </a:p>
                  </a:txBody>
                  <a:tcPr marL="121900" marR="121900" marT="121900" marB="121900">
                    <a:solidFill>
                      <a:srgbClr val="6D9EEB"/>
                    </a:solidFill>
                  </a:tcPr>
                </a:tc>
              </a:tr>
              <a:tr h="538700">
                <a:tc gridSpan="2">
                  <a:txBody>
                    <a:bodyPr/>
                    <a:lstStyle/>
                    <a:p>
                      <a:pPr marL="0" lvl="0" indent="0" algn="l" rtl="0">
                        <a:spcBef>
                          <a:spcPts val="0"/>
                        </a:spcBef>
                        <a:spcAft>
                          <a:spcPts val="0"/>
                        </a:spcAft>
                        <a:buNone/>
                      </a:pPr>
                      <a:r>
                        <a:rPr lang="en-GB" sz="1600" b="1"/>
                        <a:t>Intrapersonal Level</a:t>
                      </a:r>
                      <a:r>
                        <a:rPr lang="en-GB" sz="1600"/>
                        <a:t>: Targets how individuals think, feel, or behave towards members of stigmatized groups</a:t>
                      </a:r>
                      <a:endParaRPr sz="1600"/>
                    </a:p>
                  </a:txBody>
                  <a:tcPr marL="121900" marR="121900" marT="121900" marB="121900">
                    <a:solidFill>
                      <a:srgbClr val="C9DAF8"/>
                    </a:solidFill>
                  </a:tcPr>
                </a:tc>
                <a:tc hMerge="1">
                  <a:tcPr/>
                </a:tc>
              </a:tr>
              <a:tr h="508000">
                <a:tc>
                  <a:txBody>
                    <a:bodyPr/>
                    <a:lstStyle/>
                    <a:p>
                      <a:pPr marL="114300" lvl="0" indent="0" algn="l" rtl="0">
                        <a:spcBef>
                          <a:spcPts val="0"/>
                        </a:spcBef>
                        <a:spcAft>
                          <a:spcPts val="0"/>
                        </a:spcAft>
                        <a:buNone/>
                      </a:pPr>
                      <a:r>
                        <a:rPr lang="en-GB" sz="1600"/>
                        <a:t>Education</a:t>
                      </a:r>
                      <a:endParaRPr sz="1600"/>
                    </a:p>
                  </a:txBody>
                  <a:tcPr marL="121900" marR="121900" marT="121900" marB="121900"/>
                </a:tc>
                <a:tc>
                  <a:txBody>
                    <a:bodyPr/>
                    <a:lstStyle/>
                    <a:p>
                      <a:pPr marL="0" lvl="0" indent="0" algn="l" rtl="0">
                        <a:spcBef>
                          <a:spcPts val="0"/>
                        </a:spcBef>
                        <a:spcAft>
                          <a:spcPts val="0"/>
                        </a:spcAft>
                        <a:buNone/>
                      </a:pPr>
                      <a:r>
                        <a:rPr lang="en-GB" sz="1600"/>
                        <a:t>Provide fact-based information to refute stereotypes, reduce fear, increase cultural awareness</a:t>
                      </a:r>
                      <a:endParaRPr sz="1600"/>
                    </a:p>
                  </a:txBody>
                  <a:tcPr marL="121900" marR="121900" marT="121900" marB="121900"/>
                </a:tc>
              </a:tr>
              <a:tr h="508000">
                <a:tc>
                  <a:txBody>
                    <a:bodyPr/>
                    <a:lstStyle/>
                    <a:p>
                      <a:pPr marL="114300" lvl="0" indent="0" algn="l" rtl="0">
                        <a:spcBef>
                          <a:spcPts val="0"/>
                        </a:spcBef>
                        <a:spcAft>
                          <a:spcPts val="0"/>
                        </a:spcAft>
                        <a:buNone/>
                      </a:pPr>
                      <a:r>
                        <a:rPr lang="en-GB" sz="1600"/>
                        <a:t>Clinical Skills</a:t>
                      </a:r>
                      <a:endParaRPr sz="1600"/>
                    </a:p>
                  </a:txBody>
                  <a:tcPr marL="121900" marR="121900" marT="121900" marB="121900"/>
                </a:tc>
                <a:tc>
                  <a:txBody>
                    <a:bodyPr/>
                    <a:lstStyle/>
                    <a:p>
                      <a:pPr marL="0" lvl="0" indent="0" algn="l" rtl="0">
                        <a:spcBef>
                          <a:spcPts val="0"/>
                        </a:spcBef>
                        <a:spcAft>
                          <a:spcPts val="0"/>
                        </a:spcAft>
                        <a:buNone/>
                      </a:pPr>
                      <a:r>
                        <a:rPr lang="en-GB" sz="1600"/>
                        <a:t>Build skills to communicate with and provide appropriate care</a:t>
                      </a:r>
                      <a:endParaRPr sz="1600"/>
                    </a:p>
                  </a:txBody>
                  <a:tcPr marL="121900" marR="121900" marT="121900" marB="121900"/>
                </a:tc>
              </a:tr>
              <a:tr h="508000">
                <a:tc gridSpan="2">
                  <a:txBody>
                    <a:bodyPr/>
                    <a:lstStyle/>
                    <a:p>
                      <a:pPr marL="0" lvl="0" indent="0" algn="l" rtl="0">
                        <a:spcBef>
                          <a:spcPts val="0"/>
                        </a:spcBef>
                        <a:spcAft>
                          <a:spcPts val="0"/>
                        </a:spcAft>
                        <a:buNone/>
                      </a:pPr>
                      <a:r>
                        <a:rPr lang="en-GB" sz="1600" b="1"/>
                        <a:t>Interpersonal Level</a:t>
                      </a:r>
                      <a:r>
                        <a:rPr lang="en-GB" sz="1600"/>
                        <a:t>: Harnesses the power of social situations to reduce stigma</a:t>
                      </a:r>
                      <a:endParaRPr sz="1600"/>
                    </a:p>
                  </a:txBody>
                  <a:tcPr marL="121900" marR="121900" marT="121900" marB="121900">
                    <a:solidFill>
                      <a:srgbClr val="C9DAF8"/>
                    </a:solidFill>
                  </a:tcPr>
                </a:tc>
                <a:tc hMerge="1">
                  <a:tcPr/>
                </a:tc>
              </a:tr>
              <a:tr h="526667">
                <a:tc>
                  <a:txBody>
                    <a:bodyPr/>
                    <a:lstStyle/>
                    <a:p>
                      <a:pPr marL="114300" lvl="0" indent="0" algn="l" rtl="0">
                        <a:spcBef>
                          <a:spcPts val="0"/>
                        </a:spcBef>
                        <a:spcAft>
                          <a:spcPts val="0"/>
                        </a:spcAft>
                        <a:buNone/>
                      </a:pPr>
                      <a:r>
                        <a:rPr lang="en-GB" sz="1600"/>
                        <a:t>Contact</a:t>
                      </a:r>
                      <a:endParaRPr sz="1600"/>
                    </a:p>
                  </a:txBody>
                  <a:tcPr marL="121900" marR="121900" marT="121900" marB="121900"/>
                </a:tc>
                <a:tc>
                  <a:txBody>
                    <a:bodyPr/>
                    <a:lstStyle/>
                    <a:p>
                      <a:pPr marL="0" lvl="0" indent="0" algn="l" rtl="0">
                        <a:spcBef>
                          <a:spcPts val="0"/>
                        </a:spcBef>
                        <a:spcAft>
                          <a:spcPts val="0"/>
                        </a:spcAft>
                        <a:buNone/>
                      </a:pPr>
                      <a:r>
                        <a:rPr lang="en-GB" sz="1600"/>
                        <a:t>Facilitate interaction with members of stigmatized groups to reduce prejudice and refute stereotypes</a:t>
                      </a:r>
                      <a:endParaRPr sz="1600"/>
                    </a:p>
                  </a:txBody>
                  <a:tcPr marL="121900" marR="121900" marT="121900" marB="121900"/>
                </a:tc>
              </a:tr>
              <a:tr h="508000">
                <a:tc gridSpan="2">
                  <a:txBody>
                    <a:bodyPr/>
                    <a:lstStyle/>
                    <a:p>
                      <a:pPr marL="0" lvl="0" indent="0" algn="l" rtl="0">
                        <a:spcBef>
                          <a:spcPts val="0"/>
                        </a:spcBef>
                        <a:spcAft>
                          <a:spcPts val="0"/>
                        </a:spcAft>
                        <a:buNone/>
                      </a:pPr>
                      <a:r>
                        <a:rPr lang="en-GB" sz="1600" b="1"/>
                        <a:t>Structural Level</a:t>
                      </a:r>
                      <a:r>
                        <a:rPr lang="en-GB" sz="1600"/>
                        <a:t>: Changes the social conditions that give rise to stigma</a:t>
                      </a:r>
                      <a:endParaRPr sz="1600"/>
                    </a:p>
                  </a:txBody>
                  <a:tcPr marL="121900" marR="121900" marT="121900" marB="121900">
                    <a:solidFill>
                      <a:srgbClr val="C9DAF8"/>
                    </a:solidFill>
                  </a:tcPr>
                </a:tc>
                <a:tc hMerge="1">
                  <a:tcPr/>
                </a:tc>
              </a:tr>
              <a:tr h="508000">
                <a:tc>
                  <a:txBody>
                    <a:bodyPr/>
                    <a:lstStyle/>
                    <a:p>
                      <a:pPr marL="114300" lvl="0" indent="0" algn="l" rtl="0">
                        <a:spcBef>
                          <a:spcPts val="0"/>
                        </a:spcBef>
                        <a:spcAft>
                          <a:spcPts val="0"/>
                        </a:spcAft>
                        <a:buNone/>
                      </a:pPr>
                      <a:r>
                        <a:rPr lang="en-GB" sz="1600"/>
                        <a:t>Social Norms</a:t>
                      </a:r>
                      <a:endParaRPr sz="1600"/>
                    </a:p>
                  </a:txBody>
                  <a:tcPr marL="121900" marR="121900" marT="121900" marB="121900"/>
                </a:tc>
                <a:tc>
                  <a:txBody>
                    <a:bodyPr/>
                    <a:lstStyle/>
                    <a:p>
                      <a:pPr marL="0" lvl="0" indent="0" algn="l" rtl="0">
                        <a:spcBef>
                          <a:spcPts val="0"/>
                        </a:spcBef>
                        <a:spcAft>
                          <a:spcPts val="0"/>
                        </a:spcAft>
                        <a:buNone/>
                      </a:pPr>
                      <a:r>
                        <a:rPr lang="en-GB" sz="1600"/>
                        <a:t>Change perceptions of stigma endorsed by peer group</a:t>
                      </a:r>
                      <a:endParaRPr sz="1600"/>
                    </a:p>
                  </a:txBody>
                  <a:tcPr marL="121900" marR="121900" marT="121900" marB="121900"/>
                </a:tc>
              </a:tr>
              <a:tr h="508000">
                <a:tc>
                  <a:txBody>
                    <a:bodyPr/>
                    <a:lstStyle/>
                    <a:p>
                      <a:pPr marL="114300" lvl="0" indent="0" algn="l" rtl="0">
                        <a:spcBef>
                          <a:spcPts val="0"/>
                        </a:spcBef>
                        <a:spcAft>
                          <a:spcPts val="0"/>
                        </a:spcAft>
                        <a:buNone/>
                      </a:pPr>
                      <a:r>
                        <a:rPr lang="en-GB" sz="1600"/>
                        <a:t>Behavioral Design</a:t>
                      </a:r>
                      <a:endParaRPr sz="1600"/>
                    </a:p>
                  </a:txBody>
                  <a:tcPr marL="121900" marR="121900" marT="121900" marB="121900"/>
                </a:tc>
                <a:tc>
                  <a:txBody>
                    <a:bodyPr/>
                    <a:lstStyle/>
                    <a:p>
                      <a:pPr marL="0" lvl="0" indent="0" algn="l" rtl="0">
                        <a:spcBef>
                          <a:spcPts val="0"/>
                        </a:spcBef>
                        <a:spcAft>
                          <a:spcPts val="0"/>
                        </a:spcAft>
                        <a:buNone/>
                      </a:pPr>
                      <a:r>
                        <a:rPr lang="en-GB" sz="1600"/>
                        <a:t>Constrain opportunities for stigma to influence decision making and care provision</a:t>
                      </a:r>
                      <a:endParaRPr sz="1600"/>
                    </a:p>
                  </a:txBody>
                  <a:tcPr marL="121900" marR="121900" marT="121900" marB="121900"/>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4"/>
          <p:cNvSpPr txBox="1">
            <a:spLocks noGrp="1"/>
          </p:cNvSpPr>
          <p:nvPr>
            <p:ph type="title"/>
          </p:nvPr>
        </p:nvSpPr>
        <p:spPr>
          <a:xfrm>
            <a:off x="415600" y="546667"/>
            <a:ext cx="11360800" cy="810400"/>
          </a:xfrm>
          <a:prstGeom prst="rect">
            <a:avLst/>
          </a:prstGeom>
        </p:spPr>
        <p:txBody>
          <a:bodyPr spcFirstLastPara="1" vert="horz" wrap="square" lIns="121900" tIns="121900" rIns="121900" bIns="121900" rtlCol="0" anchor="t" anchorCtr="0">
            <a:noAutofit/>
          </a:bodyPr>
          <a:lstStyle/>
          <a:p>
            <a:r>
              <a:rPr lang="en-GB" dirty="0">
                <a:solidFill>
                  <a:schemeClr val="bg1"/>
                </a:solidFill>
              </a:rPr>
              <a:t>Project Team</a:t>
            </a:r>
            <a:endParaRPr dirty="0">
              <a:solidFill>
                <a:schemeClr val="bg1"/>
              </a:solidFill>
            </a:endParaRPr>
          </a:p>
        </p:txBody>
      </p:sp>
      <p:sp>
        <p:nvSpPr>
          <p:cNvPr id="92" name="Google Shape;92;p14"/>
          <p:cNvSpPr txBox="1">
            <a:spLocks noGrp="1"/>
          </p:cNvSpPr>
          <p:nvPr>
            <p:ph type="body" idx="1"/>
          </p:nvPr>
        </p:nvSpPr>
        <p:spPr>
          <a:xfrm>
            <a:off x="415600" y="1741567"/>
            <a:ext cx="5333200" cy="4452000"/>
          </a:xfrm>
          <a:prstGeom prst="rect">
            <a:avLst/>
          </a:prstGeom>
        </p:spPr>
        <p:txBody>
          <a:bodyPr spcFirstLastPara="1" vert="horz" wrap="square" lIns="121900" tIns="121900" rIns="121900" bIns="121900" rtlCol="0" anchor="t" anchorCtr="0">
            <a:noAutofit/>
          </a:bodyPr>
          <a:lstStyle/>
          <a:p>
            <a:pPr marL="0" indent="0">
              <a:buNone/>
            </a:pPr>
            <a:r>
              <a:rPr lang="en-GB" sz="2400" dirty="0">
                <a:solidFill>
                  <a:schemeClr val="bg1"/>
                </a:solidFill>
              </a:rPr>
              <a:t>University of Malaya</a:t>
            </a:r>
            <a:endParaRPr sz="2400" dirty="0">
              <a:solidFill>
                <a:schemeClr val="bg1"/>
              </a:solidFill>
            </a:endParaRPr>
          </a:p>
          <a:p>
            <a:pPr indent="-457200">
              <a:buSzPts val="1800"/>
            </a:pPr>
            <a:r>
              <a:rPr lang="en-GB" sz="2400" dirty="0">
                <a:solidFill>
                  <a:schemeClr val="bg1"/>
                </a:solidFill>
              </a:rPr>
              <a:t>Adeeba Kamarulzaman (PI)</a:t>
            </a:r>
            <a:endParaRPr sz="2400" dirty="0">
              <a:solidFill>
                <a:schemeClr val="bg1"/>
              </a:solidFill>
            </a:endParaRPr>
          </a:p>
          <a:p>
            <a:pPr indent="-457200">
              <a:buSzPts val="1800"/>
            </a:pPr>
            <a:r>
              <a:rPr lang="en-GB" sz="2400" dirty="0">
                <a:solidFill>
                  <a:schemeClr val="bg1"/>
                </a:solidFill>
              </a:rPr>
              <a:t>Asfarina Amir Hassan</a:t>
            </a:r>
            <a:endParaRPr sz="2400" dirty="0">
              <a:solidFill>
                <a:schemeClr val="bg1"/>
              </a:solidFill>
            </a:endParaRPr>
          </a:p>
          <a:p>
            <a:pPr indent="-457200">
              <a:buSzPts val="1800"/>
            </a:pPr>
            <a:r>
              <a:rPr lang="en-GB" sz="2400" dirty="0">
                <a:solidFill>
                  <a:schemeClr val="bg1"/>
                </a:solidFill>
              </a:rPr>
              <a:t>Pui Li Wong</a:t>
            </a:r>
            <a:endParaRPr sz="2400" dirty="0">
              <a:solidFill>
                <a:schemeClr val="bg1"/>
              </a:solidFill>
            </a:endParaRPr>
          </a:p>
          <a:p>
            <a:pPr indent="-457200">
              <a:buSzPts val="1800"/>
            </a:pPr>
            <a:r>
              <a:rPr lang="en-GB" sz="2400" dirty="0">
                <a:solidFill>
                  <a:schemeClr val="bg1"/>
                </a:solidFill>
              </a:rPr>
              <a:t>Raja Iskandar Shah Azwa</a:t>
            </a:r>
            <a:endParaRPr sz="2400" dirty="0">
              <a:solidFill>
                <a:schemeClr val="bg1"/>
              </a:solidFill>
            </a:endParaRPr>
          </a:p>
          <a:p>
            <a:pPr indent="-457200">
              <a:buSzPts val="1800"/>
            </a:pPr>
            <a:r>
              <a:rPr lang="en-GB" sz="2400" dirty="0">
                <a:solidFill>
                  <a:schemeClr val="bg1"/>
                </a:solidFill>
              </a:rPr>
              <a:t>Rumana Saifi</a:t>
            </a:r>
            <a:endParaRPr sz="2400" dirty="0">
              <a:solidFill>
                <a:schemeClr val="bg1"/>
              </a:solidFill>
            </a:endParaRPr>
          </a:p>
          <a:p>
            <a:pPr indent="-457200">
              <a:buSzPts val="1800"/>
            </a:pPr>
            <a:r>
              <a:rPr lang="en-GB" sz="2400" dirty="0">
                <a:solidFill>
                  <a:schemeClr val="bg1"/>
                </a:solidFill>
              </a:rPr>
              <a:t>Sharifah Faridah Binti Syed Omar</a:t>
            </a:r>
            <a:endParaRPr sz="2400" dirty="0">
              <a:solidFill>
                <a:schemeClr val="bg1"/>
              </a:solidFill>
            </a:endParaRPr>
          </a:p>
        </p:txBody>
      </p:sp>
      <p:sp>
        <p:nvSpPr>
          <p:cNvPr id="93" name="Google Shape;93;p14"/>
          <p:cNvSpPr txBox="1">
            <a:spLocks noGrp="1"/>
          </p:cNvSpPr>
          <p:nvPr>
            <p:ph type="body" idx="2"/>
          </p:nvPr>
        </p:nvSpPr>
        <p:spPr>
          <a:xfrm>
            <a:off x="6443200" y="1741567"/>
            <a:ext cx="5333200" cy="4452000"/>
          </a:xfrm>
          <a:prstGeom prst="rect">
            <a:avLst/>
          </a:prstGeom>
        </p:spPr>
        <p:txBody>
          <a:bodyPr spcFirstLastPara="1" vert="horz" wrap="square" lIns="121900" tIns="121900" rIns="121900" bIns="121900" rtlCol="0" anchor="t" anchorCtr="0">
            <a:noAutofit/>
          </a:bodyPr>
          <a:lstStyle/>
          <a:p>
            <a:pPr marL="0" indent="0">
              <a:buNone/>
            </a:pPr>
            <a:r>
              <a:rPr lang="en-GB" sz="2400" dirty="0">
                <a:solidFill>
                  <a:schemeClr val="bg1"/>
                </a:solidFill>
              </a:rPr>
              <a:t>University of Delaware</a:t>
            </a:r>
            <a:endParaRPr sz="2400" dirty="0">
              <a:solidFill>
                <a:schemeClr val="bg1"/>
              </a:solidFill>
            </a:endParaRPr>
          </a:p>
          <a:p>
            <a:pPr indent="-457200">
              <a:buSzPts val="1800"/>
            </a:pPr>
            <a:r>
              <a:rPr lang="en-GB" sz="2400" dirty="0">
                <a:solidFill>
                  <a:schemeClr val="bg1"/>
                </a:solidFill>
              </a:rPr>
              <a:t>Carly Hill</a:t>
            </a:r>
            <a:endParaRPr sz="2400" dirty="0">
              <a:solidFill>
                <a:schemeClr val="bg1"/>
              </a:solidFill>
            </a:endParaRPr>
          </a:p>
          <a:p>
            <a:pPr indent="-457200">
              <a:buSzPts val="1800"/>
            </a:pPr>
            <a:r>
              <a:rPr lang="en-GB" sz="2400" dirty="0">
                <a:solidFill>
                  <a:schemeClr val="bg1"/>
                </a:solidFill>
              </a:rPr>
              <a:t>Jonathan Cox</a:t>
            </a:r>
            <a:endParaRPr sz="2400" dirty="0">
              <a:solidFill>
                <a:schemeClr val="bg1"/>
              </a:solidFill>
            </a:endParaRPr>
          </a:p>
          <a:p>
            <a:pPr indent="-457200">
              <a:buSzPts val="1800"/>
            </a:pPr>
            <a:r>
              <a:rPr lang="en-GB" sz="2400" dirty="0">
                <a:solidFill>
                  <a:schemeClr val="bg1"/>
                </a:solidFill>
              </a:rPr>
              <a:t>Valerie Earnshaw (PI)</a:t>
            </a:r>
            <a:endParaRPr sz="2400" dirty="0">
              <a:solidFill>
                <a:schemeClr val="bg1"/>
              </a:solidFill>
            </a:endParaRPr>
          </a:p>
          <a:p>
            <a:pPr indent="-457200">
              <a:buSzPts val="1800"/>
            </a:pPr>
            <a:r>
              <a:rPr lang="en-GB" sz="2400" dirty="0">
                <a:solidFill>
                  <a:schemeClr val="bg1"/>
                </a:solidFill>
              </a:rPr>
              <a:t>Zachary Collier</a:t>
            </a:r>
            <a:endParaRPr sz="2400" dirty="0">
              <a:solidFill>
                <a:schemeClr val="bg1"/>
              </a:solidFill>
            </a:endParaRPr>
          </a:p>
          <a:p>
            <a:pPr marL="0" indent="0">
              <a:spcBef>
                <a:spcPts val="2135"/>
              </a:spcBef>
              <a:buNone/>
            </a:pPr>
            <a:r>
              <a:rPr lang="en-GB" sz="2400" dirty="0">
                <a:solidFill>
                  <a:schemeClr val="bg1"/>
                </a:solidFill>
              </a:rPr>
              <a:t>Community Health Center, Inc</a:t>
            </a:r>
            <a:endParaRPr sz="2400" dirty="0">
              <a:solidFill>
                <a:schemeClr val="bg1"/>
              </a:solidFill>
            </a:endParaRPr>
          </a:p>
          <a:p>
            <a:pPr indent="-457200">
              <a:buSzPts val="1800"/>
            </a:pPr>
            <a:r>
              <a:rPr lang="en-GB" sz="2400" dirty="0">
                <a:solidFill>
                  <a:schemeClr val="bg1"/>
                </a:solidFill>
              </a:rPr>
              <a:t>Marwan Haddad</a:t>
            </a:r>
            <a:endParaRPr sz="2400" dirty="0">
              <a:solidFill>
                <a:schemeClr val="bg1"/>
              </a:solidFill>
            </a:endParaRPr>
          </a:p>
          <a:p>
            <a:pPr marL="0" indent="0">
              <a:spcBef>
                <a:spcPts val="2135"/>
              </a:spcBef>
              <a:buNone/>
            </a:pPr>
            <a:r>
              <a:rPr lang="en-GB" sz="2400" dirty="0">
                <a:solidFill>
                  <a:schemeClr val="bg1"/>
                </a:solidFill>
              </a:rPr>
              <a:t>Yale University</a:t>
            </a:r>
            <a:endParaRPr sz="2400" dirty="0">
              <a:solidFill>
                <a:schemeClr val="bg1"/>
              </a:solidFill>
            </a:endParaRPr>
          </a:p>
          <a:p>
            <a:pPr indent="-457200">
              <a:buSzPts val="1800"/>
            </a:pPr>
            <a:r>
              <a:rPr lang="en-GB" sz="2400" dirty="0">
                <a:solidFill>
                  <a:schemeClr val="bg1"/>
                </a:solidFill>
              </a:rPr>
              <a:t>Frederick Altice</a:t>
            </a:r>
            <a:endParaRPr sz="2400" dirty="0">
              <a:solidFill>
                <a:schemeClr val="bg1"/>
              </a:solidFill>
            </a:endParaRPr>
          </a:p>
          <a:p>
            <a:pPr marL="0" indent="0">
              <a:spcBef>
                <a:spcPts val="2135"/>
              </a:spcBef>
              <a:spcAft>
                <a:spcPts val="2135"/>
              </a:spcAft>
              <a:buNone/>
            </a:pPr>
            <a:endParaRPr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2"/>
          <p:cNvSpPr txBox="1">
            <a:spLocks noGrp="1"/>
          </p:cNvSpPr>
          <p:nvPr>
            <p:ph type="title"/>
          </p:nvPr>
        </p:nvSpPr>
        <p:spPr>
          <a:xfrm>
            <a:off x="301100" y="548167"/>
            <a:ext cx="11360800" cy="810400"/>
          </a:xfrm>
          <a:prstGeom prst="rect">
            <a:avLst/>
          </a:prstGeom>
        </p:spPr>
        <p:txBody>
          <a:bodyPr spcFirstLastPara="1" wrap="square" lIns="121900" tIns="121900" rIns="121900" bIns="121900" anchor="t" anchorCtr="0">
            <a:noAutofit/>
          </a:bodyPr>
          <a:lstStyle/>
          <a:p>
            <a:r>
              <a:rPr lang="en-GB"/>
              <a:t>Background: Stigma Intervention Toolkit</a:t>
            </a:r>
            <a:endParaRPr lang="en-GB"/>
          </a:p>
          <a:p/>
        </p:txBody>
      </p:sp>
      <p:sp>
        <p:nvSpPr>
          <p:cNvPr id="144" name="Google Shape;144;p22"/>
          <p:cNvSpPr txBox="1">
            <a:spLocks noGrp="1"/>
          </p:cNvSpPr>
          <p:nvPr>
            <p:ph type="body" idx="1"/>
          </p:nvPr>
        </p:nvSpPr>
        <p:spPr>
          <a:xfrm>
            <a:off x="114933" y="2122200"/>
            <a:ext cx="6410000" cy="4452000"/>
          </a:xfrm>
          <a:prstGeom prst="rect">
            <a:avLst/>
          </a:prstGeom>
        </p:spPr>
        <p:txBody>
          <a:bodyPr spcFirstLastPara="1" wrap="square" lIns="121900" tIns="121900" rIns="121900" bIns="121900" anchor="t" anchorCtr="0">
            <a:noAutofit/>
          </a:bodyPr>
          <a:lstStyle/>
          <a:p>
            <a:pPr marL="0" indent="0">
              <a:buNone/>
            </a:pPr>
            <a:r>
              <a:rPr lang="en-GB" sz="2000"/>
              <a:t>Optimal Delivery of Stigma Intervention Tools:</a:t>
            </a:r>
            <a:endParaRPr sz="2000"/>
          </a:p>
          <a:p>
            <a:pPr lvl="1" indent="-414655">
              <a:buSzPts val="1300"/>
            </a:pPr>
            <a:r>
              <a:rPr lang="en-GB" sz="1735" b="1"/>
              <a:t>Longitudinal: </a:t>
            </a:r>
            <a:r>
              <a:rPr lang="en-GB" sz="1735"/>
              <a:t>single session interventions don’t lead to lasting change</a:t>
            </a:r>
            <a:endParaRPr sz="1735"/>
          </a:p>
          <a:p>
            <a:pPr lvl="1" indent="-414655">
              <a:spcBef>
                <a:spcPts val="0"/>
              </a:spcBef>
              <a:buSzPts val="1300"/>
            </a:pPr>
            <a:r>
              <a:rPr lang="en-GB" sz="1735" b="1"/>
              <a:t>Multilevel: </a:t>
            </a:r>
            <a:r>
              <a:rPr lang="en-GB" sz="1735"/>
              <a:t>stigma changed at one level not sustained without changes at other levels</a:t>
            </a:r>
            <a:endParaRPr sz="1735"/>
          </a:p>
          <a:p>
            <a:pPr lvl="1" indent="-414655">
              <a:spcBef>
                <a:spcPts val="0"/>
              </a:spcBef>
              <a:buSzPts val="1300"/>
            </a:pPr>
            <a:r>
              <a:rPr lang="en-GB" sz="1735" b="1"/>
              <a:t>Multicomponent: </a:t>
            </a:r>
            <a:r>
              <a:rPr lang="en-GB" sz="1735"/>
              <a:t>there’s no one single tool that can eliminate stigma, many tools are needed</a:t>
            </a:r>
            <a:endParaRPr sz="1735"/>
          </a:p>
        </p:txBody>
      </p:sp>
      <p:grpSp>
        <p:nvGrpSpPr>
          <p:cNvPr id="145" name="Google Shape;145;p22"/>
          <p:cNvGrpSpPr/>
          <p:nvPr/>
        </p:nvGrpSpPr>
        <p:grpSpPr>
          <a:xfrm>
            <a:off x="5853556" y="1106004"/>
            <a:ext cx="5382120" cy="5255568"/>
            <a:chOff x="2256567" y="677103"/>
            <a:chExt cx="4036590" cy="3941676"/>
          </a:xfrm>
        </p:grpSpPr>
        <p:sp>
          <p:nvSpPr>
            <p:cNvPr id="146" name="Google Shape;146;p22"/>
            <p:cNvSpPr/>
            <p:nvPr/>
          </p:nvSpPr>
          <p:spPr>
            <a:xfrm rot="-6597333">
              <a:off x="4296826" y="3950027"/>
              <a:ext cx="586303" cy="586303"/>
            </a:xfrm>
            <a:prstGeom prst="ellipse">
              <a:avLst/>
            </a:prstGeom>
            <a:solidFill>
              <a:srgbClr val="F48FB0"/>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147" name="Google Shape;147;p22"/>
            <p:cNvSpPr/>
            <p:nvPr/>
          </p:nvSpPr>
          <p:spPr>
            <a:xfrm rot="-6599386">
              <a:off x="2318596" y="1407533"/>
              <a:ext cx="440541" cy="440541"/>
            </a:xfrm>
            <a:prstGeom prst="ellipse">
              <a:avLst/>
            </a:prstGeom>
            <a:solidFill>
              <a:srgbClr val="F48FB0"/>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148" name="Google Shape;148;p22"/>
            <p:cNvSpPr/>
            <p:nvPr/>
          </p:nvSpPr>
          <p:spPr>
            <a:xfrm rot="-6598839">
              <a:off x="2887641" y="2346984"/>
              <a:ext cx="1199287" cy="1199287"/>
            </a:xfrm>
            <a:prstGeom prst="ellipse">
              <a:avLst/>
            </a:prstGeom>
            <a:solidFill>
              <a:srgbClr val="F48FB0"/>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149" name="Google Shape;149;p22"/>
            <p:cNvSpPr/>
            <p:nvPr/>
          </p:nvSpPr>
          <p:spPr>
            <a:xfrm rot="-6598620">
              <a:off x="4374916" y="913763"/>
              <a:ext cx="1681581" cy="1681581"/>
            </a:xfrm>
            <a:prstGeom prst="ellipse">
              <a:avLst/>
            </a:prstGeom>
            <a:solidFill>
              <a:srgbClr val="F48FB0"/>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150" name="Google Shape;150;p22"/>
            <p:cNvSpPr/>
            <p:nvPr/>
          </p:nvSpPr>
          <p:spPr>
            <a:xfrm rot="-6597866">
              <a:off x="2661829" y="2208216"/>
              <a:ext cx="629106" cy="629106"/>
            </a:xfrm>
            <a:prstGeom prst="ellipse">
              <a:avLst/>
            </a:prstGeom>
            <a:solidFill>
              <a:srgbClr val="AC1145"/>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151" name="Google Shape;151;p22"/>
            <p:cNvSpPr/>
            <p:nvPr/>
          </p:nvSpPr>
          <p:spPr>
            <a:xfrm rot="-6597701">
              <a:off x="3267625" y="1113818"/>
              <a:ext cx="274172" cy="274172"/>
            </a:xfrm>
            <a:prstGeom prst="ellipse">
              <a:avLst/>
            </a:prstGeom>
            <a:solidFill>
              <a:srgbClr val="F48FB0"/>
            </a:solidFill>
            <a:ln>
              <a:noFill/>
            </a:ln>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grpSp>
      <p:grpSp>
        <p:nvGrpSpPr>
          <p:cNvPr id="152" name="Google Shape;152;p22"/>
          <p:cNvGrpSpPr/>
          <p:nvPr/>
        </p:nvGrpSpPr>
        <p:grpSpPr>
          <a:xfrm>
            <a:off x="8774392" y="2624221"/>
            <a:ext cx="3253600" cy="3253600"/>
            <a:chOff x="4447194" y="1815766"/>
            <a:chExt cx="2440200" cy="2440200"/>
          </a:xfrm>
        </p:grpSpPr>
        <p:sp>
          <p:nvSpPr>
            <p:cNvPr id="153" name="Google Shape;153;p22"/>
            <p:cNvSpPr/>
            <p:nvPr/>
          </p:nvSpPr>
          <p:spPr>
            <a:xfrm>
              <a:off x="4447194" y="1815766"/>
              <a:ext cx="2440200" cy="2440200"/>
            </a:xfrm>
            <a:prstGeom prst="ellipse">
              <a:avLst/>
            </a:prstGeom>
            <a:solidFill>
              <a:srgbClr val="840D35"/>
            </a:solidFill>
            <a:ln>
              <a:noFill/>
            </a:ln>
            <a:effectLst>
              <a:outerShdw blurRad="228600" dist="50800" dir="5400000" algn="tl" rotWithShape="0">
                <a:srgbClr val="000000">
                  <a:alpha val="54900"/>
                </a:srgbClr>
              </a:outerShdw>
            </a:effectLst>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154" name="Google Shape;154;p22"/>
            <p:cNvSpPr txBox="1"/>
            <p:nvPr/>
          </p:nvSpPr>
          <p:spPr>
            <a:xfrm>
              <a:off x="4735950" y="2504275"/>
              <a:ext cx="1862700" cy="1163400"/>
            </a:xfrm>
            <a:prstGeom prst="rect">
              <a:avLst/>
            </a:prstGeom>
            <a:noFill/>
            <a:ln>
              <a:noFill/>
            </a:ln>
          </p:spPr>
          <p:txBody>
            <a:bodyPr spcFirstLastPara="1" wrap="square" lIns="121900" tIns="121900" rIns="121900" bIns="121900" anchor="ctr" anchorCtr="0">
              <a:noAutofit/>
            </a:bodyPr>
            <a:lstStyle/>
            <a:p>
              <a:pPr algn="ctr" defTabSz="1219200">
                <a:buClr>
                  <a:srgbClr val="000000"/>
                </a:buClr>
              </a:pPr>
              <a:r>
                <a:rPr lang="en-GB" sz="1600" kern="0">
                  <a:solidFill>
                    <a:srgbClr val="FFFFFF"/>
                  </a:solidFill>
                  <a:latin typeface="Roboto" panose="02000000000000000000"/>
                  <a:ea typeface="Roboto" panose="02000000000000000000"/>
                  <a:cs typeface="Roboto" panose="02000000000000000000"/>
                  <a:sym typeface="Roboto" panose="02000000000000000000"/>
                </a:rPr>
                <a:t>LONGITUDINAL</a:t>
              </a:r>
              <a:endParaRPr sz="1600" kern="0">
                <a:solidFill>
                  <a:srgbClr val="FFFFFF"/>
                </a:solidFill>
                <a:latin typeface="Roboto" panose="02000000000000000000"/>
                <a:ea typeface="Roboto" panose="02000000000000000000"/>
                <a:cs typeface="Roboto" panose="02000000000000000000"/>
                <a:sym typeface="Roboto" panose="02000000000000000000"/>
              </a:endParaRPr>
            </a:p>
          </p:txBody>
        </p:sp>
      </p:grpSp>
      <p:grpSp>
        <p:nvGrpSpPr>
          <p:cNvPr id="155" name="Google Shape;155;p22"/>
          <p:cNvGrpSpPr/>
          <p:nvPr/>
        </p:nvGrpSpPr>
        <p:grpSpPr>
          <a:xfrm>
            <a:off x="7600716" y="2035271"/>
            <a:ext cx="1898400" cy="1898400"/>
            <a:chOff x="3490737" y="1374053"/>
            <a:chExt cx="1423800" cy="1423800"/>
          </a:xfrm>
        </p:grpSpPr>
        <p:sp>
          <p:nvSpPr>
            <p:cNvPr id="156" name="Google Shape;156;p22"/>
            <p:cNvSpPr/>
            <p:nvPr/>
          </p:nvSpPr>
          <p:spPr>
            <a:xfrm>
              <a:off x="3490737" y="1374053"/>
              <a:ext cx="1423800" cy="1423800"/>
            </a:xfrm>
            <a:prstGeom prst="ellipse">
              <a:avLst/>
            </a:prstGeom>
            <a:solidFill>
              <a:srgbClr val="B61249"/>
            </a:solidFill>
            <a:ln>
              <a:noFill/>
            </a:ln>
            <a:effectLst>
              <a:outerShdw blurRad="228600" dist="50800" dir="5400000" algn="tl" rotWithShape="0">
                <a:srgbClr val="000000">
                  <a:alpha val="54900"/>
                </a:srgbClr>
              </a:outerShdw>
            </a:effectLst>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157" name="Google Shape;157;p22"/>
            <p:cNvSpPr txBox="1"/>
            <p:nvPr/>
          </p:nvSpPr>
          <p:spPr>
            <a:xfrm>
              <a:off x="3718754" y="1613603"/>
              <a:ext cx="967800" cy="944700"/>
            </a:xfrm>
            <a:prstGeom prst="rect">
              <a:avLst/>
            </a:prstGeom>
            <a:noFill/>
            <a:ln>
              <a:noFill/>
            </a:ln>
          </p:spPr>
          <p:txBody>
            <a:bodyPr spcFirstLastPara="1" wrap="square" lIns="121900" tIns="121900" rIns="121900" bIns="121900" anchor="ctr" anchorCtr="0">
              <a:noAutofit/>
            </a:bodyPr>
            <a:lstStyle/>
            <a:p>
              <a:pPr algn="ctr" defTabSz="1219200">
                <a:buClr>
                  <a:srgbClr val="000000"/>
                </a:buClr>
              </a:pPr>
              <a:r>
                <a:rPr lang="en-GB" sz="1335" kern="0">
                  <a:solidFill>
                    <a:srgbClr val="FFFFFF"/>
                  </a:solidFill>
                  <a:latin typeface="Roboto" panose="02000000000000000000"/>
                  <a:ea typeface="Roboto" panose="02000000000000000000"/>
                  <a:cs typeface="Roboto" panose="02000000000000000000"/>
                  <a:sym typeface="Roboto" panose="02000000000000000000"/>
                </a:rPr>
                <a:t>MULTILEVEL</a:t>
              </a:r>
              <a:endParaRPr sz="1335" kern="0">
                <a:solidFill>
                  <a:srgbClr val="FFFFFF"/>
                </a:solidFill>
                <a:latin typeface="Roboto" panose="02000000000000000000"/>
                <a:ea typeface="Roboto" panose="02000000000000000000"/>
                <a:cs typeface="Roboto" panose="02000000000000000000"/>
                <a:sym typeface="Roboto" panose="02000000000000000000"/>
              </a:endParaRPr>
            </a:p>
          </p:txBody>
        </p:sp>
      </p:grpSp>
      <p:grpSp>
        <p:nvGrpSpPr>
          <p:cNvPr id="158" name="Google Shape;158;p22"/>
          <p:cNvGrpSpPr/>
          <p:nvPr/>
        </p:nvGrpSpPr>
        <p:grpSpPr>
          <a:xfrm>
            <a:off x="7145804" y="4120919"/>
            <a:ext cx="1998400" cy="1998400"/>
            <a:chOff x="644203" y="3718814"/>
            <a:chExt cx="1498800" cy="1498800"/>
          </a:xfrm>
        </p:grpSpPr>
        <p:sp>
          <p:nvSpPr>
            <p:cNvPr id="159" name="Google Shape;159;p22"/>
            <p:cNvSpPr/>
            <p:nvPr/>
          </p:nvSpPr>
          <p:spPr>
            <a:xfrm>
              <a:off x="644203" y="3718814"/>
              <a:ext cx="1498800" cy="1498800"/>
            </a:xfrm>
            <a:prstGeom prst="ellipse">
              <a:avLst/>
            </a:prstGeom>
            <a:solidFill>
              <a:srgbClr val="AC1145"/>
            </a:solidFill>
            <a:ln>
              <a:noFill/>
            </a:ln>
            <a:effectLst>
              <a:outerShdw blurRad="228600" dist="50800" dir="5400000" algn="tl" rotWithShape="0">
                <a:srgbClr val="000000">
                  <a:alpha val="54900"/>
                </a:srgbClr>
              </a:outerShdw>
            </a:effectLst>
          </p:spPr>
          <p:txBody>
            <a:bodyPr spcFirstLastPara="1" wrap="square" lIns="121900" tIns="121900" rIns="121900" bIns="121900" anchor="ctr" anchorCtr="0">
              <a:noAutofit/>
            </a:bodyPr>
            <a:lstStyle/>
            <a:p>
              <a:pPr defTabSz="1219200">
                <a:buClr>
                  <a:srgbClr val="000000"/>
                </a:buClr>
              </a:pPr>
              <a:endParaRPr sz="1865" kern="0">
                <a:solidFill>
                  <a:srgbClr val="000000"/>
                </a:solidFill>
                <a:latin typeface="Arial" panose="020B0604020202020204"/>
                <a:cs typeface="Arial" panose="020B0604020202020204"/>
                <a:sym typeface="Arial" panose="020B0604020202020204"/>
              </a:endParaRPr>
            </a:p>
          </p:txBody>
        </p:sp>
        <p:sp>
          <p:nvSpPr>
            <p:cNvPr id="160" name="Google Shape;160;p22"/>
            <p:cNvSpPr txBox="1"/>
            <p:nvPr/>
          </p:nvSpPr>
          <p:spPr>
            <a:xfrm>
              <a:off x="856976" y="3995875"/>
              <a:ext cx="1073400" cy="944700"/>
            </a:xfrm>
            <a:prstGeom prst="rect">
              <a:avLst/>
            </a:prstGeom>
            <a:noFill/>
            <a:ln>
              <a:noFill/>
            </a:ln>
          </p:spPr>
          <p:txBody>
            <a:bodyPr spcFirstLastPara="1" wrap="square" lIns="121900" tIns="121900" rIns="121900" bIns="121900" anchor="ctr" anchorCtr="0">
              <a:noAutofit/>
            </a:bodyPr>
            <a:lstStyle/>
            <a:p>
              <a:pPr algn="ctr" defTabSz="1219200">
                <a:buClr>
                  <a:srgbClr val="000000"/>
                </a:buClr>
              </a:pPr>
              <a:r>
                <a:rPr lang="en-GB" sz="1335" kern="0">
                  <a:solidFill>
                    <a:srgbClr val="FFFFFF"/>
                  </a:solidFill>
                  <a:latin typeface="Roboto" panose="02000000000000000000"/>
                  <a:ea typeface="Roboto" panose="02000000000000000000"/>
                  <a:cs typeface="Roboto" panose="02000000000000000000"/>
                  <a:sym typeface="Roboto" panose="02000000000000000000"/>
                </a:rPr>
                <a:t>MULTI-</a:t>
              </a:r>
              <a:endParaRPr sz="1335" kern="0">
                <a:solidFill>
                  <a:srgbClr val="FFFFFF"/>
                </a:solidFill>
                <a:latin typeface="Roboto" panose="02000000000000000000"/>
                <a:ea typeface="Roboto" panose="02000000000000000000"/>
                <a:cs typeface="Roboto" panose="02000000000000000000"/>
                <a:sym typeface="Roboto" panose="02000000000000000000"/>
              </a:endParaRPr>
            </a:p>
            <a:p>
              <a:pPr algn="ctr" defTabSz="1219200">
                <a:buClr>
                  <a:srgbClr val="000000"/>
                </a:buClr>
              </a:pPr>
              <a:r>
                <a:rPr lang="en-GB" sz="1335" kern="0">
                  <a:solidFill>
                    <a:srgbClr val="FFFFFF"/>
                  </a:solidFill>
                  <a:latin typeface="Roboto" panose="02000000000000000000"/>
                  <a:ea typeface="Roboto" panose="02000000000000000000"/>
                  <a:cs typeface="Roboto" panose="02000000000000000000"/>
                  <a:sym typeface="Roboto" panose="02000000000000000000"/>
                </a:rPr>
                <a:t>COMPONENT</a:t>
              </a:r>
              <a:endParaRPr sz="1335" kern="0">
                <a:solidFill>
                  <a:srgbClr val="FFFFFF"/>
                </a:solidFill>
                <a:latin typeface="Roboto" panose="02000000000000000000"/>
                <a:ea typeface="Roboto" panose="02000000000000000000"/>
                <a:cs typeface="Roboto" panose="02000000000000000000"/>
                <a:sym typeface="Roboto" panose="02000000000000000000"/>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29"/>
          <p:cNvSpPr txBox="1">
            <a:spLocks noGrp="1"/>
          </p:cNvSpPr>
          <p:nvPr>
            <p:ph type="title"/>
          </p:nvPr>
        </p:nvSpPr>
        <p:spPr>
          <a:xfrm>
            <a:off x="415600" y="546667"/>
            <a:ext cx="11360800" cy="810400"/>
          </a:xfrm>
          <a:prstGeom prst="rect">
            <a:avLst/>
          </a:prstGeom>
        </p:spPr>
        <p:txBody>
          <a:bodyPr spcFirstLastPara="1" wrap="square" lIns="121900" tIns="121900" rIns="121900" bIns="121900" anchor="t" anchorCtr="0">
            <a:noAutofit/>
          </a:bodyPr>
          <a:lstStyle/>
          <a:p>
            <a:r>
              <a:rPr lang="en-GB"/>
              <a:t>Project structure </a:t>
            </a:r>
            <a:endParaRPr lang="en-GB"/>
          </a:p>
        </p:txBody>
      </p:sp>
      <p:sp>
        <p:nvSpPr>
          <p:cNvPr id="215" name="Google Shape;215;p29"/>
          <p:cNvSpPr txBox="1">
            <a:spLocks noGrp="1"/>
          </p:cNvSpPr>
          <p:nvPr>
            <p:ph type="body" idx="1"/>
          </p:nvPr>
        </p:nvSpPr>
        <p:spPr>
          <a:xfrm>
            <a:off x="415600" y="1639833"/>
            <a:ext cx="11360800" cy="4452000"/>
          </a:xfrm>
          <a:prstGeom prst="rect">
            <a:avLst/>
          </a:prstGeom>
        </p:spPr>
        <p:txBody>
          <a:bodyPr spcFirstLastPara="1" wrap="square" lIns="121900" tIns="121900" rIns="121900" bIns="121900" anchor="t" anchorCtr="0">
            <a:noAutofit/>
          </a:bodyPr>
          <a:lstStyle/>
          <a:p>
            <a:pPr marL="0" indent="0">
              <a:buNone/>
            </a:pPr>
            <a:r>
              <a:rPr lang="en-GB" b="1"/>
              <a:t>Aim 1: Preliminary studies to inform implementation</a:t>
            </a:r>
            <a:br>
              <a:rPr lang="en-GB"/>
            </a:br>
            <a:r>
              <a:rPr lang="en-GB"/>
              <a:t>→ Phase 1: PhotoVoice study with key populations and PLWH</a:t>
            </a:r>
            <a:br>
              <a:rPr lang="en-GB"/>
            </a:br>
            <a:r>
              <a:rPr lang="en-GB"/>
              <a:t>→ Phase 2: Online focus group study with clinicians</a:t>
            </a:r>
            <a:br>
              <a:rPr lang="en-GB"/>
            </a:br>
            <a:r>
              <a:rPr lang="en-GB"/>
              <a:t>→ Phase 3: Pre-test intervention protocol</a:t>
            </a:r>
            <a:endParaRPr lang="en-GB"/>
          </a:p>
          <a:p>
            <a:pPr marL="0" indent="0">
              <a:spcBef>
                <a:spcPts val="2135"/>
              </a:spcBef>
              <a:spcAft>
                <a:spcPts val="2135"/>
              </a:spcAft>
              <a:buNone/>
            </a:pPr>
            <a:r>
              <a:rPr lang="en-GB" b="1"/>
              <a:t>Aim 2: Pilot test of intervention</a:t>
            </a:r>
            <a:endParaRPr b="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3"/>
          <p:cNvSpPr txBox="1">
            <a:spLocks noGrp="1"/>
          </p:cNvSpPr>
          <p:nvPr>
            <p:ph type="title"/>
          </p:nvPr>
        </p:nvSpPr>
        <p:spPr>
          <a:xfrm>
            <a:off x="415600" y="546667"/>
            <a:ext cx="11360800" cy="810400"/>
          </a:xfrm>
          <a:prstGeom prst="rect">
            <a:avLst/>
          </a:prstGeom>
        </p:spPr>
        <p:txBody>
          <a:bodyPr spcFirstLastPara="1" wrap="square" lIns="121900" tIns="121900" rIns="121900" bIns="121900" anchor="t" anchorCtr="0">
            <a:noAutofit/>
          </a:bodyPr>
          <a:lstStyle/>
          <a:p>
            <a:r>
              <a:rPr lang="en-GB"/>
              <a:t>Background: Traditional Stigma Interventions</a:t>
            </a:r>
            <a:endParaRPr lang="en-GB"/>
          </a:p>
        </p:txBody>
      </p:sp>
      <p:sp>
        <p:nvSpPr>
          <p:cNvPr id="166" name="Google Shape;166;p23"/>
          <p:cNvSpPr txBox="1">
            <a:spLocks noGrp="1"/>
          </p:cNvSpPr>
          <p:nvPr>
            <p:ph type="body" idx="1"/>
          </p:nvPr>
        </p:nvSpPr>
        <p:spPr>
          <a:xfrm>
            <a:off x="415600" y="1639967"/>
            <a:ext cx="5333200" cy="4452000"/>
          </a:xfrm>
          <a:prstGeom prst="rect">
            <a:avLst/>
          </a:prstGeom>
        </p:spPr>
        <p:txBody>
          <a:bodyPr spcFirstLastPara="1" wrap="square" lIns="121900" tIns="121900" rIns="121900" bIns="121900" anchor="t" anchorCtr="0">
            <a:noAutofit/>
          </a:bodyPr>
          <a:lstStyle/>
          <a:p>
            <a:pPr indent="-448945">
              <a:buSzPts val="1700"/>
            </a:pPr>
            <a:r>
              <a:rPr lang="en-GB" sz="2265"/>
              <a:t>What’s Been Done:</a:t>
            </a:r>
            <a:endParaRPr sz="2265"/>
          </a:p>
          <a:p>
            <a:pPr lvl="1" indent="-431800">
              <a:spcBef>
                <a:spcPts val="0"/>
              </a:spcBef>
              <a:buSzPts val="1500"/>
            </a:pPr>
            <a:r>
              <a:rPr lang="en-GB" sz="2000"/>
              <a:t>One clinic at a time</a:t>
            </a:r>
            <a:endParaRPr sz="2000"/>
          </a:p>
          <a:p>
            <a:pPr lvl="1" indent="-431800">
              <a:spcBef>
                <a:spcPts val="0"/>
              </a:spcBef>
              <a:buSzPts val="1500"/>
            </a:pPr>
            <a:r>
              <a:rPr lang="en-GB" sz="2000"/>
              <a:t>Short in duration</a:t>
            </a:r>
            <a:endParaRPr sz="2000"/>
          </a:p>
          <a:p>
            <a:pPr lvl="1" indent="-431800">
              <a:spcBef>
                <a:spcPts val="0"/>
              </a:spcBef>
              <a:buSzPts val="1500"/>
            </a:pPr>
            <a:r>
              <a:rPr lang="en-GB" sz="2000"/>
              <a:t>Few stigma reduction tools</a:t>
            </a:r>
            <a:endParaRPr sz="2000"/>
          </a:p>
          <a:p>
            <a:pPr lvl="1" indent="-431800">
              <a:spcBef>
                <a:spcPts val="0"/>
              </a:spcBef>
              <a:buSzPts val="1500"/>
            </a:pPr>
            <a:r>
              <a:rPr lang="en-GB" sz="2000"/>
              <a:t>Single-level interventions</a:t>
            </a:r>
            <a:endParaRPr sz="2000"/>
          </a:p>
        </p:txBody>
      </p:sp>
      <p:pic>
        <p:nvPicPr>
          <p:cNvPr id="167" name="Google Shape;167;p23"/>
          <p:cNvPicPr preferRelativeResize="0"/>
          <p:nvPr/>
        </p:nvPicPr>
        <p:blipFill>
          <a:blip r:embed="rId1"/>
          <a:stretch>
            <a:fillRect/>
          </a:stretch>
        </p:blipFill>
        <p:spPr>
          <a:xfrm>
            <a:off x="1581434" y="3548000"/>
            <a:ext cx="3001533" cy="2435533"/>
          </a:xfrm>
          <a:prstGeom prst="rect">
            <a:avLst/>
          </a:prstGeom>
          <a:noFill/>
          <a:ln>
            <a:noFill/>
          </a:ln>
        </p:spPr>
      </p:pic>
      <p:sp>
        <p:nvSpPr>
          <p:cNvPr id="168" name="Google Shape;168;p23"/>
          <p:cNvSpPr txBox="1">
            <a:spLocks noGrp="1"/>
          </p:cNvSpPr>
          <p:nvPr>
            <p:ph type="body" idx="2"/>
          </p:nvPr>
        </p:nvSpPr>
        <p:spPr>
          <a:xfrm>
            <a:off x="6443200" y="1639967"/>
            <a:ext cx="5333200" cy="4452000"/>
          </a:xfrm>
          <a:prstGeom prst="rect">
            <a:avLst/>
          </a:prstGeom>
        </p:spPr>
        <p:txBody>
          <a:bodyPr spcFirstLastPara="1" wrap="square" lIns="121900" tIns="121900" rIns="121900" bIns="121900" anchor="t" anchorCtr="0">
            <a:noAutofit/>
          </a:bodyPr>
          <a:lstStyle/>
          <a:p>
            <a:pPr indent="-448945">
              <a:buSzPts val="1700"/>
            </a:pPr>
            <a:r>
              <a:rPr lang="en-GB" sz="2265"/>
              <a:t>What’s Needed:</a:t>
            </a:r>
            <a:endParaRPr sz="2265"/>
          </a:p>
          <a:p>
            <a:pPr lvl="1" indent="-431800">
              <a:spcBef>
                <a:spcPts val="0"/>
              </a:spcBef>
              <a:buSzPts val="1500"/>
            </a:pPr>
            <a:r>
              <a:rPr lang="en-GB" sz="2000"/>
              <a:t>Multiple clinics / clinicians</a:t>
            </a:r>
            <a:endParaRPr sz="2000"/>
          </a:p>
          <a:p>
            <a:pPr lvl="1" indent="-431800">
              <a:spcBef>
                <a:spcPts val="0"/>
              </a:spcBef>
              <a:buSzPts val="1500"/>
            </a:pPr>
            <a:r>
              <a:rPr lang="en-GB" sz="2000"/>
              <a:t>Longer in duration</a:t>
            </a:r>
            <a:endParaRPr sz="2000"/>
          </a:p>
          <a:p>
            <a:pPr lvl="1" indent="-431800">
              <a:spcBef>
                <a:spcPts val="0"/>
              </a:spcBef>
              <a:buSzPts val="1500"/>
            </a:pPr>
            <a:r>
              <a:rPr lang="en-GB" sz="2000"/>
              <a:t>Multiple stigma reduction tools</a:t>
            </a:r>
            <a:endParaRPr sz="2000"/>
          </a:p>
          <a:p>
            <a:pPr lvl="1" indent="-431800">
              <a:spcBef>
                <a:spcPts val="0"/>
              </a:spcBef>
              <a:buSzPts val="1500"/>
            </a:pPr>
            <a:r>
              <a:rPr lang="en-GB" sz="2000"/>
              <a:t>Multi-level interventions</a:t>
            </a:r>
            <a:endParaRPr sz="2000"/>
          </a:p>
        </p:txBody>
      </p:sp>
      <p:pic>
        <p:nvPicPr>
          <p:cNvPr id="169" name="Google Shape;169;p23"/>
          <p:cNvPicPr preferRelativeResize="0"/>
          <p:nvPr/>
        </p:nvPicPr>
        <p:blipFill>
          <a:blip r:embed="rId1"/>
          <a:stretch>
            <a:fillRect/>
          </a:stretch>
        </p:blipFill>
        <p:spPr>
          <a:xfrm>
            <a:off x="6405733" y="3685001"/>
            <a:ext cx="1597467" cy="1296233"/>
          </a:xfrm>
          <a:prstGeom prst="rect">
            <a:avLst/>
          </a:prstGeom>
          <a:noFill/>
          <a:ln>
            <a:noFill/>
          </a:ln>
        </p:spPr>
      </p:pic>
      <p:pic>
        <p:nvPicPr>
          <p:cNvPr id="170" name="Google Shape;170;p23"/>
          <p:cNvPicPr preferRelativeResize="0"/>
          <p:nvPr/>
        </p:nvPicPr>
        <p:blipFill>
          <a:blip r:embed="rId1"/>
          <a:stretch>
            <a:fillRect/>
          </a:stretch>
        </p:blipFill>
        <p:spPr>
          <a:xfrm>
            <a:off x="7393000" y="4981234"/>
            <a:ext cx="1597467" cy="1296233"/>
          </a:xfrm>
          <a:prstGeom prst="rect">
            <a:avLst/>
          </a:prstGeom>
          <a:noFill/>
          <a:ln>
            <a:noFill/>
          </a:ln>
        </p:spPr>
      </p:pic>
      <p:pic>
        <p:nvPicPr>
          <p:cNvPr id="171" name="Google Shape;171;p23"/>
          <p:cNvPicPr preferRelativeResize="0"/>
          <p:nvPr/>
        </p:nvPicPr>
        <p:blipFill>
          <a:blip r:embed="rId1"/>
          <a:stretch>
            <a:fillRect/>
          </a:stretch>
        </p:blipFill>
        <p:spPr>
          <a:xfrm>
            <a:off x="8428333" y="3685001"/>
            <a:ext cx="1597467" cy="1296233"/>
          </a:xfrm>
          <a:prstGeom prst="rect">
            <a:avLst/>
          </a:prstGeom>
          <a:noFill/>
          <a:ln>
            <a:noFill/>
          </a:ln>
        </p:spPr>
      </p:pic>
      <p:pic>
        <p:nvPicPr>
          <p:cNvPr id="172" name="Google Shape;172;p23"/>
          <p:cNvPicPr preferRelativeResize="0"/>
          <p:nvPr/>
        </p:nvPicPr>
        <p:blipFill>
          <a:blip r:embed="rId1"/>
          <a:stretch>
            <a:fillRect/>
          </a:stretch>
        </p:blipFill>
        <p:spPr>
          <a:xfrm>
            <a:off x="9397833" y="4981234"/>
            <a:ext cx="1597467" cy="1296233"/>
          </a:xfrm>
          <a:prstGeom prst="rect">
            <a:avLst/>
          </a:prstGeom>
          <a:noFill/>
          <a:ln>
            <a:noFill/>
          </a:ln>
        </p:spPr>
      </p:pic>
      <p:pic>
        <p:nvPicPr>
          <p:cNvPr id="173" name="Google Shape;173;p23"/>
          <p:cNvPicPr preferRelativeResize="0"/>
          <p:nvPr/>
        </p:nvPicPr>
        <p:blipFill>
          <a:blip r:embed="rId1"/>
          <a:stretch>
            <a:fillRect/>
          </a:stretch>
        </p:blipFill>
        <p:spPr>
          <a:xfrm>
            <a:off x="10313467" y="3685001"/>
            <a:ext cx="1597467" cy="129623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4"/>
          <p:cNvSpPr txBox="1">
            <a:spLocks noGrp="1"/>
          </p:cNvSpPr>
          <p:nvPr>
            <p:ph type="title"/>
          </p:nvPr>
        </p:nvSpPr>
        <p:spPr>
          <a:xfrm>
            <a:off x="354000" y="1534800"/>
            <a:ext cx="5393600" cy="2086000"/>
          </a:xfrm>
          <a:prstGeom prst="rect">
            <a:avLst/>
          </a:prstGeom>
        </p:spPr>
        <p:txBody>
          <a:bodyPr spcFirstLastPara="1" wrap="square" lIns="121900" tIns="121900" rIns="121900" bIns="121900" anchor="b" anchorCtr="0">
            <a:noAutofit/>
          </a:bodyPr>
          <a:lstStyle/>
          <a:p>
            <a:r>
              <a:rPr lang="en-GB"/>
              <a:t>A Solution: </a:t>
            </a:r>
            <a:endParaRPr lang="en-GB"/>
          </a:p>
          <a:p>
            <a:r>
              <a:rPr lang="en-GB"/>
              <a:t>Project ECHO </a:t>
            </a:r>
            <a:endParaRPr lang="en-GB"/>
          </a:p>
        </p:txBody>
      </p:sp>
      <p:sp>
        <p:nvSpPr>
          <p:cNvPr id="179" name="Google Shape;179;p24"/>
          <p:cNvSpPr txBox="1">
            <a:spLocks noGrp="1"/>
          </p:cNvSpPr>
          <p:nvPr>
            <p:ph type="subTitle" idx="1"/>
          </p:nvPr>
        </p:nvSpPr>
        <p:spPr>
          <a:xfrm>
            <a:off x="354000" y="3692001"/>
            <a:ext cx="5393600" cy="1692400"/>
          </a:xfrm>
          <a:prstGeom prst="rect">
            <a:avLst/>
          </a:prstGeom>
        </p:spPr>
        <p:txBody>
          <a:bodyPr spcFirstLastPara="1" wrap="square" lIns="121900" tIns="121900" rIns="121900" bIns="121900" anchor="t" anchorCtr="0">
            <a:noAutofit/>
          </a:bodyPr>
          <a:lstStyle/>
          <a:p>
            <a:pPr marL="0" indent="0"/>
          </a:p>
        </p:txBody>
      </p:sp>
      <p:sp>
        <p:nvSpPr>
          <p:cNvPr id="180" name="Google Shape;180;p24"/>
          <p:cNvSpPr txBox="1">
            <a:spLocks noGrp="1"/>
          </p:cNvSpPr>
          <p:nvPr>
            <p:ph type="body" idx="2"/>
          </p:nvPr>
        </p:nvSpPr>
        <p:spPr>
          <a:xfrm>
            <a:off x="6586000" y="965600"/>
            <a:ext cx="5116000" cy="4926800"/>
          </a:xfrm>
          <a:prstGeom prst="rect">
            <a:avLst/>
          </a:prstGeom>
        </p:spPr>
        <p:txBody>
          <a:bodyPr spcFirstLastPara="1" wrap="square" lIns="121900" tIns="121900" rIns="121900" bIns="121900" anchor="ctr" anchorCtr="0">
            <a:noAutofit/>
          </a:bodyPr>
          <a:lstStyle/>
          <a:p>
            <a:pPr marL="0" indent="0">
              <a:spcAft>
                <a:spcPts val="2135"/>
              </a:spcAft>
              <a:buNone/>
            </a:pPr>
          </a:p>
        </p:txBody>
      </p:sp>
      <p:pic>
        <p:nvPicPr>
          <p:cNvPr id="181" name="Google Shape;181;p24"/>
          <p:cNvPicPr preferRelativeResize="0"/>
          <p:nvPr/>
        </p:nvPicPr>
        <p:blipFill>
          <a:blip r:embed="rId1"/>
          <a:stretch>
            <a:fillRect/>
          </a:stretch>
        </p:blipFill>
        <p:spPr>
          <a:xfrm>
            <a:off x="6384834" y="2192759"/>
            <a:ext cx="5518333" cy="30282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26"/>
          <p:cNvSpPr txBox="1">
            <a:spLocks noGrp="1"/>
          </p:cNvSpPr>
          <p:nvPr>
            <p:ph type="title"/>
          </p:nvPr>
        </p:nvSpPr>
        <p:spPr>
          <a:xfrm>
            <a:off x="415600" y="546667"/>
            <a:ext cx="11360800" cy="810400"/>
          </a:xfrm>
          <a:prstGeom prst="rect">
            <a:avLst/>
          </a:prstGeom>
        </p:spPr>
        <p:txBody>
          <a:bodyPr spcFirstLastPara="1" wrap="square" lIns="121900" tIns="121900" rIns="121900" bIns="121900" anchor="t" anchorCtr="0">
            <a:noAutofit/>
          </a:bodyPr>
          <a:lstStyle/>
          <a:p>
            <a:r>
              <a:rPr lang="en-GB"/>
              <a:t>Background: Project ECHO</a:t>
            </a:r>
            <a:endParaRPr lang="en-GB"/>
          </a:p>
        </p:txBody>
      </p:sp>
      <p:sp>
        <p:nvSpPr>
          <p:cNvPr id="196" name="Google Shape;196;p26"/>
          <p:cNvSpPr txBox="1">
            <a:spLocks noGrp="1"/>
          </p:cNvSpPr>
          <p:nvPr>
            <p:ph type="body" idx="1"/>
          </p:nvPr>
        </p:nvSpPr>
        <p:spPr>
          <a:xfrm>
            <a:off x="4979200" y="1592067"/>
            <a:ext cx="7212800" cy="4452000"/>
          </a:xfrm>
          <a:prstGeom prst="rect">
            <a:avLst/>
          </a:prstGeom>
        </p:spPr>
        <p:txBody>
          <a:bodyPr spcFirstLastPara="1" wrap="square" lIns="121900" tIns="121900" rIns="121900" bIns="121900" anchor="t" anchorCtr="0">
            <a:noAutofit/>
          </a:bodyPr>
          <a:lstStyle/>
          <a:p>
            <a:r>
              <a:rPr lang="en-GB"/>
              <a:t>Teletraining platform for clinicians</a:t>
            </a:r>
            <a:endParaRPr lang="en-GB"/>
          </a:p>
          <a:p>
            <a:pPr lvl="1">
              <a:spcBef>
                <a:spcPts val="0"/>
              </a:spcBef>
            </a:pPr>
            <a:r>
              <a:rPr lang="en-GB" u="sng">
                <a:solidFill>
                  <a:schemeClr val="hlink"/>
                </a:solidFill>
                <a:hlinkClick r:id="rId1"/>
              </a:rPr>
              <a:t>Video</a:t>
            </a:r>
            <a:endParaRPr lang="en-GB" u="sng">
              <a:solidFill>
                <a:schemeClr val="hlink"/>
              </a:solidFill>
            </a:endParaRPr>
          </a:p>
          <a:p>
            <a:pPr lvl="1">
              <a:spcBef>
                <a:spcPts val="0"/>
              </a:spcBef>
            </a:pPr>
            <a:r>
              <a:rPr lang="en-GB"/>
              <a:t>Develops knowledge + capacity in non-specialist clinicians</a:t>
            </a:r>
            <a:br>
              <a:rPr lang="en-GB"/>
            </a:br>
            <a:endParaRPr lang="en-GB"/>
          </a:p>
          <a:p>
            <a:r>
              <a:rPr lang="en-GB"/>
              <a:t>Popular</a:t>
            </a:r>
            <a:endParaRPr lang="en-GB"/>
          </a:p>
          <a:p>
            <a:pPr lvl="1">
              <a:spcBef>
                <a:spcPts val="0"/>
              </a:spcBef>
            </a:pPr>
            <a:r>
              <a:rPr lang="en-GB"/>
              <a:t>Recommended by leading health organizations</a:t>
            </a:r>
            <a:endParaRPr lang="en-GB"/>
          </a:p>
          <a:p>
            <a:pPr lvl="1">
              <a:spcBef>
                <a:spcPts val="0"/>
              </a:spcBef>
            </a:pPr>
            <a:r>
              <a:rPr lang="en-GB"/>
              <a:t>Previous efficacy shown with HIV</a:t>
            </a:r>
            <a:endParaRPr lang="en-GB"/>
          </a:p>
          <a:p>
            <a:pPr lvl="1">
              <a:spcBef>
                <a:spcPts val="0"/>
              </a:spcBef>
            </a:pPr>
            <a:r>
              <a:rPr lang="en-GB"/>
              <a:t>Has connected 70,000+ clinicians in 37+ countries</a:t>
            </a:r>
            <a:endParaRPr lang="en-GB"/>
          </a:p>
        </p:txBody>
      </p:sp>
      <p:pic>
        <p:nvPicPr>
          <p:cNvPr id="197" name="Google Shape;197;p26"/>
          <p:cNvPicPr preferRelativeResize="0"/>
          <p:nvPr/>
        </p:nvPicPr>
        <p:blipFill>
          <a:blip r:embed="rId2"/>
          <a:stretch>
            <a:fillRect/>
          </a:stretch>
        </p:blipFill>
        <p:spPr>
          <a:xfrm>
            <a:off x="693200" y="1625167"/>
            <a:ext cx="4130267" cy="2041067"/>
          </a:xfrm>
          <a:prstGeom prst="rect">
            <a:avLst/>
          </a:prstGeom>
          <a:noFill/>
          <a:ln>
            <a:noFill/>
          </a:ln>
        </p:spPr>
      </p:pic>
      <p:pic>
        <p:nvPicPr>
          <p:cNvPr id="198" name="Google Shape;198;p26"/>
          <p:cNvPicPr preferRelativeResize="0"/>
          <p:nvPr/>
        </p:nvPicPr>
        <p:blipFill>
          <a:blip r:embed="rId3"/>
          <a:stretch>
            <a:fillRect/>
          </a:stretch>
        </p:blipFill>
        <p:spPr>
          <a:xfrm>
            <a:off x="693201" y="3852701"/>
            <a:ext cx="4130268" cy="252936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30"/>
          <p:cNvSpPr txBox="1">
            <a:spLocks noGrp="1"/>
          </p:cNvSpPr>
          <p:nvPr>
            <p:ph type="title"/>
          </p:nvPr>
        </p:nvSpPr>
        <p:spPr>
          <a:xfrm>
            <a:off x="415600" y="546667"/>
            <a:ext cx="11360800" cy="810400"/>
          </a:xfrm>
          <a:prstGeom prst="rect">
            <a:avLst/>
          </a:prstGeom>
        </p:spPr>
        <p:txBody>
          <a:bodyPr spcFirstLastPara="1" wrap="square" lIns="121900" tIns="121900" rIns="121900" bIns="121900" anchor="t" anchorCtr="0">
            <a:noAutofit/>
          </a:bodyPr>
          <a:lstStyle/>
          <a:p>
            <a:r>
              <a:rPr lang="en-GB" sz="3335" dirty="0"/>
              <a:t>Aim 1: Inform Implementation</a:t>
            </a:r>
            <a:endParaRPr sz="3200" dirty="0"/>
          </a:p>
        </p:txBody>
      </p:sp>
      <p:sp>
        <p:nvSpPr>
          <p:cNvPr id="221" name="Google Shape;221;p30"/>
          <p:cNvSpPr txBox="1">
            <a:spLocks noGrp="1"/>
          </p:cNvSpPr>
          <p:nvPr>
            <p:ph type="body" idx="1"/>
          </p:nvPr>
        </p:nvSpPr>
        <p:spPr>
          <a:xfrm>
            <a:off x="415600" y="1639833"/>
            <a:ext cx="11360800" cy="4452000"/>
          </a:xfrm>
          <a:prstGeom prst="rect">
            <a:avLst/>
          </a:prstGeom>
          <a:noFill/>
        </p:spPr>
        <p:txBody>
          <a:bodyPr spcFirstLastPara="1" wrap="square" lIns="121900" tIns="121900" rIns="121900" bIns="121900" anchor="t" anchorCtr="0">
            <a:noAutofit/>
          </a:bodyPr>
          <a:lstStyle/>
          <a:p>
            <a:pPr marL="127000" indent="0">
              <a:buSzPts val="2100"/>
              <a:buNone/>
            </a:pPr>
            <a:r>
              <a:rPr lang="en-GB" sz="2800" b="1" dirty="0"/>
              <a:t>Phase 1:</a:t>
            </a:r>
            <a:r>
              <a:rPr lang="en-GB" sz="2800" dirty="0"/>
              <a:t> PhotoVoice study with key populations and PLWH </a:t>
            </a:r>
            <a:endParaRPr sz="2800" dirty="0"/>
          </a:p>
          <a:p>
            <a:pPr lvl="1" indent="-448945">
              <a:spcBef>
                <a:spcPts val="0"/>
              </a:spcBef>
              <a:buSzPts val="1700"/>
              <a:buAutoNum type="alphaLcPeriod"/>
            </a:pPr>
            <a:r>
              <a:rPr lang="en-GB" sz="2265" dirty="0"/>
              <a:t>n=30-35 key populations/PLWH</a:t>
            </a:r>
            <a:endParaRPr sz="2265" dirty="0"/>
          </a:p>
          <a:p>
            <a:pPr marL="770255" lvl="1" indent="0">
              <a:spcBef>
                <a:spcPts val="0"/>
              </a:spcBef>
              <a:buSzPts val="1700"/>
              <a:buNone/>
            </a:pPr>
            <a:endParaRPr lang="en-GB" sz="2800" b="1" dirty="0"/>
          </a:p>
          <a:p>
            <a:pPr marL="160655" indent="0">
              <a:buSzPts val="1700"/>
              <a:buNone/>
            </a:pPr>
            <a:r>
              <a:rPr lang="en-GB" sz="2735" b="1" dirty="0"/>
              <a:t>Phase 2:</a:t>
            </a:r>
            <a:r>
              <a:rPr lang="en-GB" sz="2735" dirty="0"/>
              <a:t> Online focus group study</a:t>
            </a:r>
            <a:r>
              <a:rPr lang="en-GB" sz="2735" b="1" dirty="0"/>
              <a:t> </a:t>
            </a:r>
            <a:r>
              <a:rPr lang="en-GB" sz="2735" dirty="0"/>
              <a:t>with clinicians </a:t>
            </a:r>
            <a:endParaRPr sz="2735" dirty="0"/>
          </a:p>
          <a:p>
            <a:pPr lvl="1" indent="-448945">
              <a:spcBef>
                <a:spcPts val="0"/>
              </a:spcBef>
              <a:buSzPts val="1700"/>
              <a:buAutoNum type="alphaLcPeriod"/>
            </a:pPr>
            <a:r>
              <a:rPr lang="en-GB" sz="2265" dirty="0"/>
              <a:t>n=30-40 general practitioners + family medicine specialists</a:t>
            </a:r>
            <a:endParaRPr sz="2265" dirty="0"/>
          </a:p>
          <a:p>
            <a:pPr marL="127000" indent="0">
              <a:spcBef>
                <a:spcPts val="1335"/>
              </a:spcBef>
              <a:buSzPts val="2100"/>
              <a:buNone/>
            </a:pPr>
            <a:r>
              <a:rPr lang="en-GB" sz="2800" b="1" dirty="0"/>
              <a:t>Phase 3:</a:t>
            </a:r>
            <a:r>
              <a:rPr lang="en-GB" sz="2800" dirty="0"/>
              <a:t> Pre-test intervention protocol </a:t>
            </a:r>
            <a:endParaRPr sz="2800" dirty="0"/>
          </a:p>
          <a:p>
            <a:pPr lvl="1" indent="-448945">
              <a:spcBef>
                <a:spcPts val="0"/>
              </a:spcBef>
              <a:buSzPts val="1700"/>
              <a:buAutoNum type="alphaLcPeriod"/>
            </a:pPr>
            <a:r>
              <a:rPr lang="en-GB" sz="2265" dirty="0"/>
              <a:t>n=5 general practitioners + family medicine specialists</a:t>
            </a:r>
            <a:endParaRPr sz="2265" dirty="0"/>
          </a:p>
          <a:p>
            <a:pPr marL="0" indent="0">
              <a:spcBef>
                <a:spcPts val="2135"/>
              </a:spcBef>
              <a:spcAft>
                <a:spcPts val="2135"/>
              </a:spcAft>
              <a:buNone/>
            </a:pPr>
            <a:endParaRPr lang="en-SG"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4"/>
          <p:cNvSpPr txBox="1">
            <a:spLocks noGrp="1"/>
          </p:cNvSpPr>
          <p:nvPr>
            <p:ph type="title"/>
          </p:nvPr>
        </p:nvSpPr>
        <p:spPr>
          <a:xfrm>
            <a:off x="415600" y="546667"/>
            <a:ext cx="11360800" cy="810400"/>
          </a:xfrm>
          <a:prstGeom prst="rect">
            <a:avLst/>
          </a:prstGeom>
        </p:spPr>
        <p:txBody>
          <a:bodyPr spcFirstLastPara="1" wrap="square" lIns="121900" tIns="121900" rIns="121900" bIns="121900" anchor="t" anchorCtr="0">
            <a:noAutofit/>
          </a:bodyPr>
          <a:lstStyle/>
          <a:p>
            <a:r>
              <a:rPr lang="en-GB" sz="3465" dirty="0"/>
              <a:t>Aim 1 : Online focus group study with clinicians</a:t>
            </a:r>
            <a:r>
              <a:rPr lang="en-GB" sz="2265" dirty="0">
                <a:solidFill>
                  <a:schemeClr val="dk2"/>
                </a:solidFill>
              </a:rPr>
              <a:t> </a:t>
            </a:r>
            <a:r>
              <a:rPr lang="en-GB" sz="3465" dirty="0"/>
              <a:t> </a:t>
            </a:r>
            <a:endParaRPr sz="3465" dirty="0"/>
          </a:p>
        </p:txBody>
      </p:sp>
      <p:sp>
        <p:nvSpPr>
          <p:cNvPr id="247" name="Google Shape;247;p34"/>
          <p:cNvSpPr txBox="1">
            <a:spLocks noGrp="1"/>
          </p:cNvSpPr>
          <p:nvPr>
            <p:ph type="body" idx="1"/>
          </p:nvPr>
        </p:nvSpPr>
        <p:spPr>
          <a:xfrm>
            <a:off x="415600" y="1639833"/>
            <a:ext cx="11776400" cy="4452000"/>
          </a:xfrm>
          <a:prstGeom prst="rect">
            <a:avLst/>
          </a:prstGeom>
        </p:spPr>
        <p:txBody>
          <a:bodyPr spcFirstLastPara="1" wrap="square" lIns="121900" tIns="121900" rIns="121900" bIns="121900" anchor="t" anchorCtr="0">
            <a:noAutofit/>
          </a:bodyPr>
          <a:lstStyle/>
          <a:p>
            <a:pPr indent="-474345">
              <a:lnSpc>
                <a:spcPct val="150000"/>
              </a:lnSpc>
              <a:buSzPts val="2000"/>
            </a:pPr>
            <a:r>
              <a:rPr lang="en-GB" sz="2665"/>
              <a:t>Goal: Gain insight into acceptability + feasibility issues</a:t>
            </a:r>
            <a:endParaRPr sz="2665"/>
          </a:p>
          <a:p>
            <a:pPr indent="-474345">
              <a:lnSpc>
                <a:spcPct val="150000"/>
              </a:lnSpc>
              <a:buSzPts val="2000"/>
            </a:pPr>
            <a:r>
              <a:rPr lang="en-GB" sz="2665"/>
              <a:t>Participants: n=35 participants</a:t>
            </a:r>
            <a:endParaRPr sz="2665"/>
          </a:p>
          <a:p>
            <a:pPr lvl="1" indent="-440055">
              <a:lnSpc>
                <a:spcPct val="150000"/>
              </a:lnSpc>
              <a:spcBef>
                <a:spcPts val="0"/>
              </a:spcBef>
              <a:buSzPts val="1600"/>
            </a:pPr>
            <a:r>
              <a:rPr lang="en-GB" sz="2135"/>
              <a:t>Years practicing: M(SD)=14.2(10.8) years, range=2-44 years</a:t>
            </a:r>
            <a:endParaRPr sz="2135"/>
          </a:p>
          <a:p>
            <a:pPr lvl="1" indent="-440055">
              <a:lnSpc>
                <a:spcPct val="150000"/>
              </a:lnSpc>
              <a:spcBef>
                <a:spcPts val="0"/>
              </a:spcBef>
              <a:buSzPts val="1600"/>
            </a:pPr>
            <a:r>
              <a:rPr lang="en-GB" sz="2135"/>
              <a:t>Affiliation: 67.6% Private Sector, 32.4% Ministry of Health</a:t>
            </a:r>
            <a:endParaRPr sz="2135"/>
          </a:p>
          <a:p>
            <a:pPr lvl="1" indent="-440055">
              <a:lnSpc>
                <a:spcPct val="150000"/>
              </a:lnSpc>
              <a:spcBef>
                <a:spcPts val="0"/>
              </a:spcBef>
              <a:buSzPts val="1600"/>
            </a:pPr>
            <a:r>
              <a:rPr lang="en-GB" sz="2135"/>
              <a:t>Gender: 58.8% men, 41.2% women</a:t>
            </a:r>
            <a:endParaRPr sz="2135"/>
          </a:p>
          <a:p>
            <a:pPr lvl="1" indent="-440055">
              <a:lnSpc>
                <a:spcPct val="150000"/>
              </a:lnSpc>
              <a:spcBef>
                <a:spcPts val="0"/>
              </a:spcBef>
              <a:buSzPts val="1600"/>
            </a:pPr>
            <a:r>
              <a:rPr lang="en-GB" sz="2135"/>
              <a:t>Ethnicity: 47.1% Chinese, 26.5% Malay, 11.8% Indian, 14.7% Other</a:t>
            </a:r>
            <a:endParaRPr sz="2135"/>
          </a:p>
          <a:p>
            <a:pPr lvl="1" indent="-440055">
              <a:lnSpc>
                <a:spcPct val="150000"/>
              </a:lnSpc>
              <a:spcBef>
                <a:spcPts val="0"/>
              </a:spcBef>
              <a:buSzPts val="1600"/>
            </a:pPr>
            <a:r>
              <a:rPr lang="en-GB" sz="2135"/>
              <a:t>Religion: 29.5% Muslim, 29.4% Buddhist, 11.8% Christian, 11.8% Hindu, 17.6% Other</a:t>
            </a:r>
            <a:endParaRPr sz="2135"/>
          </a:p>
          <a:p>
            <a:pPr indent="0">
              <a:spcBef>
                <a:spcPts val="2135"/>
              </a:spcBef>
              <a:spcAft>
                <a:spcPts val="2135"/>
              </a:spcAft>
              <a:buNone/>
            </a:pPr>
            <a:endParaRPr sz="2665"/>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5"/>
          <p:cNvSpPr txBox="1"/>
          <p:nvPr/>
        </p:nvSpPr>
        <p:spPr>
          <a:xfrm>
            <a:off x="415600" y="1465634"/>
            <a:ext cx="7719200" cy="512857"/>
          </a:xfrm>
          <a:prstGeom prst="rect">
            <a:avLst/>
          </a:prstGeom>
          <a:noFill/>
          <a:ln>
            <a:noFill/>
          </a:ln>
        </p:spPr>
        <p:txBody>
          <a:bodyPr spcFirstLastPara="1" wrap="square" lIns="121900" tIns="121900" rIns="121900" bIns="121900" anchor="t" anchorCtr="0">
            <a:spAutoFit/>
          </a:bodyPr>
          <a:lstStyle/>
          <a:p>
            <a:pPr defTabSz="1219200">
              <a:buClr>
                <a:srgbClr val="000000"/>
              </a:buClr>
            </a:pPr>
            <a:r>
              <a:rPr lang="en-GB" sz="1735" b="1" kern="0">
                <a:solidFill>
                  <a:srgbClr val="000000"/>
                </a:solidFill>
                <a:latin typeface="Roboto" panose="02000000000000000000"/>
                <a:ea typeface="Roboto" panose="02000000000000000000"/>
                <a:cs typeface="Roboto" panose="02000000000000000000"/>
                <a:sym typeface="Roboto" panose="02000000000000000000"/>
              </a:rPr>
              <a:t>Contact: </a:t>
            </a:r>
            <a:r>
              <a:rPr lang="en-GB" sz="1735" kern="0">
                <a:solidFill>
                  <a:srgbClr val="000000"/>
                </a:solidFill>
                <a:latin typeface="Roboto" panose="02000000000000000000"/>
                <a:ea typeface="Roboto" panose="02000000000000000000"/>
                <a:cs typeface="Roboto" panose="02000000000000000000"/>
                <a:sym typeface="Roboto" panose="02000000000000000000"/>
              </a:rPr>
              <a:t>How much have you interacted with these types of patients? </a:t>
            </a:r>
            <a:endParaRPr sz="1735" kern="0">
              <a:solidFill>
                <a:srgbClr val="000000"/>
              </a:solidFill>
              <a:latin typeface="Roboto" panose="02000000000000000000"/>
              <a:ea typeface="Roboto" panose="02000000000000000000"/>
              <a:cs typeface="Roboto" panose="02000000000000000000"/>
              <a:sym typeface="Roboto" panose="02000000000000000000"/>
            </a:endParaRPr>
          </a:p>
        </p:txBody>
      </p:sp>
      <p:sp>
        <p:nvSpPr>
          <p:cNvPr id="253" name="Google Shape;253;p35"/>
          <p:cNvSpPr txBox="1">
            <a:spLocks noGrp="1"/>
          </p:cNvSpPr>
          <p:nvPr>
            <p:ph type="title"/>
          </p:nvPr>
        </p:nvSpPr>
        <p:spPr>
          <a:xfrm>
            <a:off x="415600" y="546667"/>
            <a:ext cx="11360800" cy="810400"/>
          </a:xfrm>
          <a:prstGeom prst="rect">
            <a:avLst/>
          </a:prstGeom>
        </p:spPr>
        <p:txBody>
          <a:bodyPr spcFirstLastPara="1" wrap="square" lIns="121900" tIns="121900" rIns="121900" bIns="121900" anchor="t" anchorCtr="0">
            <a:noAutofit/>
          </a:bodyPr>
          <a:lstStyle/>
          <a:p>
            <a:r>
              <a:rPr lang="en-GB" sz="3465" dirty="0"/>
              <a:t>Aim 1: Online focus group study with clinicians</a:t>
            </a:r>
            <a:r>
              <a:rPr lang="en-GB" sz="2265" dirty="0">
                <a:solidFill>
                  <a:schemeClr val="dk2"/>
                </a:solidFill>
              </a:rPr>
              <a:t> </a:t>
            </a:r>
            <a:r>
              <a:rPr lang="en-GB" sz="3465" dirty="0"/>
              <a:t> </a:t>
            </a:r>
            <a:endParaRPr sz="3465" dirty="0"/>
          </a:p>
        </p:txBody>
      </p:sp>
      <p:pic>
        <p:nvPicPr>
          <p:cNvPr id="254" name="Google Shape;254;p35"/>
          <p:cNvPicPr preferRelativeResize="0"/>
          <p:nvPr/>
        </p:nvPicPr>
        <p:blipFill>
          <a:blip r:embed="rId1"/>
          <a:stretch>
            <a:fillRect/>
          </a:stretch>
        </p:blipFill>
        <p:spPr>
          <a:xfrm>
            <a:off x="546334" y="1978834"/>
            <a:ext cx="11252333" cy="442793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6"/>
          <p:cNvSpPr txBox="1">
            <a:spLocks noGrp="1"/>
          </p:cNvSpPr>
          <p:nvPr>
            <p:ph type="body" idx="1"/>
          </p:nvPr>
        </p:nvSpPr>
        <p:spPr>
          <a:xfrm>
            <a:off x="110800" y="1639833"/>
            <a:ext cx="11776400" cy="4452000"/>
          </a:xfrm>
          <a:prstGeom prst="rect">
            <a:avLst/>
          </a:prstGeom>
        </p:spPr>
        <p:txBody>
          <a:bodyPr spcFirstLastPara="1" wrap="square" lIns="121900" tIns="121900" rIns="121900" bIns="121900" anchor="t" anchorCtr="0">
            <a:noAutofit/>
          </a:bodyPr>
          <a:lstStyle/>
          <a:p>
            <a:pPr indent="-448945">
              <a:buSzPts val="1700"/>
            </a:pPr>
            <a:r>
              <a:rPr lang="en-GB" sz="2265" b="1"/>
              <a:t>Acceptability: </a:t>
            </a:r>
            <a:r>
              <a:rPr lang="en-GB" sz="2265"/>
              <a:t>What do you think about Project ECHO for HIV testing and prevention? </a:t>
            </a:r>
            <a:endParaRPr sz="2265"/>
          </a:p>
          <a:p>
            <a:pPr lvl="1" indent="-414655">
              <a:spcBef>
                <a:spcPts val="1335"/>
              </a:spcBef>
              <a:buSzPts val="1300"/>
            </a:pPr>
            <a:r>
              <a:rPr lang="en-GB" sz="1735" b="1"/>
              <a:t>Content</a:t>
            </a:r>
            <a:r>
              <a:rPr lang="en-GB" sz="1735"/>
              <a:t>: “ECHO is a good idea for HIV testing and prevention in primary care. Yes, I want to participate in this project to improve my knowledge and skill in HIV testing and prevention for my patient.”</a:t>
            </a:r>
            <a:endParaRPr sz="1735"/>
          </a:p>
          <a:p>
            <a:pPr lvl="1" indent="-414655">
              <a:spcBef>
                <a:spcPts val="1335"/>
              </a:spcBef>
              <a:buSzPts val="1300"/>
            </a:pPr>
            <a:r>
              <a:rPr lang="en-GB" sz="1735" b="1"/>
              <a:t>Format</a:t>
            </a:r>
            <a:r>
              <a:rPr lang="en-GB" sz="1735"/>
              <a:t>: “</a:t>
            </a:r>
            <a:r>
              <a:rPr lang="en-GB" sz="1735">
                <a:solidFill>
                  <a:srgbClr val="444444"/>
                </a:solidFill>
                <a:highlight>
                  <a:srgbClr val="FFFFFF"/>
                </a:highlight>
              </a:rPr>
              <a:t>I think that is absolutely awesome idea. After the pandemic, I am very used to online webinar and prefer to just stay home without going to certain location to attend a course.”</a:t>
            </a:r>
            <a:endParaRPr sz="1735"/>
          </a:p>
          <a:p>
            <a:pPr lvl="1" indent="-414655">
              <a:spcBef>
                <a:spcPts val="1335"/>
              </a:spcBef>
              <a:buSzPts val="1300"/>
            </a:pPr>
            <a:r>
              <a:rPr lang="en-GB" sz="1735" b="1"/>
              <a:t>Duration / Content</a:t>
            </a:r>
            <a:r>
              <a:rPr lang="en-GB" sz="1735"/>
              <a:t>: “Looking at the planned intervention, I think twice a month meeting for one hour, for 9 months is rather too much than is necessary for just these topics. I don’t think I would have the time necessary to commit to such a long project, if it only relates to this very specific topic.”</a:t>
            </a:r>
            <a:endParaRPr sz="1735"/>
          </a:p>
          <a:p>
            <a:pPr marL="1219200" indent="0">
              <a:spcBef>
                <a:spcPts val="1335"/>
              </a:spcBef>
              <a:spcAft>
                <a:spcPts val="2135"/>
              </a:spcAft>
              <a:buNone/>
            </a:pPr>
            <a:endParaRPr sz="1735"/>
          </a:p>
        </p:txBody>
      </p:sp>
      <p:sp>
        <p:nvSpPr>
          <p:cNvPr id="260" name="Google Shape;260;p36"/>
          <p:cNvSpPr txBox="1">
            <a:spLocks noGrp="1"/>
          </p:cNvSpPr>
          <p:nvPr>
            <p:ph type="title"/>
          </p:nvPr>
        </p:nvSpPr>
        <p:spPr>
          <a:xfrm>
            <a:off x="415600" y="546667"/>
            <a:ext cx="11360800" cy="810400"/>
          </a:xfrm>
          <a:prstGeom prst="rect">
            <a:avLst/>
          </a:prstGeom>
        </p:spPr>
        <p:txBody>
          <a:bodyPr spcFirstLastPara="1" wrap="square" lIns="121900" tIns="121900" rIns="121900" bIns="121900" anchor="t" anchorCtr="0">
            <a:noAutofit/>
          </a:bodyPr>
          <a:lstStyle/>
          <a:p>
            <a:pPr algn="ctr"/>
            <a:r>
              <a:rPr lang="en-US" sz="3465" dirty="0"/>
              <a:t>Aim 1: Online focus group study with clinicians</a:t>
            </a:r>
            <a:r>
              <a:rPr lang="en-US" sz="2265" dirty="0">
                <a:solidFill>
                  <a:schemeClr val="dk2"/>
                </a:solidFill>
              </a:rPr>
              <a:t> </a:t>
            </a:r>
            <a:r>
              <a:rPr lang="en-US" sz="3465" dirty="0"/>
              <a:t> </a:t>
            </a:r>
            <a:endParaRPr lang="en-US" sz="3465"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7"/>
          <p:cNvSpPr txBox="1">
            <a:spLocks noGrp="1"/>
          </p:cNvSpPr>
          <p:nvPr>
            <p:ph type="body" idx="1"/>
          </p:nvPr>
        </p:nvSpPr>
        <p:spPr>
          <a:xfrm>
            <a:off x="111633" y="1629000"/>
            <a:ext cx="11830800" cy="4452000"/>
          </a:xfrm>
          <a:prstGeom prst="rect">
            <a:avLst/>
          </a:prstGeom>
        </p:spPr>
        <p:txBody>
          <a:bodyPr spcFirstLastPara="1" wrap="square" lIns="121900" tIns="121900" rIns="121900" bIns="121900" anchor="t" anchorCtr="0">
            <a:noAutofit/>
          </a:bodyPr>
          <a:lstStyle/>
          <a:p>
            <a:r>
              <a:rPr lang="en-GB" b="1"/>
              <a:t>Feasibility</a:t>
            </a:r>
            <a:r>
              <a:rPr lang="en-GB"/>
              <a:t>: What would make it </a:t>
            </a:r>
            <a:r>
              <a:rPr lang="en-GB" i="1"/>
              <a:t>harder</a:t>
            </a:r>
            <a:r>
              <a:rPr lang="en-GB"/>
              <a:t> for you to participate in Project ECHO?</a:t>
            </a:r>
            <a:endParaRPr lang="en-GB"/>
          </a:p>
          <a:p>
            <a:pPr lvl="1">
              <a:spcBef>
                <a:spcPts val="1335"/>
              </a:spcBef>
            </a:pPr>
            <a:r>
              <a:rPr lang="en-GB" b="1"/>
              <a:t>Timing / Other Priorities: </a:t>
            </a:r>
            <a:r>
              <a:rPr lang="en-GB"/>
              <a:t>“During working hours it is quite difficult to give full commitment to attend that 1 hour session because clinic is running, with unexpected schedules/meeting/tasks/referral.”</a:t>
            </a:r>
            <a:endParaRPr lang="en-GB"/>
          </a:p>
          <a:p>
            <a:pPr lvl="1">
              <a:spcBef>
                <a:spcPts val="1335"/>
              </a:spcBef>
              <a:spcAft>
                <a:spcPts val="1335"/>
              </a:spcAft>
            </a:pPr>
            <a:r>
              <a:rPr lang="en-GB" b="1"/>
              <a:t>Internet access</a:t>
            </a:r>
            <a:r>
              <a:rPr lang="en-GB"/>
              <a:t>: “Many of our colleagues in rural areas still have pretty bad internet access. Enough for googling but teleconferencing may be a challenge.”</a:t>
            </a:r>
            <a:endParaRPr lang="en-GB"/>
          </a:p>
        </p:txBody>
      </p:sp>
      <p:sp>
        <p:nvSpPr>
          <p:cNvPr id="266" name="Google Shape;266;p37"/>
          <p:cNvSpPr txBox="1">
            <a:spLocks noGrp="1"/>
          </p:cNvSpPr>
          <p:nvPr>
            <p:ph type="title"/>
          </p:nvPr>
        </p:nvSpPr>
        <p:spPr>
          <a:xfrm>
            <a:off x="415600" y="546667"/>
            <a:ext cx="11360800" cy="810400"/>
          </a:xfrm>
          <a:prstGeom prst="rect">
            <a:avLst/>
          </a:prstGeom>
        </p:spPr>
        <p:txBody>
          <a:bodyPr spcFirstLastPara="1" wrap="square" lIns="121900" tIns="121900" rIns="121900" bIns="121900" anchor="t" anchorCtr="0">
            <a:noAutofit/>
          </a:bodyPr>
          <a:lstStyle/>
          <a:p>
            <a:r>
              <a:rPr lang="en-GB" sz="3465" dirty="0"/>
              <a:t>Aim 1: Online focus group study with clinicians</a:t>
            </a:r>
            <a:r>
              <a:rPr lang="en-GB" sz="2265" dirty="0">
                <a:solidFill>
                  <a:schemeClr val="dk2"/>
                </a:solidFill>
              </a:rPr>
              <a:t> </a:t>
            </a:r>
            <a:r>
              <a:rPr lang="en-GB" sz="3465" dirty="0"/>
              <a:t> </a:t>
            </a:r>
            <a:endParaRPr sz="3465"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99" name="Shape 99"/>
        <p:cNvGrpSpPr/>
        <p:nvPr/>
      </p:nvGrpSpPr>
      <p:grpSpPr>
        <a:xfrm>
          <a:off x="0" y="0"/>
          <a:ext cx="0" cy="0"/>
          <a:chOff x="0" y="0"/>
          <a:chExt cx="0" cy="0"/>
        </a:xfrm>
      </p:grpSpPr>
      <p:sp>
        <p:nvSpPr>
          <p:cNvPr id="100" name="Google Shape;100;p15"/>
          <p:cNvSpPr txBox="1"/>
          <p:nvPr>
            <p:ph type="title"/>
          </p:nvPr>
        </p:nvSpPr>
        <p:spPr>
          <a:xfrm>
            <a:off x="972600" y="1758200"/>
            <a:ext cx="10251200" cy="7136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GB"/>
              <a:t>Example</a:t>
            </a:r>
            <a:endParaRPr lang="en-GB"/>
          </a:p>
        </p:txBody>
      </p:sp>
      <p:sp>
        <p:nvSpPr>
          <p:cNvPr id="101" name="Google Shape;101;p15"/>
          <p:cNvSpPr txBox="1"/>
          <p:nvPr>
            <p:ph type="body" idx="1"/>
          </p:nvPr>
        </p:nvSpPr>
        <p:spPr>
          <a:xfrm>
            <a:off x="972433" y="2771833"/>
            <a:ext cx="5032400" cy="3014800"/>
          </a:xfrm>
          <a:prstGeom prst="rect">
            <a:avLst/>
          </a:prstGeom>
        </p:spPr>
        <p:txBody>
          <a:bodyPr spcFirstLastPara="1" wrap="square" lIns="121900" tIns="121900" rIns="121900" bIns="121900" anchor="t" anchorCtr="0">
            <a:noAutofit/>
          </a:bodyPr>
          <a:lstStyle/>
          <a:p>
            <a:pPr marL="0" lvl="0" indent="0" algn="just" rtl="0">
              <a:lnSpc>
                <a:spcPct val="100000"/>
              </a:lnSpc>
              <a:spcBef>
                <a:spcPts val="0"/>
              </a:spcBef>
              <a:spcAft>
                <a:spcPts val="0"/>
              </a:spcAft>
              <a:buNone/>
            </a:pPr>
            <a:r>
              <a:rPr lang="en-GB" sz="2135" b="1">
                <a:solidFill>
                  <a:srgbClr val="595959"/>
                </a:solidFill>
              </a:rPr>
              <a:t>How do doctors see you?</a:t>
            </a:r>
            <a:endParaRPr sz="2135" b="1">
              <a:solidFill>
                <a:srgbClr val="595959"/>
              </a:solidFill>
            </a:endParaRPr>
          </a:p>
          <a:p>
            <a:pPr marL="0" lvl="0" indent="0" algn="just" rtl="0">
              <a:lnSpc>
                <a:spcPct val="100000"/>
              </a:lnSpc>
              <a:spcBef>
                <a:spcPts val="0"/>
              </a:spcBef>
              <a:spcAft>
                <a:spcPts val="0"/>
              </a:spcAft>
              <a:buNone/>
            </a:pPr>
            <a:endParaRPr sz="2135">
              <a:solidFill>
                <a:srgbClr val="595959"/>
              </a:solidFill>
            </a:endParaRPr>
          </a:p>
          <a:p>
            <a:pPr marL="0" lvl="0" indent="0" algn="just" rtl="0">
              <a:lnSpc>
                <a:spcPct val="100000"/>
              </a:lnSpc>
              <a:spcBef>
                <a:spcPts val="0"/>
              </a:spcBef>
              <a:spcAft>
                <a:spcPts val="0"/>
              </a:spcAft>
              <a:buNone/>
            </a:pPr>
            <a:r>
              <a:rPr lang="en-GB" sz="2135" i="1">
                <a:solidFill>
                  <a:srgbClr val="595959"/>
                </a:solidFill>
              </a:rPr>
              <a:t>“Pandangan doktor terhadap saya, </a:t>
            </a:r>
            <a:endParaRPr sz="2135" i="1">
              <a:solidFill>
                <a:srgbClr val="595959"/>
              </a:solidFill>
            </a:endParaRPr>
          </a:p>
          <a:p>
            <a:pPr marL="0" lvl="0" indent="0" algn="just" rtl="0">
              <a:lnSpc>
                <a:spcPct val="100000"/>
              </a:lnSpc>
              <a:spcBef>
                <a:spcPts val="0"/>
              </a:spcBef>
              <a:spcAft>
                <a:spcPts val="0"/>
              </a:spcAft>
              <a:buNone/>
            </a:pPr>
            <a:r>
              <a:rPr lang="en-GB" sz="2135" i="1">
                <a:solidFill>
                  <a:srgbClr val="595959"/>
                </a:solidFill>
              </a:rPr>
              <a:t>Saya seorang yang active dan degil.”</a:t>
            </a:r>
            <a:endParaRPr sz="2135" i="1">
              <a:solidFill>
                <a:srgbClr val="595959"/>
              </a:solidFill>
            </a:endParaRPr>
          </a:p>
          <a:p>
            <a:pPr marL="0" lvl="0" indent="0" algn="just" rtl="0">
              <a:lnSpc>
                <a:spcPct val="100000"/>
              </a:lnSpc>
              <a:spcBef>
                <a:spcPts val="0"/>
              </a:spcBef>
              <a:spcAft>
                <a:spcPts val="0"/>
              </a:spcAft>
              <a:buNone/>
            </a:pPr>
            <a:endParaRPr sz="2135">
              <a:solidFill>
                <a:srgbClr val="595959"/>
              </a:solidFill>
            </a:endParaRPr>
          </a:p>
          <a:p>
            <a:pPr marL="0" lvl="0" indent="0" algn="just" rtl="0">
              <a:lnSpc>
                <a:spcPct val="100000"/>
              </a:lnSpc>
              <a:spcBef>
                <a:spcPts val="0"/>
              </a:spcBef>
              <a:spcAft>
                <a:spcPts val="0"/>
              </a:spcAft>
              <a:buNone/>
            </a:pPr>
            <a:r>
              <a:rPr lang="en-GB" sz="2135" i="1">
                <a:solidFill>
                  <a:srgbClr val="595959"/>
                </a:solidFill>
              </a:rPr>
              <a:t>“Doctor's view of me, </a:t>
            </a:r>
            <a:endParaRPr sz="2135" i="1">
              <a:solidFill>
                <a:srgbClr val="595959"/>
              </a:solidFill>
            </a:endParaRPr>
          </a:p>
          <a:p>
            <a:pPr marL="0" lvl="0" indent="0" algn="just" rtl="0">
              <a:lnSpc>
                <a:spcPct val="100000"/>
              </a:lnSpc>
              <a:spcBef>
                <a:spcPts val="0"/>
              </a:spcBef>
              <a:spcAft>
                <a:spcPts val="0"/>
              </a:spcAft>
              <a:buNone/>
            </a:pPr>
            <a:r>
              <a:rPr lang="en-GB" sz="2135" i="1">
                <a:solidFill>
                  <a:srgbClr val="595959"/>
                </a:solidFill>
              </a:rPr>
              <a:t>I am an active and stubborn person.”</a:t>
            </a:r>
            <a:endParaRPr sz="2135" i="1">
              <a:solidFill>
                <a:srgbClr val="595959"/>
              </a:solidFill>
            </a:endParaRPr>
          </a:p>
          <a:p>
            <a:pPr marL="0" lvl="0" indent="0" algn="just" rtl="0">
              <a:lnSpc>
                <a:spcPct val="100000"/>
              </a:lnSpc>
              <a:spcBef>
                <a:spcPts val="0"/>
              </a:spcBef>
              <a:spcAft>
                <a:spcPts val="0"/>
              </a:spcAft>
              <a:buNone/>
            </a:pPr>
            <a:endParaRPr sz="2135">
              <a:solidFill>
                <a:srgbClr val="595959"/>
              </a:solidFill>
            </a:endParaRPr>
          </a:p>
          <a:p>
            <a:pPr marL="0" lvl="0" indent="0" algn="just" rtl="0">
              <a:lnSpc>
                <a:spcPct val="100000"/>
              </a:lnSpc>
              <a:spcBef>
                <a:spcPts val="0"/>
              </a:spcBef>
              <a:spcAft>
                <a:spcPts val="0"/>
              </a:spcAft>
              <a:buNone/>
            </a:pPr>
            <a:r>
              <a:rPr lang="en-GB" sz="2135">
                <a:solidFill>
                  <a:srgbClr val="595959"/>
                </a:solidFill>
              </a:rPr>
              <a:t>Person who injects drugs    </a:t>
            </a:r>
            <a:endParaRPr sz="2135">
              <a:solidFill>
                <a:srgbClr val="595959"/>
              </a:solidFill>
            </a:endParaRPr>
          </a:p>
          <a:p>
            <a:pPr marL="0" lvl="0" indent="0" algn="just" rtl="0">
              <a:lnSpc>
                <a:spcPct val="100000"/>
              </a:lnSpc>
              <a:spcBef>
                <a:spcPts val="0"/>
              </a:spcBef>
              <a:spcAft>
                <a:spcPts val="0"/>
              </a:spcAft>
              <a:buNone/>
            </a:pPr>
            <a:endParaRPr sz="2265" b="1">
              <a:solidFill>
                <a:srgbClr val="595959"/>
              </a:solidFill>
            </a:endParaRPr>
          </a:p>
        </p:txBody>
      </p:sp>
      <p:pic>
        <p:nvPicPr>
          <p:cNvPr id="102" name="Google Shape;102;p15"/>
          <p:cNvPicPr preferRelativeResize="0"/>
          <p:nvPr/>
        </p:nvPicPr>
        <p:blipFill>
          <a:blip r:embed="rId1"/>
          <a:stretch>
            <a:fillRect/>
          </a:stretch>
        </p:blipFill>
        <p:spPr>
          <a:xfrm>
            <a:off x="6474667" y="838167"/>
            <a:ext cx="4082832" cy="5443768"/>
          </a:xfrm>
          <a:prstGeom prst="rect">
            <a:avLst/>
          </a:prstGeom>
          <a:noFill/>
          <a:ln w="19050" cap="flat" cmpd="sng">
            <a:solidFill>
              <a:srgbClr val="595959"/>
            </a:solidFill>
            <a:prstDash val="solid"/>
            <a:round/>
            <a:headEnd type="none" w="sm" len="sm"/>
            <a:tailEnd type="none" w="sm" len="sm"/>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06" name="Shape 106"/>
        <p:cNvGrpSpPr/>
        <p:nvPr/>
      </p:nvGrpSpPr>
      <p:grpSpPr>
        <a:xfrm>
          <a:off x="0" y="0"/>
          <a:ext cx="0" cy="0"/>
          <a:chOff x="0" y="0"/>
          <a:chExt cx="0" cy="0"/>
        </a:xfrm>
      </p:grpSpPr>
      <p:pic>
        <p:nvPicPr>
          <p:cNvPr id="107" name="Google Shape;107;p16"/>
          <p:cNvPicPr preferRelativeResize="0"/>
          <p:nvPr/>
        </p:nvPicPr>
        <p:blipFill>
          <a:blip r:embed="rId1"/>
          <a:stretch>
            <a:fillRect/>
          </a:stretch>
        </p:blipFill>
        <p:spPr>
          <a:xfrm>
            <a:off x="0" y="1695803"/>
            <a:ext cx="12192001" cy="493372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11" name="Shape 111"/>
        <p:cNvGrpSpPr/>
        <p:nvPr/>
      </p:nvGrpSpPr>
      <p:grpSpPr>
        <a:xfrm>
          <a:off x="0" y="0"/>
          <a:ext cx="0" cy="0"/>
          <a:chOff x="0" y="0"/>
          <a:chExt cx="0" cy="0"/>
        </a:xfrm>
      </p:grpSpPr>
      <p:sp>
        <p:nvSpPr>
          <p:cNvPr id="112" name="Google Shape;112;p17"/>
          <p:cNvSpPr txBox="1"/>
          <p:nvPr>
            <p:ph type="title"/>
          </p:nvPr>
        </p:nvSpPr>
        <p:spPr>
          <a:xfrm>
            <a:off x="627380" y="479213"/>
            <a:ext cx="4831080" cy="1749213"/>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GB"/>
              <a:t>In Person, Synchronous: Traditional Methods</a:t>
            </a:r>
            <a:r>
              <a:rPr lang="en-GB" baseline="30000"/>
              <a:t>1</a:t>
            </a:r>
            <a:endParaRPr baseline="30000"/>
          </a:p>
        </p:txBody>
      </p:sp>
      <p:sp>
        <p:nvSpPr>
          <p:cNvPr id="113" name="Google Shape;113;p17"/>
          <p:cNvSpPr txBox="1"/>
          <p:nvPr>
            <p:ph type="body" idx="1"/>
          </p:nvPr>
        </p:nvSpPr>
        <p:spPr>
          <a:xfrm>
            <a:off x="425027" y="2471420"/>
            <a:ext cx="5446607" cy="3871807"/>
          </a:xfrm>
          <a:prstGeom prst="rect">
            <a:avLst/>
          </a:prstGeom>
        </p:spPr>
        <p:txBody>
          <a:bodyPr spcFirstLastPara="1" wrap="square" lIns="121900" tIns="121900" rIns="121900" bIns="121900" anchor="t" anchorCtr="0">
            <a:normAutofit lnSpcReduction="20000"/>
          </a:bodyPr>
          <a:lstStyle/>
          <a:p>
            <a:pPr marL="457200" lvl="0" indent="-311150" algn="l" rtl="0">
              <a:spcBef>
                <a:spcPts val="0"/>
              </a:spcBef>
              <a:spcAft>
                <a:spcPts val="0"/>
              </a:spcAft>
              <a:buSzPts val="1300"/>
              <a:buChar char="●"/>
            </a:pPr>
            <a:r>
              <a:rPr lang="en-GB"/>
              <a:t>Hold in person workshops / trainings</a:t>
            </a:r>
            <a:endParaRPr lang="en-GB"/>
          </a:p>
          <a:p>
            <a:pPr marL="914400" lvl="1" indent="-298450" algn="l" rtl="0">
              <a:spcBef>
                <a:spcPts val="0"/>
              </a:spcBef>
              <a:spcAft>
                <a:spcPts val="0"/>
              </a:spcAft>
              <a:buSzPts val="1100"/>
              <a:buChar char="○"/>
            </a:pPr>
            <a:r>
              <a:rPr lang="en-GB"/>
              <a:t>Photography skills</a:t>
            </a:r>
            <a:endParaRPr lang="en-GB"/>
          </a:p>
          <a:p>
            <a:pPr marL="914400" lvl="1" indent="-298450" algn="l" rtl="0">
              <a:spcBef>
                <a:spcPts val="0"/>
              </a:spcBef>
              <a:spcAft>
                <a:spcPts val="0"/>
              </a:spcAft>
              <a:buSzPts val="1100"/>
              <a:buChar char="○"/>
            </a:pPr>
            <a:r>
              <a:rPr lang="en-GB"/>
              <a:t>Research methods </a:t>
            </a:r>
            <a:endParaRPr lang="en-GB"/>
          </a:p>
          <a:p>
            <a:pPr marL="914400" lvl="1" indent="-298450" algn="l" rtl="0">
              <a:spcBef>
                <a:spcPts val="0"/>
              </a:spcBef>
              <a:spcAft>
                <a:spcPts val="0"/>
              </a:spcAft>
              <a:buSzPts val="1100"/>
              <a:buChar char="○"/>
            </a:pPr>
            <a:r>
              <a:rPr lang="en-GB"/>
              <a:t>Ethics</a:t>
            </a:r>
            <a:endParaRPr lang="en-GB"/>
          </a:p>
          <a:p>
            <a:pPr marL="914400" lvl="1" indent="-298450" algn="l" rtl="0">
              <a:spcBef>
                <a:spcPts val="0"/>
              </a:spcBef>
              <a:spcAft>
                <a:spcPts val="0"/>
              </a:spcAft>
              <a:buSzPts val="1100"/>
              <a:buChar char="○"/>
            </a:pPr>
            <a:r>
              <a:rPr lang="en-GB"/>
              <a:t>Social power</a:t>
            </a:r>
            <a:endParaRPr lang="en-GB"/>
          </a:p>
          <a:p>
            <a:pPr marL="457200" lvl="0" indent="-311150" algn="l" rtl="0">
              <a:spcBef>
                <a:spcPts val="0"/>
              </a:spcBef>
              <a:spcAft>
                <a:spcPts val="0"/>
              </a:spcAft>
              <a:buSzPts val="1300"/>
              <a:buChar char="●"/>
            </a:pPr>
            <a:r>
              <a:rPr lang="en-GB"/>
              <a:t>Take photographs in communities</a:t>
            </a:r>
            <a:endParaRPr lang="en-GB"/>
          </a:p>
          <a:p>
            <a:pPr marL="457200" lvl="0" indent="-311150" algn="l" rtl="0">
              <a:spcBef>
                <a:spcPts val="0"/>
              </a:spcBef>
              <a:spcAft>
                <a:spcPts val="0"/>
              </a:spcAft>
              <a:buSzPts val="1300"/>
              <a:buChar char="●"/>
            </a:pPr>
            <a:r>
              <a:rPr lang="en-GB"/>
              <a:t>Review photographs + discuss</a:t>
            </a:r>
            <a:endParaRPr lang="en-GB"/>
          </a:p>
          <a:p>
            <a:pPr marL="457200" lvl="0" indent="-311150" algn="l" rtl="0">
              <a:spcBef>
                <a:spcPts val="0"/>
              </a:spcBef>
              <a:spcAft>
                <a:spcPts val="0"/>
              </a:spcAft>
              <a:buSzPts val="1300"/>
              <a:buChar char="●"/>
            </a:pPr>
            <a:r>
              <a:rPr lang="en-GB"/>
              <a:t>Hold public exhibits</a:t>
            </a:r>
            <a:endParaRPr lang="en-GB"/>
          </a:p>
        </p:txBody>
      </p:sp>
      <p:pic>
        <p:nvPicPr>
          <p:cNvPr id="114" name="Google Shape;114;p17"/>
          <p:cNvPicPr preferRelativeResize="0"/>
          <p:nvPr/>
        </p:nvPicPr>
        <p:blipFill>
          <a:blip r:embed="rId1"/>
          <a:stretch>
            <a:fillRect/>
          </a:stretch>
        </p:blipFill>
        <p:spPr>
          <a:xfrm>
            <a:off x="6758667" y="1964400"/>
            <a:ext cx="4543632" cy="3405032"/>
          </a:xfrm>
          <a:prstGeom prst="rect">
            <a:avLst/>
          </a:prstGeom>
          <a:noFill/>
          <a:ln w="19050" cap="flat" cmpd="sng">
            <a:solidFill>
              <a:schemeClr val="dk2"/>
            </a:solidFill>
            <a:prstDash val="solid"/>
            <a:round/>
            <a:headEnd type="none" w="sm" len="sm"/>
            <a:tailEnd type="none" w="sm" len="sm"/>
          </a:ln>
        </p:spPr>
      </p:pic>
      <p:sp>
        <p:nvSpPr>
          <p:cNvPr id="115" name="Google Shape;115;p17"/>
          <p:cNvSpPr txBox="1"/>
          <p:nvPr>
            <p:ph type="body" idx="1"/>
          </p:nvPr>
        </p:nvSpPr>
        <p:spPr>
          <a:xfrm>
            <a:off x="6758667" y="5369433"/>
            <a:ext cx="4778000" cy="475600"/>
          </a:xfrm>
          <a:prstGeom prst="rect">
            <a:avLst/>
          </a:prstGeom>
        </p:spPr>
        <p:txBody>
          <a:bodyPr spcFirstLastPara="1" wrap="square" lIns="121900" tIns="121900" rIns="121900" bIns="121900" anchor="t" anchorCtr="0">
            <a:normAutofit lnSpcReduction="20000"/>
          </a:bodyPr>
          <a:lstStyle/>
          <a:p>
            <a:pPr marL="0" lvl="0" indent="0" algn="l" rtl="0">
              <a:spcBef>
                <a:spcPts val="0"/>
              </a:spcBef>
              <a:spcAft>
                <a:spcPts val="1200"/>
              </a:spcAft>
              <a:buNone/>
            </a:pPr>
            <a:r>
              <a:rPr lang="en-GB" sz="1465"/>
              <a:t>Photovoice workshop in Nairobi, Kenya</a:t>
            </a:r>
            <a:r>
              <a:rPr lang="en-GB" sz="1465" baseline="30000"/>
              <a:t>2</a:t>
            </a:r>
            <a:endParaRPr sz="1465" baseline="30000"/>
          </a:p>
        </p:txBody>
      </p:sp>
      <p:sp>
        <p:nvSpPr>
          <p:cNvPr id="116" name="Google Shape;116;p17"/>
          <p:cNvSpPr txBox="1"/>
          <p:nvPr>
            <p:ph type="body" idx="1"/>
          </p:nvPr>
        </p:nvSpPr>
        <p:spPr>
          <a:xfrm>
            <a:off x="8324967" y="6174433"/>
            <a:ext cx="4778000" cy="475600"/>
          </a:xfrm>
          <a:prstGeom prst="rect">
            <a:avLst/>
          </a:prstGeom>
        </p:spPr>
        <p:txBody>
          <a:bodyPr spcFirstLastPara="1" wrap="square" lIns="121900" tIns="121900" rIns="121900" bIns="121900" anchor="t" anchorCtr="0">
            <a:normAutofit lnSpcReduction="20000"/>
          </a:bodyPr>
          <a:lstStyle/>
          <a:p>
            <a:pPr marL="0" lvl="0" indent="0" algn="l" rtl="0">
              <a:spcBef>
                <a:spcPts val="0"/>
              </a:spcBef>
              <a:spcAft>
                <a:spcPts val="1200"/>
              </a:spcAft>
              <a:buNone/>
            </a:pPr>
            <a:r>
              <a:rPr lang="en-GB" sz="1465" baseline="30000"/>
              <a:t>1</a:t>
            </a:r>
            <a:r>
              <a:rPr lang="en-GB" sz="1465"/>
              <a:t>Wang &amp; Burris (1997); </a:t>
            </a:r>
            <a:r>
              <a:rPr lang="en-GB" sz="1465" baseline="30000"/>
              <a:t>2</a:t>
            </a:r>
            <a:r>
              <a:rPr lang="en-GB" sz="1465"/>
              <a:t>Gibson et al. (2021)</a:t>
            </a:r>
            <a:endParaRPr sz="1465"/>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20" name="Shape 120"/>
        <p:cNvGrpSpPr/>
        <p:nvPr/>
      </p:nvGrpSpPr>
      <p:grpSpPr>
        <a:xfrm>
          <a:off x="0" y="0"/>
          <a:ext cx="0" cy="0"/>
          <a:chOff x="0" y="0"/>
          <a:chExt cx="0" cy="0"/>
        </a:xfrm>
      </p:grpSpPr>
      <p:sp>
        <p:nvSpPr>
          <p:cNvPr id="121" name="Google Shape;121;p18"/>
          <p:cNvSpPr txBox="1"/>
          <p:nvPr>
            <p:ph type="title"/>
          </p:nvPr>
        </p:nvSpPr>
        <p:spPr>
          <a:xfrm>
            <a:off x="972600" y="1758200"/>
            <a:ext cx="10251600" cy="7136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GB"/>
              <a:t>Rationale for Online, Asynchronous Methods</a:t>
            </a:r>
            <a:endParaRPr lang="en-GB"/>
          </a:p>
        </p:txBody>
      </p:sp>
      <p:sp>
        <p:nvSpPr>
          <p:cNvPr id="122" name="Google Shape;122;p18"/>
          <p:cNvSpPr txBox="1"/>
          <p:nvPr>
            <p:ph type="body" idx="1"/>
          </p:nvPr>
        </p:nvSpPr>
        <p:spPr>
          <a:xfrm>
            <a:off x="1632033" y="2815700"/>
            <a:ext cx="10251600" cy="3014800"/>
          </a:xfrm>
          <a:prstGeom prst="rect">
            <a:avLst/>
          </a:prstGeom>
        </p:spPr>
        <p:txBody>
          <a:bodyPr spcFirstLastPara="1" wrap="square" lIns="121900" tIns="121900" rIns="121900" bIns="121900" anchor="t" anchorCtr="0">
            <a:normAutofit/>
          </a:bodyPr>
          <a:lstStyle/>
          <a:p>
            <a:pPr marL="457200" lvl="0" indent="-323850" algn="l" rtl="0">
              <a:spcBef>
                <a:spcPts val="0"/>
              </a:spcBef>
              <a:spcAft>
                <a:spcPts val="0"/>
              </a:spcAft>
              <a:buSzPts val="1500"/>
              <a:buChar char="●"/>
            </a:pPr>
            <a:r>
              <a:rPr lang="en-GB" sz="2000"/>
              <a:t>Practical: </a:t>
            </a:r>
            <a:endParaRPr sz="2000"/>
          </a:p>
          <a:p>
            <a:pPr marL="914400" lvl="1" indent="-311150" algn="l" rtl="0">
              <a:spcBef>
                <a:spcPts val="0"/>
              </a:spcBef>
              <a:spcAft>
                <a:spcPts val="0"/>
              </a:spcAft>
              <a:buSzPts val="1300"/>
              <a:buChar char="○"/>
            </a:pPr>
            <a:r>
              <a:rPr lang="en-GB" sz="1735"/>
              <a:t>Movement Control Order in Malaysia due to COVID-19</a:t>
            </a:r>
            <a:endParaRPr sz="1735"/>
          </a:p>
          <a:p>
            <a:pPr marL="457200" lvl="0" indent="-323850" algn="l" rtl="0">
              <a:spcBef>
                <a:spcPts val="0"/>
              </a:spcBef>
              <a:spcAft>
                <a:spcPts val="0"/>
              </a:spcAft>
              <a:buSzPts val="1500"/>
              <a:buChar char="●"/>
            </a:pPr>
            <a:r>
              <a:rPr lang="en-GB" sz="2000"/>
              <a:t>Opportunities:</a:t>
            </a:r>
            <a:endParaRPr sz="2000"/>
          </a:p>
          <a:p>
            <a:pPr marL="914400" lvl="1" indent="-311150" algn="l" rtl="0">
              <a:spcBef>
                <a:spcPts val="0"/>
              </a:spcBef>
              <a:spcAft>
                <a:spcPts val="0"/>
              </a:spcAft>
              <a:buSzPts val="1300"/>
              <a:buChar char="○"/>
            </a:pPr>
            <a:r>
              <a:rPr lang="en-GB" sz="1735"/>
              <a:t>80% of people worldwide have smartphones (2022), with use increasing in LMICs</a:t>
            </a:r>
            <a:r>
              <a:rPr lang="en-GB" sz="1735" baseline="30000"/>
              <a:t>1</a:t>
            </a:r>
            <a:endParaRPr sz="1735" baseline="30000"/>
          </a:p>
          <a:p>
            <a:pPr marL="914400" lvl="1" indent="-311150" algn="l" rtl="0">
              <a:spcBef>
                <a:spcPts val="0"/>
              </a:spcBef>
              <a:spcAft>
                <a:spcPts val="0"/>
              </a:spcAft>
              <a:buSzPts val="1300"/>
              <a:buChar char="○"/>
            </a:pPr>
            <a:r>
              <a:rPr lang="en-GB" sz="1735"/>
              <a:t>Social media engagement increasing worldwide</a:t>
            </a:r>
            <a:endParaRPr sz="1735"/>
          </a:p>
          <a:p>
            <a:pPr marL="457200" lvl="0" indent="-323850" algn="l" rtl="0">
              <a:spcBef>
                <a:spcPts val="0"/>
              </a:spcBef>
              <a:spcAft>
                <a:spcPts val="0"/>
              </a:spcAft>
              <a:buSzPts val="1500"/>
              <a:buChar char="●"/>
            </a:pPr>
            <a:r>
              <a:rPr lang="en-GB" sz="2000"/>
              <a:t>Acceptability and Feasibility:</a:t>
            </a:r>
            <a:endParaRPr sz="2000"/>
          </a:p>
          <a:p>
            <a:pPr marL="914400" lvl="1" indent="-311150" algn="l" rtl="0">
              <a:spcBef>
                <a:spcPts val="0"/>
              </a:spcBef>
              <a:spcAft>
                <a:spcPts val="0"/>
              </a:spcAft>
              <a:buSzPts val="1300"/>
              <a:buChar char="○"/>
            </a:pPr>
            <a:r>
              <a:rPr lang="en-GB" sz="1735"/>
              <a:t>Location / transportation barriers to in-person gatherings</a:t>
            </a:r>
            <a:endParaRPr sz="1735"/>
          </a:p>
          <a:p>
            <a:pPr marL="914400" lvl="1" indent="-311150" algn="l" rtl="0">
              <a:spcBef>
                <a:spcPts val="0"/>
              </a:spcBef>
              <a:spcAft>
                <a:spcPts val="0"/>
              </a:spcAft>
              <a:buSzPts val="1300"/>
              <a:buChar char="○"/>
            </a:pPr>
            <a:r>
              <a:rPr lang="en-GB" sz="1735"/>
              <a:t>Strong cultural or structural stigma experienced by key populations</a:t>
            </a:r>
            <a:endParaRPr sz="1735"/>
          </a:p>
        </p:txBody>
      </p:sp>
      <p:pic>
        <p:nvPicPr>
          <p:cNvPr id="123" name="Google Shape;123;p18"/>
          <p:cNvPicPr preferRelativeResize="0"/>
          <p:nvPr/>
        </p:nvPicPr>
        <p:blipFill>
          <a:blip r:embed="rId1"/>
          <a:stretch>
            <a:fillRect/>
          </a:stretch>
        </p:blipFill>
        <p:spPr>
          <a:xfrm>
            <a:off x="621833" y="3626833"/>
            <a:ext cx="1118467" cy="1118467"/>
          </a:xfrm>
          <a:prstGeom prst="rect">
            <a:avLst/>
          </a:prstGeom>
          <a:noFill/>
          <a:ln>
            <a:noFill/>
          </a:ln>
        </p:spPr>
      </p:pic>
      <p:sp>
        <p:nvSpPr>
          <p:cNvPr id="124" name="Google Shape;124;p18"/>
          <p:cNvSpPr txBox="1"/>
          <p:nvPr>
            <p:ph type="body" idx="1"/>
          </p:nvPr>
        </p:nvSpPr>
        <p:spPr>
          <a:xfrm>
            <a:off x="10659000" y="6174433"/>
            <a:ext cx="2444000" cy="475600"/>
          </a:xfrm>
          <a:prstGeom prst="rect">
            <a:avLst/>
          </a:prstGeom>
        </p:spPr>
        <p:txBody>
          <a:bodyPr spcFirstLastPara="1" wrap="square" lIns="121900" tIns="121900" rIns="121900" bIns="121900" anchor="t" anchorCtr="0">
            <a:normAutofit lnSpcReduction="20000"/>
          </a:bodyPr>
          <a:lstStyle/>
          <a:p>
            <a:pPr marL="0" lvl="0" indent="0" algn="l" rtl="0">
              <a:spcBef>
                <a:spcPts val="0"/>
              </a:spcBef>
              <a:spcAft>
                <a:spcPts val="1200"/>
              </a:spcAft>
              <a:buNone/>
            </a:pPr>
            <a:r>
              <a:rPr lang="en-GB" sz="1465" baseline="30000"/>
              <a:t>1</a:t>
            </a:r>
            <a:r>
              <a:rPr lang="en-GB" sz="1465"/>
              <a:t>O’Dea (2022)</a:t>
            </a:r>
            <a:endParaRPr sz="1465"/>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28" name="Shape 128"/>
        <p:cNvGrpSpPr/>
        <p:nvPr/>
      </p:nvGrpSpPr>
      <p:grpSpPr>
        <a:xfrm>
          <a:off x="0" y="0"/>
          <a:ext cx="0" cy="0"/>
          <a:chOff x="0" y="0"/>
          <a:chExt cx="0" cy="0"/>
        </a:xfrm>
      </p:grpSpPr>
      <p:sp>
        <p:nvSpPr>
          <p:cNvPr id="129" name="Google Shape;129;p19"/>
          <p:cNvSpPr txBox="1"/>
          <p:nvPr>
            <p:ph type="title"/>
          </p:nvPr>
        </p:nvSpPr>
        <p:spPr>
          <a:xfrm>
            <a:off x="972820" y="1231053"/>
            <a:ext cx="10251440" cy="773853"/>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GB"/>
              <a:t>Website Development</a:t>
            </a:r>
            <a:endParaRPr lang="en-GB"/>
          </a:p>
        </p:txBody>
      </p:sp>
      <p:sp>
        <p:nvSpPr>
          <p:cNvPr id="130" name="Google Shape;130;p19"/>
          <p:cNvSpPr txBox="1"/>
          <p:nvPr>
            <p:ph type="body" idx="1"/>
          </p:nvPr>
        </p:nvSpPr>
        <p:spPr>
          <a:xfrm>
            <a:off x="525780" y="2771987"/>
            <a:ext cx="10698480" cy="3339253"/>
          </a:xfrm>
          <a:prstGeom prst="rect">
            <a:avLst/>
          </a:prstGeom>
        </p:spPr>
        <p:txBody>
          <a:bodyPr spcFirstLastPara="1" wrap="square" lIns="121900" tIns="121900" rIns="121900" bIns="121900" anchor="t" anchorCtr="0">
            <a:normAutofit lnSpcReduction="10000"/>
          </a:bodyPr>
          <a:lstStyle/>
          <a:p>
            <a:pPr marL="457200" lvl="0" indent="-330200" algn="l" rtl="0">
              <a:spcBef>
                <a:spcPts val="0"/>
              </a:spcBef>
              <a:spcAft>
                <a:spcPts val="0"/>
              </a:spcAft>
              <a:buSzPts val="1600"/>
              <a:buChar char="●"/>
            </a:pPr>
            <a:r>
              <a:rPr lang="en-GB" sz="2135"/>
              <a:t>Safety features</a:t>
            </a:r>
            <a:endParaRPr sz="2135"/>
          </a:p>
          <a:p>
            <a:pPr marL="914400" lvl="1" indent="-317500" algn="l" rtl="0">
              <a:spcBef>
                <a:spcPts val="0"/>
              </a:spcBef>
              <a:spcAft>
                <a:spcPts val="0"/>
              </a:spcAft>
              <a:buSzPts val="1400"/>
              <a:buChar char="○"/>
            </a:pPr>
            <a:r>
              <a:rPr lang="en-GB"/>
              <a:t>HIPAA Compliant</a:t>
            </a:r>
            <a:endParaRPr lang="en-GB"/>
          </a:p>
          <a:p>
            <a:pPr marL="914400" lvl="1" indent="-317500" algn="l" rtl="0">
              <a:spcBef>
                <a:spcPts val="0"/>
              </a:spcBef>
              <a:spcAft>
                <a:spcPts val="0"/>
              </a:spcAft>
              <a:buSzPts val="1400"/>
              <a:buChar char="○"/>
            </a:pPr>
            <a:r>
              <a:rPr lang="en-GB"/>
              <a:t>Participants were provided email addresses + logins</a:t>
            </a:r>
            <a:endParaRPr lang="en-GB"/>
          </a:p>
          <a:p>
            <a:pPr marL="457200" lvl="0" indent="-330200" algn="l" rtl="0">
              <a:spcBef>
                <a:spcPts val="0"/>
              </a:spcBef>
              <a:spcAft>
                <a:spcPts val="0"/>
              </a:spcAft>
              <a:buSzPts val="1600"/>
              <a:buChar char="●"/>
            </a:pPr>
            <a:r>
              <a:rPr lang="en-GB" sz="2135"/>
              <a:t>Structure</a:t>
            </a:r>
            <a:endParaRPr sz="2135"/>
          </a:p>
          <a:p>
            <a:pPr marL="914400" lvl="1" indent="-317500" algn="l" rtl="0">
              <a:spcBef>
                <a:spcPts val="0"/>
              </a:spcBef>
              <a:spcAft>
                <a:spcPts val="0"/>
              </a:spcAft>
              <a:buSzPts val="1400"/>
              <a:buChar char="○"/>
            </a:pPr>
            <a:r>
              <a:rPr lang="en-GB"/>
              <a:t>Homepage </a:t>
            </a:r>
            <a:endParaRPr lang="en-GB"/>
          </a:p>
          <a:p>
            <a:pPr marL="914400" lvl="1" indent="-317500" algn="l" rtl="0">
              <a:spcBef>
                <a:spcPts val="0"/>
              </a:spcBef>
              <a:spcAft>
                <a:spcPts val="0"/>
              </a:spcAft>
              <a:buSzPts val="1400"/>
              <a:buChar char="○"/>
            </a:pPr>
            <a:r>
              <a:rPr lang="en-GB"/>
              <a:t>Introduction</a:t>
            </a:r>
            <a:endParaRPr lang="en-GB"/>
          </a:p>
          <a:p>
            <a:pPr marL="1371600" lvl="2" indent="-317500" algn="l" rtl="0">
              <a:spcBef>
                <a:spcPts val="0"/>
              </a:spcBef>
              <a:spcAft>
                <a:spcPts val="0"/>
              </a:spcAft>
              <a:buSzPts val="1400"/>
              <a:buChar char="■"/>
            </a:pPr>
            <a:r>
              <a:rPr lang="en-GB"/>
              <a:t>To project</a:t>
            </a:r>
            <a:endParaRPr lang="en-GB"/>
          </a:p>
          <a:p>
            <a:pPr marL="1371600" lvl="2" indent="-317500" algn="l" rtl="0">
              <a:spcBef>
                <a:spcPts val="0"/>
              </a:spcBef>
              <a:spcAft>
                <a:spcPts val="0"/>
              </a:spcAft>
              <a:buSzPts val="1400"/>
              <a:buChar char="■"/>
            </a:pPr>
            <a:r>
              <a:rPr lang="en-GB"/>
              <a:t>To photography</a:t>
            </a:r>
            <a:endParaRPr lang="en-GB"/>
          </a:p>
          <a:p>
            <a:pPr marL="914400" lvl="1" indent="-317500" algn="l" rtl="0">
              <a:spcBef>
                <a:spcPts val="0"/>
              </a:spcBef>
              <a:spcAft>
                <a:spcPts val="0"/>
              </a:spcAft>
              <a:buSzPts val="1400"/>
              <a:buChar char="○"/>
            </a:pPr>
            <a:r>
              <a:rPr lang="en-GB"/>
              <a:t>Photovoice prompts</a:t>
            </a:r>
            <a:endParaRPr lang="en-GB"/>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34" name="Shape 134"/>
        <p:cNvGrpSpPr/>
        <p:nvPr/>
      </p:nvGrpSpPr>
      <p:grpSpPr>
        <a:xfrm>
          <a:off x="0" y="0"/>
          <a:ext cx="0" cy="0"/>
          <a:chOff x="0" y="0"/>
          <a:chExt cx="0" cy="0"/>
        </a:xfrm>
      </p:grpSpPr>
      <p:sp>
        <p:nvSpPr>
          <p:cNvPr id="135" name="Google Shape;135;p20"/>
          <p:cNvSpPr txBox="1"/>
          <p:nvPr>
            <p:ph type="title"/>
          </p:nvPr>
        </p:nvSpPr>
        <p:spPr>
          <a:xfrm>
            <a:off x="972820" y="427567"/>
            <a:ext cx="4149513" cy="120142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GB"/>
              <a:t>Videos</a:t>
            </a:r>
            <a:endParaRPr lang="en-GB"/>
          </a:p>
        </p:txBody>
      </p:sp>
      <p:pic>
        <p:nvPicPr>
          <p:cNvPr id="136" name="Google Shape;136;p20"/>
          <p:cNvPicPr preferRelativeResize="0"/>
          <p:nvPr/>
        </p:nvPicPr>
        <p:blipFill>
          <a:blip r:embed="rId1"/>
          <a:stretch>
            <a:fillRect/>
          </a:stretch>
        </p:blipFill>
        <p:spPr>
          <a:xfrm>
            <a:off x="6522633" y="1758200"/>
            <a:ext cx="5281300" cy="3960968"/>
          </a:xfrm>
          <a:prstGeom prst="rect">
            <a:avLst/>
          </a:prstGeom>
          <a:noFill/>
          <a:ln w="19050" cap="flat" cmpd="sng">
            <a:solidFill>
              <a:schemeClr val="dk2"/>
            </a:solidFill>
            <a:prstDash val="solid"/>
            <a:round/>
            <a:headEnd type="none" w="sm" len="sm"/>
            <a:tailEnd type="none" w="sm" len="sm"/>
          </a:ln>
        </p:spPr>
      </p:pic>
      <p:sp>
        <p:nvSpPr>
          <p:cNvPr id="137" name="Google Shape;137;p20"/>
          <p:cNvSpPr txBox="1"/>
          <p:nvPr>
            <p:ph type="body" idx="1"/>
          </p:nvPr>
        </p:nvSpPr>
        <p:spPr>
          <a:xfrm>
            <a:off x="576580" y="2112433"/>
            <a:ext cx="5610860" cy="3674533"/>
          </a:xfrm>
          <a:prstGeom prst="rect">
            <a:avLst/>
          </a:prstGeom>
        </p:spPr>
        <p:txBody>
          <a:bodyPr spcFirstLastPara="1" wrap="square" lIns="121900" tIns="121900" rIns="121900" bIns="121900" anchor="t" anchorCtr="0">
            <a:normAutofit fontScale="90000" lnSpcReduction="10000"/>
          </a:bodyPr>
          <a:lstStyle/>
          <a:p>
            <a:pPr marL="457200" lvl="0" indent="-311150" algn="l" rtl="0">
              <a:spcBef>
                <a:spcPts val="0"/>
              </a:spcBef>
              <a:spcAft>
                <a:spcPts val="0"/>
              </a:spcAft>
              <a:buSzPts val="1300"/>
              <a:buChar char="●"/>
            </a:pPr>
            <a:r>
              <a:rPr lang="en-GB"/>
              <a:t>Introduced project and website</a:t>
            </a:r>
            <a:endParaRPr lang="en-GB"/>
          </a:p>
          <a:p>
            <a:pPr marL="457200" lvl="0" indent="-311150" algn="l" rtl="0">
              <a:spcBef>
                <a:spcPts val="0"/>
              </a:spcBef>
              <a:spcAft>
                <a:spcPts val="0"/>
              </a:spcAft>
              <a:buSzPts val="1300"/>
              <a:buChar char="●"/>
            </a:pPr>
            <a:r>
              <a:rPr lang="en-GB"/>
              <a:t>Taught photography skills</a:t>
            </a:r>
            <a:endParaRPr lang="en-GB"/>
          </a:p>
          <a:p>
            <a:pPr marL="914400" lvl="1" indent="-298450" algn="l" rtl="0">
              <a:spcBef>
                <a:spcPts val="0"/>
              </a:spcBef>
              <a:spcAft>
                <a:spcPts val="0"/>
              </a:spcAft>
              <a:buSzPts val="1100"/>
              <a:buChar char="○"/>
            </a:pPr>
            <a:r>
              <a:rPr lang="en-GB"/>
              <a:t>Color</a:t>
            </a:r>
            <a:endParaRPr lang="en-GB"/>
          </a:p>
          <a:p>
            <a:pPr marL="914400" lvl="1" indent="-298450" algn="l" rtl="0">
              <a:spcBef>
                <a:spcPts val="0"/>
              </a:spcBef>
              <a:spcAft>
                <a:spcPts val="0"/>
              </a:spcAft>
              <a:buSzPts val="1100"/>
              <a:buChar char="○"/>
            </a:pPr>
            <a:r>
              <a:rPr lang="en-GB"/>
              <a:t>Composition</a:t>
            </a:r>
            <a:endParaRPr lang="en-GB"/>
          </a:p>
          <a:p>
            <a:pPr marL="457200" lvl="0" indent="-311150" algn="l" rtl="0">
              <a:spcBef>
                <a:spcPts val="0"/>
              </a:spcBef>
              <a:spcAft>
                <a:spcPts val="0"/>
              </a:spcAft>
              <a:buSzPts val="1300"/>
              <a:buChar char="●"/>
            </a:pPr>
            <a:r>
              <a:rPr lang="en-GB"/>
              <a:t>Introduced each photovoice prompt</a:t>
            </a:r>
            <a:endParaRPr lang="en-GB"/>
          </a:p>
          <a:p>
            <a:pPr marL="914400" lvl="1" indent="-298450" algn="l" rtl="0">
              <a:spcBef>
                <a:spcPts val="0"/>
              </a:spcBef>
              <a:spcAft>
                <a:spcPts val="0"/>
              </a:spcAft>
              <a:buSzPts val="1100"/>
              <a:buChar char="○"/>
            </a:pPr>
            <a:r>
              <a:rPr lang="en-GB"/>
              <a:t>What makes you happy?</a:t>
            </a:r>
            <a:endParaRPr lang="en-GB"/>
          </a:p>
          <a:p>
            <a:pPr marL="914400" lvl="1" indent="-298450" algn="l" rtl="0">
              <a:spcBef>
                <a:spcPts val="0"/>
              </a:spcBef>
              <a:spcAft>
                <a:spcPts val="0"/>
              </a:spcAft>
              <a:buSzPts val="1100"/>
              <a:buChar char="○"/>
            </a:pPr>
            <a:r>
              <a:rPr lang="en-GB"/>
              <a:t>What makes you sad?</a:t>
            </a:r>
            <a:endParaRPr lang="en-GB"/>
          </a:p>
          <a:p>
            <a:pPr marL="914400" lvl="1" indent="-298450" algn="l" rtl="0">
              <a:spcBef>
                <a:spcPts val="0"/>
              </a:spcBef>
              <a:spcAft>
                <a:spcPts val="0"/>
              </a:spcAft>
              <a:buSzPts val="1100"/>
              <a:buChar char="○"/>
            </a:pPr>
            <a:r>
              <a:rPr lang="en-GB"/>
              <a:t>What is important to you?</a:t>
            </a:r>
            <a:endParaRPr lang="en-GB"/>
          </a:p>
          <a:p>
            <a:pPr marL="914400" lvl="1" indent="-298450" algn="l" rtl="0">
              <a:spcBef>
                <a:spcPts val="0"/>
              </a:spcBef>
              <a:spcAft>
                <a:spcPts val="0"/>
              </a:spcAft>
              <a:buSzPts val="1100"/>
              <a:buChar char="○"/>
            </a:pPr>
            <a:r>
              <a:rPr lang="en-GB"/>
              <a:t>What challenges do you face?</a:t>
            </a:r>
            <a:endParaRPr lang="en-GB"/>
          </a:p>
          <a:p>
            <a:pPr marL="914400" lvl="1" indent="-298450" algn="l" rtl="0">
              <a:spcBef>
                <a:spcPts val="0"/>
              </a:spcBef>
              <a:spcAft>
                <a:spcPts val="0"/>
              </a:spcAft>
              <a:buSzPts val="1100"/>
              <a:buChar char="○"/>
            </a:pPr>
            <a:r>
              <a:rPr lang="en-GB"/>
              <a:t>How do doctors see you?</a:t>
            </a:r>
            <a:endParaRPr lang="en-GB"/>
          </a:p>
          <a:p>
            <a:pPr marL="914400" lvl="1" indent="-298450" algn="l" rtl="0">
              <a:spcBef>
                <a:spcPts val="0"/>
              </a:spcBef>
              <a:spcAft>
                <a:spcPts val="0"/>
              </a:spcAft>
              <a:buSzPts val="1100"/>
              <a:buChar char="○"/>
            </a:pPr>
            <a:r>
              <a:rPr lang="en-GB"/>
              <a:t>What would you like doctors to know about you?</a:t>
            </a:r>
            <a:endParaRPr lang="en-GB"/>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41" name="Shape 141"/>
        <p:cNvGrpSpPr/>
        <p:nvPr/>
      </p:nvGrpSpPr>
      <p:grpSpPr>
        <a:xfrm>
          <a:off x="0" y="0"/>
          <a:ext cx="0" cy="0"/>
          <a:chOff x="0" y="0"/>
          <a:chExt cx="0" cy="0"/>
        </a:xfrm>
      </p:grpSpPr>
      <p:sp>
        <p:nvSpPr>
          <p:cNvPr id="142" name="Google Shape;142;p21"/>
          <p:cNvSpPr txBox="1"/>
          <p:nvPr>
            <p:ph type="title"/>
          </p:nvPr>
        </p:nvSpPr>
        <p:spPr>
          <a:xfrm>
            <a:off x="972600" y="1758200"/>
            <a:ext cx="2918000" cy="7136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GB"/>
              <a:t>Welcome Video</a:t>
            </a:r>
            <a:endParaRPr lang="en-GB"/>
          </a:p>
        </p:txBody>
      </p:sp>
      <p:pic>
        <p:nvPicPr>
          <p:cNvPr id="143" name="Google Shape;143;p21" title="PhotoVoices in Healthcare - Project Introduction">
            <a:hlinkClick r:id="rId1"/>
          </p:cNvPr>
          <p:cNvPicPr preferRelativeResize="0"/>
          <p:nvPr/>
        </p:nvPicPr>
        <p:blipFill>
          <a:blip r:embed="rId2"/>
          <a:stretch>
            <a:fillRect/>
          </a:stretch>
        </p:blipFill>
        <p:spPr>
          <a:xfrm>
            <a:off x="4057703" y="1829200"/>
            <a:ext cx="7830267" cy="4404533"/>
          </a:xfrm>
          <a:prstGeom prst="rect">
            <a:avLst/>
          </a:prstGeom>
          <a:noFill/>
          <a:ln w="19050" cap="flat" cmpd="sng">
            <a:solidFill>
              <a:schemeClr val="dk2"/>
            </a:solidFill>
            <a:prstDash val="solid"/>
            <a:round/>
            <a:headEnd type="none" w="sm" len="sm"/>
            <a:tailEnd type="none" w="sm" len="s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fade">
                                      <p:cBhvr>
                                        <p:cTn id="7" dur="1000"/>
                                        <p:tgtEl>
                                          <p:spTgt spid="1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47" name="Shape 147"/>
        <p:cNvGrpSpPr/>
        <p:nvPr/>
      </p:nvGrpSpPr>
      <p:grpSpPr>
        <a:xfrm>
          <a:off x="0" y="0"/>
          <a:ext cx="0" cy="0"/>
          <a:chOff x="0" y="0"/>
          <a:chExt cx="0" cy="0"/>
        </a:xfrm>
      </p:grpSpPr>
      <p:sp>
        <p:nvSpPr>
          <p:cNvPr id="148" name="Google Shape;148;p22"/>
          <p:cNvSpPr txBox="1"/>
          <p:nvPr>
            <p:ph type="title"/>
          </p:nvPr>
        </p:nvSpPr>
        <p:spPr>
          <a:xfrm>
            <a:off x="972600" y="1758200"/>
            <a:ext cx="2946400" cy="7136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GB"/>
              <a:t>Photography Instruction</a:t>
            </a:r>
            <a:endParaRPr lang="en-GB"/>
          </a:p>
        </p:txBody>
      </p:sp>
      <p:pic>
        <p:nvPicPr>
          <p:cNvPr id="149" name="Google Shape;149;p22" title="PhotoVoices in Healthcare - Introduction to Photographer Part 2">
            <a:hlinkClick r:id="rId1"/>
          </p:cNvPr>
          <p:cNvPicPr preferRelativeResize="0"/>
          <p:nvPr/>
        </p:nvPicPr>
        <p:blipFill>
          <a:blip r:embed="rId2"/>
          <a:stretch>
            <a:fillRect/>
          </a:stretch>
        </p:blipFill>
        <p:spPr>
          <a:xfrm>
            <a:off x="4163367" y="1758204"/>
            <a:ext cx="7621233" cy="4286933"/>
          </a:xfrm>
          <a:prstGeom prst="rect">
            <a:avLst/>
          </a:prstGeom>
          <a:noFill/>
          <a:ln w="19050" cap="flat" cmpd="sng">
            <a:solidFill>
              <a:schemeClr val="dk2"/>
            </a:solidFill>
            <a:prstDash val="solid"/>
            <a:round/>
            <a:headEnd type="none" w="sm" len="sm"/>
            <a:tailEnd type="none" w="sm" len="s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9"/>
                                        </p:tgtEl>
                                        <p:attrNameLst>
                                          <p:attrName>style.visibility</p:attrName>
                                        </p:attrNameLst>
                                      </p:cBhvr>
                                      <p:to>
                                        <p:strVal val="visible"/>
                                      </p:to>
                                    </p:set>
                                    <p:animEffect transition="in" filter="fade">
                                      <p:cBhvr>
                                        <p:cTn id="7" dur="1000"/>
                                        <p:tgtEl>
                                          <p:spTgt spid="1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53" name="Shape 153"/>
        <p:cNvGrpSpPr/>
        <p:nvPr/>
      </p:nvGrpSpPr>
      <p:grpSpPr>
        <a:xfrm>
          <a:off x="0" y="0"/>
          <a:ext cx="0" cy="0"/>
          <a:chOff x="0" y="0"/>
          <a:chExt cx="0" cy="0"/>
        </a:xfrm>
      </p:grpSpPr>
      <p:sp>
        <p:nvSpPr>
          <p:cNvPr id="154" name="Google Shape;154;p23"/>
          <p:cNvSpPr txBox="1"/>
          <p:nvPr>
            <p:ph type="title"/>
          </p:nvPr>
        </p:nvSpPr>
        <p:spPr>
          <a:xfrm>
            <a:off x="972600" y="1758200"/>
            <a:ext cx="3060000" cy="7136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GB"/>
              <a:t>What challenges do you face?</a:t>
            </a:r>
            <a:endParaRPr lang="en-GB"/>
          </a:p>
        </p:txBody>
      </p:sp>
      <p:pic>
        <p:nvPicPr>
          <p:cNvPr id="155" name="Google Shape;155;p23" title="PhotoVoices in Healthcare - What Challenges Do You Face?">
            <a:hlinkClick r:id="rId1"/>
          </p:cNvPr>
          <p:cNvPicPr preferRelativeResize="0"/>
          <p:nvPr/>
        </p:nvPicPr>
        <p:blipFill>
          <a:blip r:embed="rId2"/>
          <a:stretch>
            <a:fillRect/>
          </a:stretch>
        </p:blipFill>
        <p:spPr>
          <a:xfrm>
            <a:off x="4129833" y="1744896"/>
            <a:ext cx="7500500" cy="4219067"/>
          </a:xfrm>
          <a:prstGeom prst="rect">
            <a:avLst/>
          </a:prstGeom>
          <a:noFill/>
          <a:ln w="19050" cap="flat" cmpd="sng">
            <a:solidFill>
              <a:schemeClr val="dk2"/>
            </a:solidFill>
            <a:prstDash val="solid"/>
            <a:round/>
            <a:headEnd type="none" w="sm" len="sm"/>
            <a:tailEnd type="none" w="sm" len="s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5"/>
                                        </p:tgtEl>
                                        <p:attrNameLst>
                                          <p:attrName>style.visibility</p:attrName>
                                        </p:attrNameLst>
                                      </p:cBhvr>
                                      <p:to>
                                        <p:strVal val="visible"/>
                                      </p:to>
                                    </p:set>
                                    <p:animEffect transition="in" filter="fade">
                                      <p:cBhvr>
                                        <p:cTn id="7" dur="1000"/>
                                        <p:tgtEl>
                                          <p:spTgt spid="1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59" name="Shape 159"/>
        <p:cNvGrpSpPr/>
        <p:nvPr/>
      </p:nvGrpSpPr>
      <p:grpSpPr>
        <a:xfrm>
          <a:off x="0" y="0"/>
          <a:ext cx="0" cy="0"/>
          <a:chOff x="0" y="0"/>
          <a:chExt cx="0" cy="0"/>
        </a:xfrm>
      </p:grpSpPr>
      <p:sp>
        <p:nvSpPr>
          <p:cNvPr id="160" name="Google Shape;160;p24"/>
          <p:cNvSpPr txBox="1"/>
          <p:nvPr>
            <p:ph type="title"/>
          </p:nvPr>
        </p:nvSpPr>
        <p:spPr>
          <a:xfrm>
            <a:off x="424180" y="662093"/>
            <a:ext cx="6802120" cy="1352973"/>
          </a:xfrm>
          <a:prstGeom prst="rect">
            <a:avLst/>
          </a:prstGeom>
        </p:spPr>
        <p:txBody>
          <a:bodyPr spcFirstLastPara="1" wrap="square" lIns="121900" tIns="121900" rIns="121900" bIns="121900" anchor="t" anchorCtr="0">
            <a:normAutofit/>
          </a:bodyPr>
          <a:lstStyle/>
          <a:p>
            <a:pPr marL="0" lvl="0" indent="0" algn="ctr" rtl="0">
              <a:spcBef>
                <a:spcPts val="0"/>
              </a:spcBef>
              <a:spcAft>
                <a:spcPts val="0"/>
              </a:spcAft>
              <a:buNone/>
            </a:pPr>
            <a:r>
              <a:rPr lang="en-GB"/>
              <a:t>Participant Recruitment and Engagement</a:t>
            </a:r>
            <a:endParaRPr lang="en-GB"/>
          </a:p>
        </p:txBody>
      </p:sp>
      <p:sp>
        <p:nvSpPr>
          <p:cNvPr id="161" name="Google Shape;161;p24"/>
          <p:cNvSpPr txBox="1"/>
          <p:nvPr>
            <p:ph type="body" idx="1"/>
          </p:nvPr>
        </p:nvSpPr>
        <p:spPr>
          <a:xfrm>
            <a:off x="972820" y="2346960"/>
            <a:ext cx="6253480" cy="3959860"/>
          </a:xfrm>
          <a:prstGeom prst="rect">
            <a:avLst/>
          </a:prstGeom>
        </p:spPr>
        <p:txBody>
          <a:bodyPr spcFirstLastPara="1" wrap="square" lIns="121900" tIns="121900" rIns="121900" bIns="121900" anchor="t" anchorCtr="0">
            <a:normAutofit/>
          </a:bodyPr>
          <a:lstStyle/>
          <a:p>
            <a:pPr marL="457200" lvl="0" indent="-311150" algn="l" rtl="0">
              <a:spcBef>
                <a:spcPts val="0"/>
              </a:spcBef>
              <a:spcAft>
                <a:spcPts val="0"/>
              </a:spcAft>
              <a:buSzPts val="1300"/>
              <a:buChar char="●"/>
            </a:pPr>
            <a:r>
              <a:rPr lang="en-GB"/>
              <a:t>Recruitment from local community-based organizations</a:t>
            </a:r>
            <a:endParaRPr lang="en-GB"/>
          </a:p>
          <a:p>
            <a:pPr marL="457200" lvl="0" indent="-311150" algn="l" rtl="0">
              <a:spcBef>
                <a:spcPts val="0"/>
              </a:spcBef>
              <a:spcAft>
                <a:spcPts val="0"/>
              </a:spcAft>
              <a:buSzPts val="1300"/>
              <a:buChar char="●"/>
            </a:pPr>
            <a:r>
              <a:rPr lang="en-GB"/>
              <a:t>Participants connected with study coordinator via WhatsApp call</a:t>
            </a:r>
            <a:endParaRPr lang="en-GB"/>
          </a:p>
          <a:p>
            <a:pPr marL="914400" lvl="1" indent="-298450" algn="l" rtl="0">
              <a:spcBef>
                <a:spcPts val="0"/>
              </a:spcBef>
              <a:spcAft>
                <a:spcPts val="0"/>
              </a:spcAft>
              <a:buSzPts val="1100"/>
              <a:buChar char="○"/>
            </a:pPr>
            <a:r>
              <a:rPr lang="en-GB"/>
              <a:t>Screening</a:t>
            </a:r>
            <a:endParaRPr lang="en-GB"/>
          </a:p>
          <a:p>
            <a:pPr marL="914400" lvl="1" indent="-298450" algn="l" rtl="0">
              <a:spcBef>
                <a:spcPts val="0"/>
              </a:spcBef>
              <a:spcAft>
                <a:spcPts val="0"/>
              </a:spcAft>
              <a:buSzPts val="1100"/>
              <a:buChar char="○"/>
            </a:pPr>
            <a:r>
              <a:rPr lang="en-GB"/>
              <a:t>Consent</a:t>
            </a:r>
            <a:endParaRPr lang="en-GB"/>
          </a:p>
          <a:p>
            <a:pPr marL="914400" lvl="1" indent="-298450" algn="l" rtl="0">
              <a:spcBef>
                <a:spcPts val="0"/>
              </a:spcBef>
              <a:spcAft>
                <a:spcPts val="0"/>
              </a:spcAft>
              <a:buSzPts val="1100"/>
              <a:buChar char="○"/>
            </a:pPr>
            <a:r>
              <a:rPr lang="en-GB"/>
              <a:t>Introduction to website</a:t>
            </a:r>
            <a:endParaRPr lang="en-GB"/>
          </a:p>
          <a:p>
            <a:pPr marL="457200" lvl="0" indent="-311150" algn="l" rtl="0">
              <a:spcBef>
                <a:spcPts val="0"/>
              </a:spcBef>
              <a:spcAft>
                <a:spcPts val="0"/>
              </a:spcAft>
              <a:buSzPts val="1300"/>
              <a:buChar char="●"/>
            </a:pPr>
            <a:r>
              <a:rPr lang="en-GB"/>
              <a:t>Study coordinator monitored website progress and answered questions via text over course of week as participants completed project</a:t>
            </a:r>
            <a:endParaRPr lang="en-GB"/>
          </a:p>
        </p:txBody>
      </p:sp>
      <p:pic>
        <p:nvPicPr>
          <p:cNvPr id="162" name="Google Shape;162;p24"/>
          <p:cNvPicPr preferRelativeResize="0"/>
          <p:nvPr/>
        </p:nvPicPr>
        <p:blipFill>
          <a:blip r:embed="rId1"/>
          <a:stretch>
            <a:fillRect/>
          </a:stretch>
        </p:blipFill>
        <p:spPr>
          <a:xfrm>
            <a:off x="7766867" y="832700"/>
            <a:ext cx="3944699" cy="5588899"/>
          </a:xfrm>
          <a:prstGeom prst="rect">
            <a:avLst/>
          </a:prstGeom>
          <a:noFill/>
          <a:ln w="19050" cap="flat" cmpd="sng">
            <a:solidFill>
              <a:schemeClr val="dk2"/>
            </a:solidFill>
            <a:prstDash val="solid"/>
            <a:round/>
            <a:headEnd type="none" w="sm" len="sm"/>
            <a:tailEnd type="none" w="sm" len="sm"/>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66" name="Shape 166"/>
        <p:cNvGrpSpPr/>
        <p:nvPr/>
      </p:nvGrpSpPr>
      <p:grpSpPr>
        <a:xfrm>
          <a:off x="0" y="0"/>
          <a:ext cx="0" cy="0"/>
          <a:chOff x="0" y="0"/>
          <a:chExt cx="0" cy="0"/>
        </a:xfrm>
      </p:grpSpPr>
      <p:sp>
        <p:nvSpPr>
          <p:cNvPr id="167" name="Google Shape;167;p25"/>
          <p:cNvSpPr txBox="1"/>
          <p:nvPr>
            <p:ph type="title"/>
          </p:nvPr>
        </p:nvSpPr>
        <p:spPr>
          <a:xfrm>
            <a:off x="972600" y="1758200"/>
            <a:ext cx="10251600" cy="7136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GB"/>
              <a:t>Results</a:t>
            </a:r>
            <a:endParaRPr lang="en-GB"/>
          </a:p>
        </p:txBody>
      </p:sp>
      <p:pic>
        <p:nvPicPr>
          <p:cNvPr id="168" name="Google Shape;168;p25"/>
          <p:cNvPicPr preferRelativeResize="0"/>
          <p:nvPr/>
        </p:nvPicPr>
        <p:blipFill>
          <a:blip r:embed="rId1"/>
          <a:stretch>
            <a:fillRect/>
          </a:stretch>
        </p:blipFill>
        <p:spPr>
          <a:xfrm>
            <a:off x="377333" y="2635267"/>
            <a:ext cx="5626899" cy="2325348"/>
          </a:xfrm>
          <a:prstGeom prst="rect">
            <a:avLst/>
          </a:prstGeom>
          <a:noFill/>
          <a:ln w="9525" cap="flat" cmpd="sng">
            <a:solidFill>
              <a:srgbClr val="000000"/>
            </a:solidFill>
            <a:prstDash val="solid"/>
            <a:round/>
            <a:headEnd type="none" w="sm" len="sm"/>
            <a:tailEnd type="none" w="sm" len="sm"/>
          </a:ln>
        </p:spPr>
      </p:pic>
      <p:pic>
        <p:nvPicPr>
          <p:cNvPr id="169" name="Google Shape;169;p25"/>
          <p:cNvPicPr preferRelativeResize="0"/>
          <p:nvPr/>
        </p:nvPicPr>
        <p:blipFill>
          <a:blip r:embed="rId2"/>
          <a:stretch>
            <a:fillRect/>
          </a:stretch>
        </p:blipFill>
        <p:spPr>
          <a:xfrm>
            <a:off x="6155665" y="2635267"/>
            <a:ext cx="5626903" cy="2579924"/>
          </a:xfrm>
          <a:prstGeom prst="rect">
            <a:avLst/>
          </a:prstGeom>
          <a:noFill/>
          <a:ln w="9525" cap="flat" cmpd="sng">
            <a:solidFill>
              <a:srgbClr val="000000"/>
            </a:solidFill>
            <a:prstDash val="solid"/>
            <a:round/>
            <a:headEnd type="none" w="sm" len="sm"/>
            <a:tailEnd type="none" w="sm" len="sm"/>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73" name="Shape 173"/>
        <p:cNvGrpSpPr/>
        <p:nvPr/>
      </p:nvGrpSpPr>
      <p:grpSpPr>
        <a:xfrm>
          <a:off x="0" y="0"/>
          <a:ext cx="0" cy="0"/>
          <a:chOff x="0" y="0"/>
          <a:chExt cx="0" cy="0"/>
        </a:xfrm>
      </p:grpSpPr>
      <p:sp>
        <p:nvSpPr>
          <p:cNvPr id="174" name="Google Shape;174;p26"/>
          <p:cNvSpPr txBox="1"/>
          <p:nvPr>
            <p:ph type="title"/>
          </p:nvPr>
        </p:nvSpPr>
        <p:spPr>
          <a:xfrm>
            <a:off x="972600" y="1758200"/>
            <a:ext cx="3415200" cy="7136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GB"/>
              <a:t>Results</a:t>
            </a:r>
            <a:r>
              <a:rPr lang="en-GB"/>
              <a:t>: Acceptability and Feasibility of Methods</a:t>
            </a:r>
            <a:endParaRPr lang="en-GB"/>
          </a:p>
        </p:txBody>
      </p:sp>
      <p:pic>
        <p:nvPicPr>
          <p:cNvPr id="175" name="Google Shape;175;p26"/>
          <p:cNvPicPr preferRelativeResize="0"/>
          <p:nvPr/>
        </p:nvPicPr>
        <p:blipFill>
          <a:blip r:embed="rId1"/>
          <a:stretch>
            <a:fillRect/>
          </a:stretch>
        </p:blipFill>
        <p:spPr>
          <a:xfrm>
            <a:off x="5166360" y="50800"/>
            <a:ext cx="6160347" cy="662178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79" name="Shape 179"/>
        <p:cNvGrpSpPr/>
        <p:nvPr/>
      </p:nvGrpSpPr>
      <p:grpSpPr>
        <a:xfrm>
          <a:off x="0" y="0"/>
          <a:ext cx="0" cy="0"/>
          <a:chOff x="0" y="0"/>
          <a:chExt cx="0" cy="0"/>
        </a:xfrm>
      </p:grpSpPr>
      <p:pic>
        <p:nvPicPr>
          <p:cNvPr id="180" name="Google Shape;180;p27"/>
          <p:cNvPicPr preferRelativeResize="0"/>
          <p:nvPr/>
        </p:nvPicPr>
        <p:blipFill>
          <a:blip r:embed="rId1"/>
          <a:stretch>
            <a:fillRect/>
          </a:stretch>
        </p:blipFill>
        <p:spPr>
          <a:xfrm>
            <a:off x="3979333" y="0"/>
            <a:ext cx="7459980" cy="6858000"/>
          </a:xfrm>
          <a:prstGeom prst="rect">
            <a:avLst/>
          </a:prstGeom>
          <a:noFill/>
          <a:ln>
            <a:noFill/>
          </a:ln>
        </p:spPr>
      </p:pic>
      <p:sp>
        <p:nvSpPr>
          <p:cNvPr id="181" name="Google Shape;181;p27"/>
          <p:cNvSpPr txBox="1"/>
          <p:nvPr>
            <p:ph type="title"/>
          </p:nvPr>
        </p:nvSpPr>
        <p:spPr>
          <a:xfrm>
            <a:off x="972600" y="1758200"/>
            <a:ext cx="3415200" cy="7136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GB"/>
              <a:t>Results: Acceptability and Feasibility of Methods</a:t>
            </a:r>
            <a:endParaRPr lang="en-GB"/>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85" name="Shape 185"/>
        <p:cNvGrpSpPr/>
        <p:nvPr/>
      </p:nvGrpSpPr>
      <p:grpSpPr>
        <a:xfrm>
          <a:off x="0" y="0"/>
          <a:ext cx="0" cy="0"/>
          <a:chOff x="0" y="0"/>
          <a:chExt cx="0" cy="0"/>
        </a:xfrm>
      </p:grpSpPr>
      <p:sp>
        <p:nvSpPr>
          <p:cNvPr id="186" name="Google Shape;186;p28"/>
          <p:cNvSpPr txBox="1"/>
          <p:nvPr>
            <p:ph type="body" idx="1"/>
          </p:nvPr>
        </p:nvSpPr>
        <p:spPr>
          <a:xfrm>
            <a:off x="4928447" y="535093"/>
            <a:ext cx="6295813" cy="5251027"/>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2135" i="1"/>
              <a:t>“I love it because it gives me the opportunity to convey my heart and words through pictures, in a unique way.”</a:t>
            </a:r>
            <a:endParaRPr sz="2135" i="1"/>
          </a:p>
          <a:p>
            <a:pPr marL="0" lvl="0" indent="0" algn="l" rtl="0">
              <a:spcBef>
                <a:spcPts val="1200"/>
              </a:spcBef>
              <a:spcAft>
                <a:spcPts val="0"/>
              </a:spcAft>
              <a:buNone/>
            </a:pPr>
            <a:r>
              <a:rPr lang="en-GB" sz="2135" i="1"/>
              <a:t>“Unlike an ordinary survey, the photovoice allows participants to do something fun.”</a:t>
            </a:r>
            <a:endParaRPr sz="2135" i="1"/>
          </a:p>
          <a:p>
            <a:pPr marL="0" lvl="0" indent="0" algn="l" rtl="0">
              <a:spcBef>
                <a:spcPts val="1200"/>
              </a:spcBef>
              <a:spcAft>
                <a:spcPts val="0"/>
              </a:spcAft>
              <a:buNone/>
            </a:pPr>
            <a:r>
              <a:rPr lang="en-GB" sz="2135" i="1"/>
              <a:t>“I do not have to fill in any details about myself to register. I feel comfortable and safe.”</a:t>
            </a:r>
            <a:endParaRPr sz="2135" i="1"/>
          </a:p>
          <a:p>
            <a:pPr marL="0" lvl="0" indent="0" algn="l" rtl="0">
              <a:spcBef>
                <a:spcPts val="1200"/>
              </a:spcBef>
              <a:spcAft>
                <a:spcPts val="1200"/>
              </a:spcAft>
              <a:buNone/>
            </a:pPr>
            <a:r>
              <a:rPr lang="en-GB" sz="2135" i="1"/>
              <a:t>“Photovoice projects entail the opportunity for empowering participants. Future research using photovoice should assess the influence it has on participants’ empowerment changes and how to sustain those individuals and social changes.”</a:t>
            </a:r>
            <a:endParaRPr sz="2135" i="1"/>
          </a:p>
        </p:txBody>
      </p:sp>
      <p:sp>
        <p:nvSpPr>
          <p:cNvPr id="187" name="Google Shape;187;p28"/>
          <p:cNvSpPr txBox="1"/>
          <p:nvPr>
            <p:ph type="title"/>
          </p:nvPr>
        </p:nvSpPr>
        <p:spPr>
          <a:xfrm>
            <a:off x="972600" y="1758200"/>
            <a:ext cx="3415200" cy="7136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GB"/>
              <a:t>Results: Acceptability and Feasibility of Methods</a:t>
            </a:r>
            <a:endParaRPr lang="en-GB"/>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91" name="Shape 191"/>
        <p:cNvGrpSpPr/>
        <p:nvPr/>
      </p:nvGrpSpPr>
      <p:grpSpPr>
        <a:xfrm>
          <a:off x="0" y="0"/>
          <a:ext cx="0" cy="0"/>
          <a:chOff x="0" y="0"/>
          <a:chExt cx="0" cy="0"/>
        </a:xfrm>
      </p:grpSpPr>
      <p:sp>
        <p:nvSpPr>
          <p:cNvPr id="192" name="Google Shape;192;p29"/>
          <p:cNvSpPr txBox="1"/>
          <p:nvPr>
            <p:ph type="title"/>
          </p:nvPr>
        </p:nvSpPr>
        <p:spPr>
          <a:xfrm>
            <a:off x="972820" y="269240"/>
            <a:ext cx="10251440" cy="84328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GB"/>
              <a:t>Results: Stigma Experiences</a:t>
            </a:r>
            <a:endParaRPr lang="en-GB"/>
          </a:p>
        </p:txBody>
      </p:sp>
      <p:sp>
        <p:nvSpPr>
          <p:cNvPr id="193" name="Google Shape;193;p29"/>
          <p:cNvSpPr txBox="1"/>
          <p:nvPr>
            <p:ph type="body" idx="1"/>
          </p:nvPr>
        </p:nvSpPr>
        <p:spPr>
          <a:xfrm>
            <a:off x="406400" y="1165860"/>
            <a:ext cx="11274213" cy="5474547"/>
          </a:xfrm>
          <a:prstGeom prst="rect">
            <a:avLst/>
          </a:prstGeom>
        </p:spPr>
        <p:txBody>
          <a:bodyPr spcFirstLastPara="1" wrap="square" lIns="121900" tIns="121900" rIns="121900" bIns="121900" anchor="t" anchorCtr="0">
            <a:normAutofit/>
          </a:bodyPr>
          <a:lstStyle/>
          <a:p>
            <a:pPr marL="457200" lvl="0" indent="-336550" algn="l" rtl="0">
              <a:spcBef>
                <a:spcPts val="0"/>
              </a:spcBef>
              <a:spcAft>
                <a:spcPts val="0"/>
              </a:spcAft>
              <a:buSzPts val="1700"/>
              <a:buChar char="●"/>
            </a:pPr>
            <a:r>
              <a:rPr lang="en-GB" sz="2265"/>
              <a:t>Positive experiences</a:t>
            </a:r>
            <a:endParaRPr sz="2265"/>
          </a:p>
          <a:p>
            <a:pPr marL="914400" lvl="1" indent="-323850" algn="l" rtl="0">
              <a:spcBef>
                <a:spcPts val="0"/>
              </a:spcBef>
              <a:spcAft>
                <a:spcPts val="0"/>
              </a:spcAft>
              <a:buSzPts val="1500"/>
              <a:buChar char="○"/>
            </a:pPr>
            <a:r>
              <a:rPr lang="en-GB" sz="2000"/>
              <a:t>Doctors want the best for patients (PWID)</a:t>
            </a:r>
            <a:endParaRPr sz="2000"/>
          </a:p>
          <a:p>
            <a:pPr marL="914400" lvl="1" indent="-323850" algn="l" rtl="0">
              <a:spcBef>
                <a:spcPts val="0"/>
              </a:spcBef>
              <a:spcAft>
                <a:spcPts val="0"/>
              </a:spcAft>
              <a:buSzPts val="1500"/>
              <a:buChar char="○"/>
            </a:pPr>
            <a:r>
              <a:rPr lang="en-GB" sz="2000"/>
              <a:t>Kind and professional (TGW)</a:t>
            </a:r>
            <a:endParaRPr sz="2000"/>
          </a:p>
          <a:p>
            <a:pPr marL="457200" lvl="0" indent="-336550" algn="l" rtl="0">
              <a:spcBef>
                <a:spcPts val="0"/>
              </a:spcBef>
              <a:spcAft>
                <a:spcPts val="0"/>
              </a:spcAft>
              <a:buSzPts val="1700"/>
              <a:buChar char="●"/>
            </a:pPr>
            <a:r>
              <a:rPr lang="en-GB" sz="2265"/>
              <a:t>Stigmatizing experiences</a:t>
            </a:r>
            <a:endParaRPr sz="2265"/>
          </a:p>
          <a:p>
            <a:pPr marL="914400" lvl="1" indent="-323850" algn="l" rtl="0">
              <a:spcBef>
                <a:spcPts val="0"/>
              </a:spcBef>
              <a:spcAft>
                <a:spcPts val="0"/>
              </a:spcAft>
              <a:buSzPts val="1500"/>
              <a:buChar char="○"/>
            </a:pPr>
            <a:r>
              <a:rPr lang="en-GB" sz="2000"/>
              <a:t>Misgendered and seen as sinful (TGW)</a:t>
            </a:r>
            <a:endParaRPr sz="2000"/>
          </a:p>
          <a:p>
            <a:pPr marL="914400" lvl="1" indent="-323850" algn="l" rtl="0">
              <a:spcBef>
                <a:spcPts val="0"/>
              </a:spcBef>
              <a:spcAft>
                <a:spcPts val="0"/>
              </a:spcAft>
              <a:buSzPts val="1500"/>
              <a:buChar char="○"/>
            </a:pPr>
            <a:r>
              <a:rPr lang="en-GB" sz="2000"/>
              <a:t>Seen as small, misguided and incapable (MSM)</a:t>
            </a:r>
            <a:endParaRPr sz="2000"/>
          </a:p>
          <a:p>
            <a:pPr marL="914400" lvl="1" indent="-323850" algn="l" rtl="0">
              <a:spcBef>
                <a:spcPts val="0"/>
              </a:spcBef>
              <a:spcAft>
                <a:spcPts val="0"/>
              </a:spcAft>
              <a:buSzPts val="1500"/>
              <a:buChar char="○"/>
            </a:pPr>
            <a:r>
              <a:rPr lang="en-GB" sz="2000"/>
              <a:t>Question whether doctors care (PLWH)</a:t>
            </a:r>
            <a:endParaRPr sz="2000"/>
          </a:p>
          <a:p>
            <a:pPr marL="457200" lvl="0" indent="-336550" algn="l" rtl="0">
              <a:spcBef>
                <a:spcPts val="0"/>
              </a:spcBef>
              <a:spcAft>
                <a:spcPts val="0"/>
              </a:spcAft>
              <a:buSzPts val="1700"/>
              <a:buChar char="●"/>
            </a:pPr>
            <a:r>
              <a:rPr lang="en-GB" sz="2265"/>
              <a:t>Respond by wearing a mask</a:t>
            </a:r>
            <a:endParaRPr sz="2265"/>
          </a:p>
          <a:p>
            <a:pPr marL="914400" lvl="1" indent="-323850" algn="l" rtl="0">
              <a:spcBef>
                <a:spcPts val="0"/>
              </a:spcBef>
              <a:spcAft>
                <a:spcPts val="0"/>
              </a:spcAft>
              <a:buSzPts val="1500"/>
              <a:buChar char="○"/>
            </a:pPr>
            <a:r>
              <a:rPr lang="en-GB" sz="2000"/>
              <a:t>Afraid to open up, or be vulnerable (FSW)</a:t>
            </a:r>
            <a:endParaRPr sz="2000"/>
          </a:p>
          <a:p>
            <a:pPr marL="914400" lvl="1" indent="-323850" algn="l" rtl="0">
              <a:spcBef>
                <a:spcPts val="0"/>
              </a:spcBef>
              <a:spcAft>
                <a:spcPts val="0"/>
              </a:spcAft>
              <a:buSzPts val="1500"/>
              <a:buChar char="○"/>
            </a:pPr>
            <a:r>
              <a:rPr lang="en-GB" sz="2000"/>
              <a:t>Sugarcoated exterior, hiding themselves (MSM, PLWH)</a:t>
            </a:r>
            <a:endParaRPr sz="20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97" name="Shape 197"/>
        <p:cNvGrpSpPr/>
        <p:nvPr/>
      </p:nvGrpSpPr>
      <p:grpSpPr>
        <a:xfrm>
          <a:off x="0" y="0"/>
          <a:ext cx="0" cy="0"/>
          <a:chOff x="0" y="0"/>
          <a:chExt cx="0" cy="0"/>
        </a:xfrm>
      </p:grpSpPr>
      <p:sp>
        <p:nvSpPr>
          <p:cNvPr id="198" name="Google Shape;198;p30"/>
          <p:cNvSpPr txBox="1"/>
          <p:nvPr>
            <p:ph type="title"/>
          </p:nvPr>
        </p:nvSpPr>
        <p:spPr>
          <a:xfrm>
            <a:off x="972820" y="607060"/>
            <a:ext cx="5322993" cy="136652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GB"/>
              <a:t>How do doctors see you?</a:t>
            </a:r>
            <a:endParaRPr lang="en-GB"/>
          </a:p>
        </p:txBody>
      </p:sp>
      <p:sp>
        <p:nvSpPr>
          <p:cNvPr id="199" name="Google Shape;199;p30"/>
          <p:cNvSpPr txBox="1"/>
          <p:nvPr>
            <p:ph type="body" idx="1"/>
          </p:nvPr>
        </p:nvSpPr>
        <p:spPr>
          <a:xfrm>
            <a:off x="972820" y="1831340"/>
            <a:ext cx="5491480" cy="325374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2000" i="1"/>
              <a:t>“Even though I am a sex worker, the doctor I visit still treats me like other human beings even though I do activities that are outside the norms of other human beings and the doctor feels that I should be treated like other human beings.” </a:t>
            </a:r>
            <a:endParaRPr sz="2000" i="1"/>
          </a:p>
          <a:p>
            <a:pPr marL="0" lvl="0" indent="0" algn="l" rtl="0">
              <a:spcBef>
                <a:spcPts val="1200"/>
              </a:spcBef>
              <a:spcAft>
                <a:spcPts val="0"/>
              </a:spcAft>
              <a:buNone/>
            </a:pPr>
            <a:r>
              <a:rPr lang="en-GB" sz="2000"/>
              <a:t>Female sex worker</a:t>
            </a:r>
            <a:endParaRPr sz="2000"/>
          </a:p>
          <a:p>
            <a:pPr marL="0" lvl="0" indent="0" algn="l" rtl="0">
              <a:spcBef>
                <a:spcPts val="1200"/>
              </a:spcBef>
              <a:spcAft>
                <a:spcPts val="1200"/>
              </a:spcAft>
              <a:buNone/>
            </a:pPr>
            <a:endParaRPr sz="2000"/>
          </a:p>
        </p:txBody>
      </p:sp>
      <p:pic>
        <p:nvPicPr>
          <p:cNvPr id="200" name="Google Shape;200;p30"/>
          <p:cNvPicPr preferRelativeResize="0"/>
          <p:nvPr/>
        </p:nvPicPr>
        <p:blipFill>
          <a:blip r:embed="rId1"/>
          <a:stretch>
            <a:fillRect/>
          </a:stretch>
        </p:blipFill>
        <p:spPr>
          <a:xfrm>
            <a:off x="7117899" y="996000"/>
            <a:ext cx="4386497" cy="5376164"/>
          </a:xfrm>
          <a:prstGeom prst="rect">
            <a:avLst/>
          </a:prstGeom>
          <a:noFill/>
          <a:ln w="19050" cap="flat" cmpd="sng">
            <a:solidFill>
              <a:srgbClr val="595959"/>
            </a:solidFill>
            <a:prstDash val="solid"/>
            <a:round/>
            <a:headEnd type="none" w="sm" len="sm"/>
            <a:tailEnd type="none" w="sm" len="sm"/>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204" name="Shape 204"/>
        <p:cNvGrpSpPr/>
        <p:nvPr/>
      </p:nvGrpSpPr>
      <p:grpSpPr>
        <a:xfrm>
          <a:off x="0" y="0"/>
          <a:ext cx="0" cy="0"/>
          <a:chOff x="0" y="0"/>
          <a:chExt cx="0" cy="0"/>
        </a:xfrm>
      </p:grpSpPr>
      <p:sp>
        <p:nvSpPr>
          <p:cNvPr id="205" name="Google Shape;205;p31"/>
          <p:cNvSpPr txBox="1"/>
          <p:nvPr>
            <p:ph type="title"/>
          </p:nvPr>
        </p:nvSpPr>
        <p:spPr>
          <a:xfrm>
            <a:off x="684953" y="439420"/>
            <a:ext cx="10539307" cy="84836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GB"/>
              <a:t>How do doctors see you?</a:t>
            </a:r>
            <a:endParaRPr lang="en-GB"/>
          </a:p>
          <a:p>
            <a:pPr marL="0" lvl="0" indent="0" algn="l" rtl="0">
              <a:spcBef>
                <a:spcPts val="0"/>
              </a:spcBef>
              <a:spcAft>
                <a:spcPts val="0"/>
              </a:spcAft>
              <a:buNone/>
            </a:pPr>
          </a:p>
        </p:txBody>
      </p:sp>
      <p:sp>
        <p:nvSpPr>
          <p:cNvPr id="206" name="Google Shape;206;p31"/>
          <p:cNvSpPr txBox="1"/>
          <p:nvPr>
            <p:ph type="body" idx="1"/>
          </p:nvPr>
        </p:nvSpPr>
        <p:spPr>
          <a:xfrm>
            <a:off x="972820" y="1800013"/>
            <a:ext cx="5130800" cy="34798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GB" sz="2000" i="1"/>
              <a:t>“I feel like doctors see me as not normal or one may called a freak. Ever went to a clinic to get myself tested so I can know my status. The doctors were shock and look at me weirdly.” </a:t>
            </a:r>
            <a:endParaRPr sz="2000" i="1"/>
          </a:p>
          <a:p>
            <a:pPr marL="0" lvl="0" indent="0" algn="l" rtl="0">
              <a:spcBef>
                <a:spcPts val="1200"/>
              </a:spcBef>
              <a:spcAft>
                <a:spcPts val="1200"/>
              </a:spcAft>
              <a:buNone/>
            </a:pPr>
            <a:r>
              <a:rPr lang="en-GB" sz="2000"/>
              <a:t>Man who has sex with men </a:t>
            </a:r>
            <a:endParaRPr sz="2000"/>
          </a:p>
        </p:txBody>
      </p:sp>
      <p:pic>
        <p:nvPicPr>
          <p:cNvPr id="207" name="Google Shape;207;p31"/>
          <p:cNvPicPr preferRelativeResize="0"/>
          <p:nvPr/>
        </p:nvPicPr>
        <p:blipFill>
          <a:blip r:embed="rId1"/>
          <a:stretch>
            <a:fillRect/>
          </a:stretch>
        </p:blipFill>
        <p:spPr>
          <a:xfrm>
            <a:off x="7351567" y="1087967"/>
            <a:ext cx="3979832" cy="5306468"/>
          </a:xfrm>
          <a:prstGeom prst="rect">
            <a:avLst/>
          </a:prstGeom>
          <a:noFill/>
          <a:ln w="19050" cap="flat" cmpd="sng">
            <a:solidFill>
              <a:srgbClr val="595959"/>
            </a:solidFill>
            <a:prstDash val="solid"/>
            <a:round/>
            <a:headEnd type="none" w="sm" len="sm"/>
            <a:tailEnd type="none" w="sm" len="sm"/>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211" name="Shape 211"/>
        <p:cNvGrpSpPr/>
        <p:nvPr/>
      </p:nvGrpSpPr>
      <p:grpSpPr>
        <a:xfrm>
          <a:off x="0" y="0"/>
          <a:ext cx="0" cy="0"/>
          <a:chOff x="0" y="0"/>
          <a:chExt cx="0" cy="0"/>
        </a:xfrm>
      </p:grpSpPr>
      <p:sp>
        <p:nvSpPr>
          <p:cNvPr id="212" name="Google Shape;212;p32"/>
          <p:cNvSpPr txBox="1"/>
          <p:nvPr>
            <p:ph type="title"/>
          </p:nvPr>
        </p:nvSpPr>
        <p:spPr>
          <a:xfrm>
            <a:off x="972820" y="649393"/>
            <a:ext cx="10251440" cy="841587"/>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GB"/>
              <a:t>What makes you sad?</a:t>
            </a:r>
            <a:endParaRPr lang="en-GB"/>
          </a:p>
          <a:p>
            <a:pPr marL="0" lvl="0" indent="0" algn="l" rtl="0">
              <a:spcBef>
                <a:spcPts val="0"/>
              </a:spcBef>
              <a:spcAft>
                <a:spcPts val="0"/>
              </a:spcAft>
              <a:buNone/>
            </a:pPr>
          </a:p>
        </p:txBody>
      </p:sp>
      <p:sp>
        <p:nvSpPr>
          <p:cNvPr id="213" name="Google Shape;213;p32"/>
          <p:cNvSpPr txBox="1"/>
          <p:nvPr>
            <p:ph type="body" idx="1"/>
          </p:nvPr>
        </p:nvSpPr>
        <p:spPr>
          <a:xfrm>
            <a:off x="972820" y="1490133"/>
            <a:ext cx="5291667" cy="3034453"/>
          </a:xfrm>
          <a:prstGeom prst="rect">
            <a:avLst/>
          </a:prstGeom>
        </p:spPr>
        <p:txBody>
          <a:bodyPr spcFirstLastPara="1" wrap="square" lIns="121900" tIns="121900" rIns="121900" bIns="121900" anchor="t" anchorCtr="0">
            <a:normAutofit/>
          </a:bodyPr>
          <a:lstStyle/>
          <a:p>
            <a:pPr marL="0" lvl="0" indent="0" algn="l" rtl="0">
              <a:lnSpc>
                <a:spcPct val="100000"/>
              </a:lnSpc>
              <a:spcBef>
                <a:spcPts val="0"/>
              </a:spcBef>
              <a:spcAft>
                <a:spcPts val="0"/>
              </a:spcAft>
              <a:buNone/>
            </a:pPr>
            <a:r>
              <a:rPr lang="en-GB" sz="2000" i="1"/>
              <a:t>“The mask that I have to wear when I approach new people or forced to wear by society. People expect me to wear a certain mask to blend in with the norm. It saddens me that I have to hide who am I even when I have been through a lot to take it off.”</a:t>
            </a:r>
            <a:endParaRPr sz="2000" i="1"/>
          </a:p>
          <a:p>
            <a:pPr marL="0" lvl="0" indent="0" algn="just" rtl="0">
              <a:lnSpc>
                <a:spcPct val="100000"/>
              </a:lnSpc>
              <a:spcBef>
                <a:spcPts val="0"/>
              </a:spcBef>
              <a:spcAft>
                <a:spcPts val="0"/>
              </a:spcAft>
              <a:buNone/>
            </a:pPr>
            <a:endParaRPr sz="1600">
              <a:solidFill>
                <a:srgbClr val="000000"/>
              </a:solidFill>
              <a:latin typeface="Arial" panose="020B0604020202020204"/>
              <a:ea typeface="Arial" panose="020B0604020202020204"/>
              <a:cs typeface="Arial" panose="020B0604020202020204"/>
              <a:sym typeface="Arial" panose="020B0604020202020204"/>
            </a:endParaRPr>
          </a:p>
          <a:p>
            <a:pPr marL="0" lvl="0" indent="0" algn="l" rtl="0">
              <a:spcBef>
                <a:spcPts val="0"/>
              </a:spcBef>
              <a:spcAft>
                <a:spcPts val="1200"/>
              </a:spcAft>
              <a:buNone/>
            </a:pPr>
            <a:r>
              <a:rPr lang="en-GB" sz="2000"/>
              <a:t>Man who has sex with men </a:t>
            </a:r>
            <a:endParaRPr sz="2000"/>
          </a:p>
        </p:txBody>
      </p:sp>
      <p:pic>
        <p:nvPicPr>
          <p:cNvPr id="214" name="Google Shape;214;p32"/>
          <p:cNvPicPr preferRelativeResize="0"/>
          <p:nvPr/>
        </p:nvPicPr>
        <p:blipFill>
          <a:blip r:embed="rId1"/>
          <a:stretch>
            <a:fillRect/>
          </a:stretch>
        </p:blipFill>
        <p:spPr>
          <a:xfrm>
            <a:off x="7291567" y="998633"/>
            <a:ext cx="4186967" cy="5582603"/>
          </a:xfrm>
          <a:prstGeom prst="rect">
            <a:avLst/>
          </a:prstGeom>
          <a:noFill/>
          <a:ln w="19050" cap="flat" cmpd="sng">
            <a:solidFill>
              <a:srgbClr val="595959"/>
            </a:solidFill>
            <a:prstDash val="solid"/>
            <a:round/>
            <a:headEnd type="none" w="sm" len="sm"/>
            <a:tailEnd type="none" w="sm" len="sm"/>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224" name="Shape 224"/>
        <p:cNvGrpSpPr/>
        <p:nvPr/>
      </p:nvGrpSpPr>
      <p:grpSpPr>
        <a:xfrm>
          <a:off x="0" y="0"/>
          <a:ext cx="0" cy="0"/>
          <a:chOff x="0" y="0"/>
          <a:chExt cx="0" cy="0"/>
        </a:xfrm>
      </p:grpSpPr>
      <p:sp>
        <p:nvSpPr>
          <p:cNvPr id="225" name="Google Shape;225;p34"/>
          <p:cNvSpPr txBox="1"/>
          <p:nvPr>
            <p:ph type="body" idx="1"/>
          </p:nvPr>
        </p:nvSpPr>
        <p:spPr>
          <a:xfrm>
            <a:off x="734060" y="1880447"/>
            <a:ext cx="5630333" cy="4258733"/>
          </a:xfrm>
          <a:prstGeom prst="rect">
            <a:avLst/>
          </a:prstGeom>
        </p:spPr>
        <p:txBody>
          <a:bodyPr spcFirstLastPara="1" wrap="square" lIns="121900" tIns="121900" rIns="121900" bIns="121900" anchor="t" anchorCtr="0">
            <a:normAutofit/>
          </a:bodyPr>
          <a:lstStyle/>
          <a:p>
            <a:pPr marL="0" lvl="0" indent="0" algn="just" rtl="0">
              <a:spcBef>
                <a:spcPts val="0"/>
              </a:spcBef>
              <a:spcAft>
                <a:spcPts val="0"/>
              </a:spcAft>
              <a:buNone/>
            </a:pPr>
            <a:r>
              <a:rPr lang="en-GB" sz="2000" i="1"/>
              <a:t>“I just hope the doctors treat me as women and equally with other patients without any stigma or discrimination. I just want be healthy and peaceful like the nature in the picture.”</a:t>
            </a:r>
            <a:endParaRPr sz="2000" i="1"/>
          </a:p>
          <a:p>
            <a:pPr marL="0" lvl="0" indent="0" algn="just" rtl="0">
              <a:spcBef>
                <a:spcPts val="0"/>
              </a:spcBef>
              <a:spcAft>
                <a:spcPts val="0"/>
              </a:spcAft>
              <a:buNone/>
            </a:pPr>
            <a:br>
              <a:rPr lang="en-GB" sz="2000"/>
            </a:br>
            <a:r>
              <a:rPr lang="en-GB" sz="2000"/>
              <a:t> Transgender woman</a:t>
            </a:r>
            <a:endParaRPr sz="2000"/>
          </a:p>
          <a:p>
            <a:pPr marL="0" lvl="0" indent="0" algn="l" rtl="0">
              <a:spcBef>
                <a:spcPts val="0"/>
              </a:spcBef>
              <a:spcAft>
                <a:spcPts val="1200"/>
              </a:spcAft>
              <a:buNone/>
            </a:pPr>
            <a:endParaRPr sz="2000"/>
          </a:p>
        </p:txBody>
      </p:sp>
      <p:sp>
        <p:nvSpPr>
          <p:cNvPr id="226" name="Google Shape;226;p34"/>
          <p:cNvSpPr txBox="1"/>
          <p:nvPr>
            <p:ph type="title"/>
          </p:nvPr>
        </p:nvSpPr>
        <p:spPr>
          <a:xfrm>
            <a:off x="972820" y="412327"/>
            <a:ext cx="5675207" cy="1552787"/>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GB"/>
              <a:t>What do you want doctors to  know about you?</a:t>
            </a:r>
            <a:endParaRPr lang="en-GB"/>
          </a:p>
        </p:txBody>
      </p:sp>
      <p:pic>
        <p:nvPicPr>
          <p:cNvPr id="227" name="Google Shape;227;p34"/>
          <p:cNvPicPr preferRelativeResize="0"/>
          <p:nvPr/>
        </p:nvPicPr>
        <p:blipFill>
          <a:blip r:embed="rId1"/>
          <a:stretch>
            <a:fillRect/>
          </a:stretch>
        </p:blipFill>
        <p:spPr>
          <a:xfrm>
            <a:off x="6647707" y="708651"/>
            <a:ext cx="5094632" cy="5094632"/>
          </a:xfrm>
          <a:prstGeom prst="rect">
            <a:avLst/>
          </a:prstGeom>
          <a:noFill/>
          <a:ln w="19050" cap="flat" cmpd="sng">
            <a:solidFill>
              <a:srgbClr val="595959"/>
            </a:solidFill>
            <a:prstDash val="solid"/>
            <a:round/>
            <a:headEnd type="none" w="sm" len="sm"/>
            <a:tailEnd type="none" w="sm" len="sm"/>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231" name="Shape 231"/>
        <p:cNvGrpSpPr/>
        <p:nvPr/>
      </p:nvGrpSpPr>
      <p:grpSpPr>
        <a:xfrm>
          <a:off x="0" y="0"/>
          <a:ext cx="0" cy="0"/>
          <a:chOff x="0" y="0"/>
          <a:chExt cx="0" cy="0"/>
        </a:xfrm>
      </p:grpSpPr>
      <p:sp>
        <p:nvSpPr>
          <p:cNvPr id="232" name="Google Shape;232;p35"/>
          <p:cNvSpPr txBox="1"/>
          <p:nvPr>
            <p:ph type="title"/>
          </p:nvPr>
        </p:nvSpPr>
        <p:spPr>
          <a:xfrm>
            <a:off x="550333" y="201507"/>
            <a:ext cx="6097693" cy="1374987"/>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GB"/>
              <a:t>What do you want doctors to  know about you?</a:t>
            </a:r>
            <a:endParaRPr lang="en-GB"/>
          </a:p>
        </p:txBody>
      </p:sp>
      <p:sp>
        <p:nvSpPr>
          <p:cNvPr id="233" name="Google Shape;233;p35"/>
          <p:cNvSpPr txBox="1"/>
          <p:nvPr>
            <p:ph type="body" idx="1"/>
          </p:nvPr>
        </p:nvSpPr>
        <p:spPr>
          <a:xfrm>
            <a:off x="219287" y="1728893"/>
            <a:ext cx="5876713" cy="4571153"/>
          </a:xfrm>
          <a:prstGeom prst="rect">
            <a:avLst/>
          </a:prstGeom>
        </p:spPr>
        <p:txBody>
          <a:bodyPr spcFirstLastPara="1" wrap="square" lIns="121900" tIns="121900" rIns="121900" bIns="121900" anchor="t" anchorCtr="0">
            <a:noAutofit/>
          </a:bodyPr>
          <a:lstStyle/>
          <a:p>
            <a:pPr marL="0" lvl="0" indent="0" algn="l" rtl="0">
              <a:lnSpc>
                <a:spcPct val="100000"/>
              </a:lnSpc>
              <a:spcBef>
                <a:spcPts val="0"/>
              </a:spcBef>
              <a:spcAft>
                <a:spcPts val="0"/>
              </a:spcAft>
              <a:buNone/>
            </a:pPr>
            <a:r>
              <a:rPr lang="en-GB" sz="1865" i="1"/>
              <a:t>“Aku ingin doktor tahu mengenai aku yang aku ini kuat akan tetapi ada masanya aku jadi ketakutan bila aku menghadapi kengkangan daripada penyakit ini di mana aku perlukan sokongan ilmu perubatan dari segi fakta dan sokongan moral.”</a:t>
            </a:r>
            <a:endParaRPr sz="1865" i="1"/>
          </a:p>
          <a:p>
            <a:pPr marL="0" lvl="0" indent="0" algn="l" rtl="0">
              <a:lnSpc>
                <a:spcPct val="100000"/>
              </a:lnSpc>
              <a:spcBef>
                <a:spcPts val="0"/>
              </a:spcBef>
              <a:spcAft>
                <a:spcPts val="0"/>
              </a:spcAft>
              <a:buNone/>
            </a:pPr>
            <a:endParaRPr sz="1865" i="1"/>
          </a:p>
          <a:p>
            <a:pPr marL="0" lvl="0" indent="0" algn="l" rtl="0">
              <a:lnSpc>
                <a:spcPct val="100000"/>
              </a:lnSpc>
              <a:spcBef>
                <a:spcPts val="0"/>
              </a:spcBef>
              <a:spcAft>
                <a:spcPts val="0"/>
              </a:spcAft>
              <a:buNone/>
            </a:pPr>
            <a:r>
              <a:rPr lang="en-GB" sz="1865" i="1"/>
              <a:t>“I want the doctor to know about me that I am strong but there are times when I get scared when I face the limitation of this disease where I need the support of medical knowledge in terms of facts and moral support.”</a:t>
            </a:r>
            <a:endParaRPr sz="1865"/>
          </a:p>
          <a:p>
            <a:pPr marL="0" lvl="0" indent="0" algn="just" rtl="0">
              <a:lnSpc>
                <a:spcPct val="100000"/>
              </a:lnSpc>
              <a:spcBef>
                <a:spcPts val="0"/>
              </a:spcBef>
              <a:spcAft>
                <a:spcPts val="0"/>
              </a:spcAft>
              <a:buNone/>
            </a:pPr>
            <a:endParaRPr sz="1600">
              <a:solidFill>
                <a:srgbClr val="000000"/>
              </a:solidFill>
              <a:latin typeface="Arial" panose="020B0604020202020204"/>
              <a:ea typeface="Arial" panose="020B0604020202020204"/>
              <a:cs typeface="Arial" panose="020B0604020202020204"/>
              <a:sym typeface="Arial" panose="020B0604020202020204"/>
            </a:endParaRPr>
          </a:p>
          <a:p>
            <a:pPr marL="0" lvl="0" indent="0" algn="l" rtl="0">
              <a:spcBef>
                <a:spcPts val="0"/>
              </a:spcBef>
              <a:spcAft>
                <a:spcPts val="1200"/>
              </a:spcAft>
              <a:buNone/>
            </a:pPr>
            <a:r>
              <a:rPr lang="en-GB" sz="1865"/>
              <a:t>Person living with HIV</a:t>
            </a:r>
            <a:endParaRPr sz="1865"/>
          </a:p>
        </p:txBody>
      </p:sp>
      <p:pic>
        <p:nvPicPr>
          <p:cNvPr id="234" name="Google Shape;234;p35"/>
          <p:cNvPicPr preferRelativeResize="0"/>
          <p:nvPr/>
        </p:nvPicPr>
        <p:blipFill>
          <a:blip r:embed="rId1"/>
          <a:stretch>
            <a:fillRect/>
          </a:stretch>
        </p:blipFill>
        <p:spPr>
          <a:xfrm>
            <a:off x="6495000" y="1185840"/>
            <a:ext cx="5309701" cy="3972428"/>
          </a:xfrm>
          <a:prstGeom prst="rect">
            <a:avLst/>
          </a:prstGeom>
          <a:noFill/>
          <a:ln w="19050" cap="flat" cmpd="sng">
            <a:solidFill>
              <a:srgbClr val="595959"/>
            </a:solidFill>
            <a:prstDash val="solid"/>
            <a:round/>
            <a:headEnd type="none" w="sm" len="sm"/>
            <a:tailEnd type="none" w="sm" len="sm"/>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238" name="Shape 238"/>
        <p:cNvGrpSpPr/>
        <p:nvPr/>
      </p:nvGrpSpPr>
      <p:grpSpPr>
        <a:xfrm>
          <a:off x="0" y="0"/>
          <a:ext cx="0" cy="0"/>
          <a:chOff x="0" y="0"/>
          <a:chExt cx="0" cy="0"/>
        </a:xfrm>
      </p:grpSpPr>
      <p:sp>
        <p:nvSpPr>
          <p:cNvPr id="239" name="Google Shape;239;p36"/>
          <p:cNvSpPr txBox="1"/>
          <p:nvPr>
            <p:ph type="title"/>
          </p:nvPr>
        </p:nvSpPr>
        <p:spPr>
          <a:xfrm>
            <a:off x="524933" y="548640"/>
            <a:ext cx="6123093" cy="141478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GB"/>
              <a:t>What do you want doctors to  know about you?</a:t>
            </a:r>
            <a:endParaRPr lang="en-GB"/>
          </a:p>
        </p:txBody>
      </p:sp>
      <p:pic>
        <p:nvPicPr>
          <p:cNvPr id="240" name="Google Shape;240;p36"/>
          <p:cNvPicPr preferRelativeResize="0"/>
          <p:nvPr/>
        </p:nvPicPr>
        <p:blipFill>
          <a:blip r:embed="rId1"/>
          <a:stretch>
            <a:fillRect/>
          </a:stretch>
        </p:blipFill>
        <p:spPr>
          <a:xfrm>
            <a:off x="7222899" y="371073"/>
            <a:ext cx="4415665" cy="5520903"/>
          </a:xfrm>
          <a:prstGeom prst="rect">
            <a:avLst/>
          </a:prstGeom>
          <a:noFill/>
          <a:ln w="19050" cap="flat" cmpd="sng">
            <a:solidFill>
              <a:srgbClr val="595959"/>
            </a:solidFill>
            <a:prstDash val="solid"/>
            <a:round/>
            <a:headEnd type="none" w="sm" len="sm"/>
            <a:tailEnd type="none" w="sm" len="sm"/>
          </a:ln>
        </p:spPr>
      </p:pic>
      <p:sp>
        <p:nvSpPr>
          <p:cNvPr id="241" name="Google Shape;241;p36"/>
          <p:cNvSpPr txBox="1"/>
          <p:nvPr>
            <p:ph type="body" idx="1"/>
          </p:nvPr>
        </p:nvSpPr>
        <p:spPr>
          <a:xfrm>
            <a:off x="474133" y="1964267"/>
            <a:ext cx="5791200" cy="433578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GB" sz="2000" i="1"/>
              <a:t>“I want doctors to know that I want to be free. Free of being myself around them. To spread my wings and share my experiences with them. So they can help me reach the skies. But at the end of the day, I am still human, my wings may need tending when I make a mistake and I know I have good doctors I can trust that can treat me without clipping my wings in the process.”</a:t>
            </a:r>
            <a:endParaRPr sz="2000" i="1"/>
          </a:p>
          <a:p>
            <a:pPr marL="0" lvl="0" indent="0" algn="l" rtl="0">
              <a:spcBef>
                <a:spcPts val="1200"/>
              </a:spcBef>
              <a:spcAft>
                <a:spcPts val="1200"/>
              </a:spcAft>
              <a:buNone/>
            </a:pPr>
            <a:r>
              <a:rPr lang="en-GB" sz="2000"/>
              <a:t>Man who has sex with men</a:t>
            </a:r>
            <a:endParaRPr sz="20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245" name="Shape 245"/>
        <p:cNvGrpSpPr/>
        <p:nvPr/>
      </p:nvGrpSpPr>
      <p:grpSpPr>
        <a:xfrm>
          <a:off x="0" y="0"/>
          <a:ext cx="0" cy="0"/>
          <a:chOff x="0" y="0"/>
          <a:chExt cx="0" cy="0"/>
        </a:xfrm>
      </p:grpSpPr>
      <p:sp>
        <p:nvSpPr>
          <p:cNvPr id="246" name="Google Shape;246;p37"/>
          <p:cNvSpPr txBox="1"/>
          <p:nvPr>
            <p:ph type="title"/>
          </p:nvPr>
        </p:nvSpPr>
        <p:spPr>
          <a:xfrm>
            <a:off x="972820" y="269240"/>
            <a:ext cx="10251440" cy="730673"/>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GB"/>
              <a:t>Dissemination</a:t>
            </a:r>
            <a:endParaRPr lang="en-GB"/>
          </a:p>
        </p:txBody>
      </p:sp>
      <p:sp>
        <p:nvSpPr>
          <p:cNvPr id="247" name="Google Shape;247;p37"/>
          <p:cNvSpPr txBox="1"/>
          <p:nvPr>
            <p:ph type="body" idx="1"/>
          </p:nvPr>
        </p:nvSpPr>
        <p:spPr>
          <a:xfrm>
            <a:off x="972820" y="1316567"/>
            <a:ext cx="10251440" cy="4470400"/>
          </a:xfrm>
          <a:prstGeom prst="rect">
            <a:avLst/>
          </a:prstGeom>
        </p:spPr>
        <p:txBody>
          <a:bodyPr spcFirstLastPara="1" wrap="square" lIns="121900" tIns="121900" rIns="121900" bIns="121900" anchor="t" anchorCtr="0">
            <a:normAutofit/>
          </a:bodyPr>
          <a:lstStyle/>
          <a:p>
            <a:pPr marL="457200" lvl="0" indent="-330200" algn="l" rtl="0">
              <a:spcBef>
                <a:spcPts val="0"/>
              </a:spcBef>
              <a:spcAft>
                <a:spcPts val="0"/>
              </a:spcAft>
              <a:buSzPts val="1600"/>
              <a:buChar char="●"/>
            </a:pPr>
            <a:r>
              <a:rPr lang="en-GB" sz="2135"/>
              <a:t>Videos </a:t>
            </a:r>
            <a:endParaRPr sz="2135"/>
          </a:p>
          <a:p>
            <a:pPr marL="914400" lvl="1" indent="-317500" algn="l" rtl="0">
              <a:spcBef>
                <a:spcPts val="0"/>
              </a:spcBef>
              <a:spcAft>
                <a:spcPts val="0"/>
              </a:spcAft>
              <a:buSzPts val="1400"/>
              <a:buChar char="○"/>
            </a:pPr>
            <a:r>
              <a:rPr lang="en-GB"/>
              <a:t>Featured in our intervention to reduce HIV-related stigma among clinicians (</a:t>
            </a:r>
            <a:r>
              <a:rPr lang="en-GB" u="sng">
                <a:solidFill>
                  <a:schemeClr val="hlink"/>
                </a:solidFill>
                <a:hlinkClick r:id="rId1"/>
              </a:rPr>
              <a:t>example</a:t>
            </a:r>
            <a:r>
              <a:rPr lang="en-GB"/>
              <a:t>)</a:t>
            </a:r>
            <a:endParaRPr lang="en-GB"/>
          </a:p>
          <a:p>
            <a:pPr marL="914400" lvl="1" indent="-317500" algn="l" rtl="0">
              <a:spcBef>
                <a:spcPts val="0"/>
              </a:spcBef>
              <a:spcAft>
                <a:spcPts val="0"/>
              </a:spcAft>
              <a:buSzPts val="1400"/>
              <a:buChar char="○"/>
            </a:pPr>
            <a:r>
              <a:rPr lang="en-GB"/>
              <a:t>Brief videos created for social media (</a:t>
            </a:r>
            <a:r>
              <a:rPr lang="en-GB" u="sng">
                <a:solidFill>
                  <a:schemeClr val="hlink"/>
                </a:solidFill>
                <a:hlinkClick r:id="rId2"/>
              </a:rPr>
              <a:t>example</a:t>
            </a:r>
            <a:r>
              <a:rPr lang="en-GB"/>
              <a:t>)</a:t>
            </a:r>
            <a:endParaRPr lang="en-GB"/>
          </a:p>
          <a:p>
            <a:pPr marL="457200" lvl="0" indent="-330200" algn="l" rtl="0">
              <a:spcBef>
                <a:spcPts val="0"/>
              </a:spcBef>
              <a:spcAft>
                <a:spcPts val="0"/>
              </a:spcAft>
              <a:buSzPts val="1600"/>
              <a:buChar char="●"/>
            </a:pPr>
            <a:r>
              <a:rPr lang="en-GB" sz="2135"/>
              <a:t>2 published manuscripts (</a:t>
            </a:r>
            <a:r>
              <a:rPr lang="en-GB" sz="2135" u="sng">
                <a:solidFill>
                  <a:schemeClr val="hlink"/>
                </a:solidFill>
                <a:hlinkClick r:id="rId3"/>
              </a:rPr>
              <a:t>link 1</a:t>
            </a:r>
            <a:r>
              <a:rPr lang="en-GB" sz="2135"/>
              <a:t>, </a:t>
            </a:r>
            <a:r>
              <a:rPr lang="en-GB" sz="2135" u="sng">
                <a:solidFill>
                  <a:schemeClr val="hlink"/>
                </a:solidFill>
                <a:hlinkClick r:id="rId4"/>
              </a:rPr>
              <a:t>link 2</a:t>
            </a:r>
            <a:r>
              <a:rPr lang="en-GB" sz="2135"/>
              <a:t>)</a:t>
            </a:r>
            <a:endParaRPr sz="2135"/>
          </a:p>
          <a:p>
            <a:pPr marL="457200" lvl="0" indent="-330200" algn="l" rtl="0">
              <a:spcBef>
                <a:spcPts val="0"/>
              </a:spcBef>
              <a:spcAft>
                <a:spcPts val="0"/>
              </a:spcAft>
              <a:buSzPts val="1600"/>
              <a:buChar char="●"/>
            </a:pPr>
            <a:r>
              <a:rPr lang="en-GB" sz="2135"/>
              <a:t>Posted to CERiA website (</a:t>
            </a:r>
            <a:r>
              <a:rPr lang="en-GB" sz="2135" u="sng">
                <a:solidFill>
                  <a:schemeClr val="hlink"/>
                </a:solidFill>
                <a:hlinkClick r:id="rId5"/>
              </a:rPr>
              <a:t>link</a:t>
            </a:r>
            <a:r>
              <a:rPr lang="en-GB" sz="2135"/>
              <a:t>)</a:t>
            </a:r>
            <a:endParaRPr sz="2135"/>
          </a:p>
          <a:p>
            <a:pPr marL="457200" lvl="0" indent="-330200" algn="l" rtl="0">
              <a:spcBef>
                <a:spcPts val="0"/>
              </a:spcBef>
              <a:spcAft>
                <a:spcPts val="0"/>
              </a:spcAft>
              <a:buSzPts val="1600"/>
              <a:buChar char="●"/>
            </a:pPr>
            <a:r>
              <a:rPr lang="en-GB" sz="2135"/>
              <a:t>World AIDS Day Exhibit</a:t>
            </a:r>
            <a:endParaRPr sz="2135"/>
          </a:p>
          <a:p>
            <a:pPr marL="914400" lvl="1" indent="-317500" algn="l" rtl="0">
              <a:spcBef>
                <a:spcPts val="0"/>
              </a:spcBef>
              <a:spcAft>
                <a:spcPts val="0"/>
              </a:spcAft>
              <a:buSzPts val="1400"/>
              <a:buChar char="○"/>
            </a:pPr>
            <a:r>
              <a:rPr lang="en-GB"/>
              <a:t>Featured in CodeBlue article (</a:t>
            </a:r>
            <a:r>
              <a:rPr lang="en-GB" u="sng">
                <a:solidFill>
                  <a:schemeClr val="hlink"/>
                </a:solidFill>
                <a:hlinkClick r:id="rId6"/>
              </a:rPr>
              <a:t>link</a:t>
            </a:r>
            <a:r>
              <a:rPr lang="en-GB"/>
              <a:t>)</a:t>
            </a:r>
            <a:endParaRPr lang="en-GB"/>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251" name="Shape 251"/>
        <p:cNvGrpSpPr/>
        <p:nvPr/>
      </p:nvGrpSpPr>
      <p:grpSpPr>
        <a:xfrm>
          <a:off x="0" y="0"/>
          <a:ext cx="0" cy="0"/>
          <a:chOff x="0" y="0"/>
          <a:chExt cx="0" cy="0"/>
        </a:xfrm>
      </p:grpSpPr>
      <p:sp>
        <p:nvSpPr>
          <p:cNvPr id="252" name="Google Shape;252;p38"/>
          <p:cNvSpPr txBox="1"/>
          <p:nvPr>
            <p:ph type="title"/>
          </p:nvPr>
        </p:nvSpPr>
        <p:spPr>
          <a:xfrm>
            <a:off x="972600" y="1758200"/>
            <a:ext cx="10251600" cy="7136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GB"/>
              <a:t>World AIDS Day 2022</a:t>
            </a:r>
            <a:endParaRPr lang="en-GB"/>
          </a:p>
        </p:txBody>
      </p:sp>
      <p:pic>
        <p:nvPicPr>
          <p:cNvPr id="253" name="Google Shape;253;p38"/>
          <p:cNvPicPr preferRelativeResize="0"/>
          <p:nvPr/>
        </p:nvPicPr>
        <p:blipFill>
          <a:blip r:embed="rId1"/>
          <a:stretch>
            <a:fillRect/>
          </a:stretch>
        </p:blipFill>
        <p:spPr>
          <a:xfrm>
            <a:off x="8319167" y="1509033"/>
            <a:ext cx="3410032" cy="4546700"/>
          </a:xfrm>
          <a:prstGeom prst="rect">
            <a:avLst/>
          </a:prstGeom>
          <a:noFill/>
          <a:ln w="19050" cap="flat" cmpd="sng">
            <a:solidFill>
              <a:schemeClr val="dk2"/>
            </a:solidFill>
            <a:prstDash val="solid"/>
            <a:round/>
            <a:headEnd type="none" w="sm" len="sm"/>
            <a:tailEnd type="none" w="sm" len="sm"/>
          </a:ln>
        </p:spPr>
      </p:pic>
      <p:pic>
        <p:nvPicPr>
          <p:cNvPr id="254" name="Google Shape;254;p38"/>
          <p:cNvPicPr preferRelativeResize="0"/>
          <p:nvPr/>
        </p:nvPicPr>
        <p:blipFill>
          <a:blip r:embed="rId2"/>
          <a:stretch>
            <a:fillRect/>
          </a:stretch>
        </p:blipFill>
        <p:spPr>
          <a:xfrm>
            <a:off x="647367" y="2710833"/>
            <a:ext cx="3670767" cy="2753101"/>
          </a:xfrm>
          <a:prstGeom prst="rect">
            <a:avLst/>
          </a:prstGeom>
          <a:noFill/>
          <a:ln w="19050" cap="flat" cmpd="sng">
            <a:solidFill>
              <a:schemeClr val="dk2"/>
            </a:solidFill>
            <a:prstDash val="solid"/>
            <a:round/>
            <a:headEnd type="none" w="sm" len="sm"/>
            <a:tailEnd type="none" w="sm" len="sm"/>
          </a:ln>
        </p:spPr>
      </p:pic>
      <p:pic>
        <p:nvPicPr>
          <p:cNvPr id="255" name="Google Shape;255;p38"/>
          <p:cNvPicPr preferRelativeResize="0"/>
          <p:nvPr/>
        </p:nvPicPr>
        <p:blipFill>
          <a:blip r:embed="rId3"/>
          <a:stretch>
            <a:fillRect/>
          </a:stretch>
        </p:blipFill>
        <p:spPr>
          <a:xfrm>
            <a:off x="4483267" y="2710833"/>
            <a:ext cx="3670767" cy="2753104"/>
          </a:xfrm>
          <a:prstGeom prst="rect">
            <a:avLst/>
          </a:prstGeom>
          <a:noFill/>
          <a:ln w="19050" cap="flat" cmpd="sng">
            <a:solidFill>
              <a:schemeClr val="dk2"/>
            </a:solidFill>
            <a:prstDash val="solid"/>
            <a:round/>
            <a:headEnd type="none" w="sm" len="sm"/>
            <a:tailEnd type="none" w="sm" len="sm"/>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259" name="Shape 259"/>
        <p:cNvGrpSpPr/>
        <p:nvPr/>
      </p:nvGrpSpPr>
      <p:grpSpPr>
        <a:xfrm>
          <a:off x="0" y="0"/>
          <a:ext cx="0" cy="0"/>
          <a:chOff x="0" y="0"/>
          <a:chExt cx="0" cy="0"/>
        </a:xfrm>
      </p:grpSpPr>
      <p:sp>
        <p:nvSpPr>
          <p:cNvPr id="260" name="Google Shape;260;p39"/>
          <p:cNvSpPr txBox="1"/>
          <p:nvPr>
            <p:ph type="title"/>
          </p:nvPr>
        </p:nvSpPr>
        <p:spPr>
          <a:xfrm>
            <a:off x="972600" y="1758200"/>
            <a:ext cx="10251600" cy="7136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GB"/>
              <a:t>Limitations and Next Steps</a:t>
            </a:r>
            <a:endParaRPr lang="en-GB"/>
          </a:p>
        </p:txBody>
      </p:sp>
      <p:sp>
        <p:nvSpPr>
          <p:cNvPr id="261" name="Google Shape;261;p39"/>
          <p:cNvSpPr txBox="1"/>
          <p:nvPr>
            <p:ph type="body" idx="1"/>
          </p:nvPr>
        </p:nvSpPr>
        <p:spPr>
          <a:xfrm>
            <a:off x="972600" y="2771833"/>
            <a:ext cx="10251600" cy="3014800"/>
          </a:xfrm>
          <a:prstGeom prst="rect">
            <a:avLst/>
          </a:prstGeom>
        </p:spPr>
        <p:txBody>
          <a:bodyPr spcFirstLastPara="1" wrap="square" lIns="121900" tIns="121900" rIns="121900" bIns="121900" anchor="t" anchorCtr="0">
            <a:normAutofit/>
          </a:bodyPr>
          <a:lstStyle/>
          <a:p>
            <a:pPr marL="457200" lvl="0" indent="-336550" algn="l" rtl="0">
              <a:spcBef>
                <a:spcPts val="0"/>
              </a:spcBef>
              <a:spcAft>
                <a:spcPts val="0"/>
              </a:spcAft>
              <a:buSzPts val="1700"/>
              <a:buChar char="●"/>
            </a:pPr>
            <a:r>
              <a:rPr lang="en-GB" sz="2265"/>
              <a:t>Participant engagement at analysis phase</a:t>
            </a:r>
            <a:endParaRPr sz="2265"/>
          </a:p>
          <a:p>
            <a:pPr marL="914400" lvl="1" indent="-323850" algn="l" rtl="0">
              <a:spcBef>
                <a:spcPts val="0"/>
              </a:spcBef>
              <a:spcAft>
                <a:spcPts val="0"/>
              </a:spcAft>
              <a:buSzPts val="1500"/>
              <a:buChar char="○"/>
            </a:pPr>
            <a:r>
              <a:rPr lang="en-GB" sz="2000"/>
              <a:t>Leverage blogging for engagement and analysis?</a:t>
            </a:r>
            <a:endParaRPr sz="2000"/>
          </a:p>
          <a:p>
            <a:pPr marL="457200" lvl="0" indent="-336550" algn="l" rtl="0">
              <a:spcBef>
                <a:spcPts val="0"/>
              </a:spcBef>
              <a:spcAft>
                <a:spcPts val="0"/>
              </a:spcAft>
              <a:buSzPts val="1700"/>
              <a:buChar char="●"/>
            </a:pPr>
            <a:r>
              <a:rPr lang="en-GB" sz="2265"/>
              <a:t>Resources</a:t>
            </a:r>
            <a:endParaRPr sz="2265"/>
          </a:p>
          <a:p>
            <a:pPr marL="914400" lvl="1" indent="-323850" algn="l" rtl="0">
              <a:spcBef>
                <a:spcPts val="0"/>
              </a:spcBef>
              <a:spcAft>
                <a:spcPts val="0"/>
              </a:spcAft>
              <a:buSzPts val="1500"/>
              <a:buChar char="○"/>
            </a:pPr>
            <a:r>
              <a:rPr lang="en-GB" sz="2000"/>
              <a:t>Website is costly - how to scale up?</a:t>
            </a:r>
            <a:endParaRPr sz="200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13093</Words>
  <Application>WPS Presentation</Application>
  <PresentationFormat>Widescreen</PresentationFormat>
  <Paragraphs>414</Paragraphs>
  <Slides>45</Slides>
  <Notes>22</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45</vt:i4>
      </vt:variant>
    </vt:vector>
  </HeadingPairs>
  <TitlesOfParts>
    <vt:vector size="63" baseType="lpstr">
      <vt:lpstr>Arial</vt:lpstr>
      <vt:lpstr>SimSun</vt:lpstr>
      <vt:lpstr>Wingdings</vt:lpstr>
      <vt:lpstr>Arial Black</vt:lpstr>
      <vt:lpstr>Roboto</vt:lpstr>
      <vt:lpstr>Arial</vt:lpstr>
      <vt:lpstr>Times New Roman</vt:lpstr>
      <vt:lpstr>Calibri Light</vt:lpstr>
      <vt:lpstr>Calibri</vt:lpstr>
      <vt:lpstr>Microsoft YaHei</vt:lpstr>
      <vt:lpstr>Arial Unicode MS</vt:lpstr>
      <vt:lpstr>Calibri</vt:lpstr>
      <vt:lpstr>Lucida Sans Unicode</vt:lpstr>
      <vt:lpstr>Times New Roman</vt:lpstr>
      <vt:lpstr>Roboto Medium</vt:lpstr>
      <vt:lpstr>Roboto Black</vt:lpstr>
      <vt:lpstr>Office Theme</vt:lpstr>
      <vt:lpstr>Geometric</vt:lpstr>
      <vt:lpstr> A Pathway for Reduction in HIV-related Stigma:  A Tele-Training Model for Malaysia and the Region</vt:lpstr>
      <vt:lpstr>Background: Stigma and HIV </vt:lpstr>
      <vt:lpstr>Stigma Reduction Tool: Language</vt:lpstr>
      <vt:lpstr>Contact Theory</vt:lpstr>
      <vt:lpstr>Education and Information</vt:lpstr>
      <vt:lpstr>Skills Building</vt:lpstr>
      <vt:lpstr>Resilience Interventions</vt:lpstr>
      <vt:lpstr>Our Project Implementating stigma reduction tools via a popular tele-training platform to reduce clinician stigma and disparities  in HIV testing, prevention and linkage to care in Malaysia</vt:lpstr>
      <vt:lpstr>Current Project: Objectives</vt:lpstr>
      <vt:lpstr>Background: Stigma Intervention Toolkit</vt:lpstr>
      <vt:lpstr>Project Team</vt:lpstr>
      <vt:lpstr>Background: Stigma Intervention Toolkit</vt:lpstr>
      <vt:lpstr>Project structure </vt:lpstr>
      <vt:lpstr>Background: Traditional Stigma Interventions</vt:lpstr>
      <vt:lpstr>Project ECHO </vt:lpstr>
      <vt:lpstr>Background: Project ECHO</vt:lpstr>
      <vt:lpstr>Aim 1: Inform Implementation</vt:lpstr>
      <vt:lpstr>Aim 1 : Online focus group study with clinicians  </vt:lpstr>
      <vt:lpstr>Aim 1: Online focus group study with clinicians  </vt:lpstr>
      <vt:lpstr>Aim 1: Online focus group study with clinicians  </vt:lpstr>
      <vt:lpstr>Aim 1: Online focus group study with clinicians  </vt:lpstr>
      <vt:lpstr>Example</vt:lpstr>
      <vt:lpstr>PowerPoint 演示文稿</vt:lpstr>
      <vt:lpstr>In Person, Synchronous: Traditional Methods1</vt:lpstr>
      <vt:lpstr>Rationale for Online, Asynchronous Methods</vt:lpstr>
      <vt:lpstr>Website Development</vt:lpstr>
      <vt:lpstr>Videos</vt:lpstr>
      <vt:lpstr>Welcome Video</vt:lpstr>
      <vt:lpstr>Photography Instruction</vt:lpstr>
      <vt:lpstr>What challenges do you face?</vt:lpstr>
      <vt:lpstr>Participant Recruitment and Engagement</vt:lpstr>
      <vt:lpstr>Results</vt:lpstr>
      <vt:lpstr>Results: Acceptability and Feasibility of Methods</vt:lpstr>
      <vt:lpstr>Results: Acceptability and Feasibility of Methods</vt:lpstr>
      <vt:lpstr>Results: Acceptability and Feasibility of Methods</vt:lpstr>
      <vt:lpstr>Results: Stigma Experiences</vt:lpstr>
      <vt:lpstr>How do doctors see you?</vt:lpstr>
      <vt:lpstr>How do doctors see you?</vt:lpstr>
      <vt:lpstr>What makes you sad?</vt:lpstr>
      <vt:lpstr>What do you want doctors to  know about you?</vt:lpstr>
      <vt:lpstr>What do you want doctors to  know about you?</vt:lpstr>
      <vt:lpstr>What do you want doctors to  know about you?</vt:lpstr>
      <vt:lpstr>Dissemination</vt:lpstr>
      <vt:lpstr>World AIDS Day 2022</vt:lpstr>
      <vt:lpstr>Limitations and Next Steps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Photovoice and asynchronous focus group discussions: Can Novel Research techniques empower the Community</dc:title>
  <dc:creator>Rumana</dc:creator>
  <cp:lastModifiedBy>user</cp:lastModifiedBy>
  <cp:revision>42</cp:revision>
  <dcterms:created xsi:type="dcterms:W3CDTF">2022-06-19T01:37:00Z</dcterms:created>
  <dcterms:modified xsi:type="dcterms:W3CDTF">2023-07-18T20:26:28Z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66EDB6F51E5D445EB25E93E321FE46C0</vt:lpwstr>
  </property>
  <property fmtid="{D5CDD505-2E9C-101B-9397-08002B2CF9AE}" pid="3" name="KSOProductBuildVer">
    <vt:lpwstr>1033-11.2.0.11417</vt:lpwstr>
  </property>
</Properties>
</file>