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0" r:id="rId1"/>
  </p:sldMasterIdLst>
  <p:notesMasterIdLst>
    <p:notesMasterId r:id="rId31"/>
  </p:notesMasterIdLst>
  <p:sldIdLst>
    <p:sldId id="345" r:id="rId2"/>
    <p:sldId id="346" r:id="rId3"/>
    <p:sldId id="552" r:id="rId4"/>
    <p:sldId id="543" r:id="rId5"/>
    <p:sldId id="386" r:id="rId6"/>
    <p:sldId id="409" r:id="rId7"/>
    <p:sldId id="592" r:id="rId8"/>
    <p:sldId id="270" r:id="rId9"/>
    <p:sldId id="598" r:id="rId10"/>
    <p:sldId id="285" r:id="rId11"/>
    <p:sldId id="546" r:id="rId12"/>
    <p:sldId id="547" r:id="rId13"/>
    <p:sldId id="599" r:id="rId14"/>
    <p:sldId id="609" r:id="rId15"/>
    <p:sldId id="457" r:id="rId16"/>
    <p:sldId id="610" r:id="rId17"/>
    <p:sldId id="611" r:id="rId18"/>
    <p:sldId id="605" r:id="rId19"/>
    <p:sldId id="259" r:id="rId20"/>
    <p:sldId id="603" r:id="rId21"/>
    <p:sldId id="553" r:id="rId22"/>
    <p:sldId id="564" r:id="rId23"/>
    <p:sldId id="352" r:id="rId24"/>
    <p:sldId id="565" r:id="rId25"/>
    <p:sldId id="566" r:id="rId26"/>
    <p:sldId id="572" r:id="rId27"/>
    <p:sldId id="462" r:id="rId28"/>
    <p:sldId id="602" r:id="rId29"/>
    <p:sldId id="612"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D3F5C9A-30AB-1042-9248-BD941A13428A}">
          <p14:sldIdLst>
            <p14:sldId id="345"/>
            <p14:sldId id="346"/>
            <p14:sldId id="552"/>
            <p14:sldId id="543"/>
            <p14:sldId id="386"/>
            <p14:sldId id="409"/>
            <p14:sldId id="592"/>
            <p14:sldId id="270"/>
            <p14:sldId id="598"/>
            <p14:sldId id="285"/>
            <p14:sldId id="546"/>
            <p14:sldId id="547"/>
            <p14:sldId id="599"/>
            <p14:sldId id="609"/>
            <p14:sldId id="457"/>
            <p14:sldId id="610"/>
            <p14:sldId id="611"/>
            <p14:sldId id="605"/>
            <p14:sldId id="259"/>
            <p14:sldId id="603"/>
            <p14:sldId id="553"/>
            <p14:sldId id="564"/>
            <p14:sldId id="352"/>
            <p14:sldId id="565"/>
            <p14:sldId id="566"/>
            <p14:sldId id="572"/>
            <p14:sldId id="462"/>
            <p14:sldId id="602"/>
            <p14:sldId id="61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854" autoAdjust="0"/>
    <p:restoredTop sz="76563"/>
  </p:normalViewPr>
  <p:slideViewPr>
    <p:cSldViewPr snapToGrid="0">
      <p:cViewPr varScale="1">
        <p:scale>
          <a:sx n="83" d="100"/>
          <a:sy n="83" d="100"/>
        </p:scale>
        <p:origin x="2256" y="192"/>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oleObject" Target="https://unaids-my.sharepoint.com/personal/yakusika_unaids_org/Documents/Desktop/IAS%202023/For%20Reena.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'[For Reena.xlsx]Sheet8'!$E$1</c:f>
              <c:strCache>
                <c:ptCount val="1"/>
                <c:pt idx="0">
                  <c:v> % Female </c:v>
                </c:pt>
              </c:strCache>
            </c:strRef>
          </c:tx>
          <c:spPr>
            <a:solidFill>
              <a:srgbClr val="FF6969"/>
            </a:solidFill>
            <a:ln>
              <a:solidFill>
                <a:schemeClr val="tx1">
                  <a:lumMod val="65000"/>
                  <a:lumOff val="35000"/>
                </a:schemeClr>
              </a:solidFill>
            </a:ln>
            <a:effectLst/>
          </c:spPr>
          <c:invertIfNegative val="0"/>
          <c:cat>
            <c:strRef>
              <c:f>'[For Reena.xlsx]Sheet8'!$B$20:$B$36</c:f>
              <c:strCache>
                <c:ptCount val="17"/>
                <c:pt idx="0">
                  <c:v>0-4</c:v>
                </c:pt>
                <c:pt idx="1">
                  <c:v>5-9</c:v>
                </c:pt>
                <c:pt idx="2">
                  <c:v>10-14</c:v>
                </c:pt>
                <c:pt idx="3">
                  <c:v>15-19</c:v>
                </c:pt>
                <c:pt idx="4">
                  <c:v>20-24</c:v>
                </c:pt>
                <c:pt idx="5">
                  <c:v>25-29 </c:v>
                </c:pt>
                <c:pt idx="6">
                  <c:v>30-34 </c:v>
                </c:pt>
                <c:pt idx="7">
                  <c:v>35-39 </c:v>
                </c:pt>
                <c:pt idx="8">
                  <c:v>40-44 </c:v>
                </c:pt>
                <c:pt idx="9">
                  <c:v>45-49 </c:v>
                </c:pt>
                <c:pt idx="10">
                  <c:v>50-54 </c:v>
                </c:pt>
                <c:pt idx="11">
                  <c:v>55-59 </c:v>
                </c:pt>
                <c:pt idx="12">
                  <c:v>60-64 </c:v>
                </c:pt>
                <c:pt idx="13">
                  <c:v>65-69 </c:v>
                </c:pt>
                <c:pt idx="14">
                  <c:v>70-74 </c:v>
                </c:pt>
                <c:pt idx="15">
                  <c:v>75-79 </c:v>
                </c:pt>
                <c:pt idx="16">
                  <c:v>Above 80 </c:v>
                </c:pt>
              </c:strCache>
            </c:strRef>
          </c:cat>
          <c:val>
            <c:numRef>
              <c:f>'[For Reena.xlsx]Sheet8'!$E$20:$E$36</c:f>
              <c:numCache>
                <c:formatCode>General</c:formatCode>
                <c:ptCount val="17"/>
                <c:pt idx="0">
                  <c:v>-0.78157136980666397</c:v>
                </c:pt>
                <c:pt idx="1">
                  <c:v>-0.82270670505964616</c:v>
                </c:pt>
                <c:pt idx="2">
                  <c:v>-0.94611271081859316</c:v>
                </c:pt>
                <c:pt idx="3">
                  <c:v>-1.8510900863842039</c:v>
                </c:pt>
                <c:pt idx="4">
                  <c:v>-4.9362402303578774</c:v>
                </c:pt>
                <c:pt idx="5">
                  <c:v>-8.227067050596462</c:v>
                </c:pt>
                <c:pt idx="6">
                  <c:v>-11.517893870835048</c:v>
                </c:pt>
                <c:pt idx="7">
                  <c:v>-13.574660633484163</c:v>
                </c:pt>
                <c:pt idx="8">
                  <c:v>-14.808720691073631</c:v>
                </c:pt>
                <c:pt idx="9">
                  <c:v>-13.986013986013987</c:v>
                </c:pt>
                <c:pt idx="10">
                  <c:v>-11.106540518305225</c:v>
                </c:pt>
                <c:pt idx="11">
                  <c:v>-7.4043603455368157</c:v>
                </c:pt>
                <c:pt idx="12">
                  <c:v>-4.113533525298231</c:v>
                </c:pt>
                <c:pt idx="13">
                  <c:v>-2.6737967914438503</c:v>
                </c:pt>
                <c:pt idx="14">
                  <c:v>-1.6865487453722749</c:v>
                </c:pt>
                <c:pt idx="15">
                  <c:v>-0.94611271081859316</c:v>
                </c:pt>
                <c:pt idx="16">
                  <c:v>-0.61703002879473468</c:v>
                </c:pt>
              </c:numCache>
            </c:numRef>
          </c:val>
          <c:extLst>
            <c:ext xmlns:c16="http://schemas.microsoft.com/office/drawing/2014/chart" uri="{C3380CC4-5D6E-409C-BE32-E72D297353CC}">
              <c16:uniqueId val="{00000000-852B-4442-ABDB-BDDA1956A03F}"/>
            </c:ext>
          </c:extLst>
        </c:ser>
        <c:ser>
          <c:idx val="1"/>
          <c:order val="1"/>
          <c:tx>
            <c:strRef>
              <c:f>'[For Reena.xlsx]Sheet8'!$F$1</c:f>
              <c:strCache>
                <c:ptCount val="1"/>
                <c:pt idx="0">
                  <c:v> % Male </c:v>
                </c:pt>
              </c:strCache>
            </c:strRef>
          </c:tx>
          <c:spPr>
            <a:solidFill>
              <a:schemeClr val="bg1">
                <a:lumMod val="65000"/>
              </a:schemeClr>
            </a:solidFill>
            <a:ln>
              <a:solidFill>
                <a:schemeClr val="tx1">
                  <a:lumMod val="65000"/>
                  <a:lumOff val="35000"/>
                </a:schemeClr>
              </a:solidFill>
            </a:ln>
            <a:effectLst/>
          </c:spPr>
          <c:invertIfNegative val="0"/>
          <c:cat>
            <c:strRef>
              <c:f>'[For Reena.xlsx]Sheet8'!$B$20:$B$36</c:f>
              <c:strCache>
                <c:ptCount val="17"/>
                <c:pt idx="0">
                  <c:v>0-4</c:v>
                </c:pt>
                <c:pt idx="1">
                  <c:v>5-9</c:v>
                </c:pt>
                <c:pt idx="2">
                  <c:v>10-14</c:v>
                </c:pt>
                <c:pt idx="3">
                  <c:v>15-19</c:v>
                </c:pt>
                <c:pt idx="4">
                  <c:v>20-24</c:v>
                </c:pt>
                <c:pt idx="5">
                  <c:v>25-29 </c:v>
                </c:pt>
                <c:pt idx="6">
                  <c:v>30-34 </c:v>
                </c:pt>
                <c:pt idx="7">
                  <c:v>35-39 </c:v>
                </c:pt>
                <c:pt idx="8">
                  <c:v>40-44 </c:v>
                </c:pt>
                <c:pt idx="9">
                  <c:v>45-49 </c:v>
                </c:pt>
                <c:pt idx="10">
                  <c:v>50-54 </c:v>
                </c:pt>
                <c:pt idx="11">
                  <c:v>55-59 </c:v>
                </c:pt>
                <c:pt idx="12">
                  <c:v>60-64 </c:v>
                </c:pt>
                <c:pt idx="13">
                  <c:v>65-69 </c:v>
                </c:pt>
                <c:pt idx="14">
                  <c:v>70-74 </c:v>
                </c:pt>
                <c:pt idx="15">
                  <c:v>75-79 </c:v>
                </c:pt>
                <c:pt idx="16">
                  <c:v>Above 80 </c:v>
                </c:pt>
              </c:strCache>
            </c:strRef>
          </c:cat>
          <c:val>
            <c:numRef>
              <c:f>'[For Reena.xlsx]Sheet8'!$F$20:$F$36</c:f>
              <c:numCache>
                <c:formatCode>General</c:formatCode>
                <c:ptCount val="17"/>
                <c:pt idx="0">
                  <c:v>0.49127978383689513</c:v>
                </c:pt>
                <c:pt idx="1">
                  <c:v>0.54040776222058462</c:v>
                </c:pt>
                <c:pt idx="2">
                  <c:v>0.61409972979611893</c:v>
                </c:pt>
                <c:pt idx="3">
                  <c:v>1.4984033407025301</c:v>
                </c:pt>
                <c:pt idx="4">
                  <c:v>5.1584377302873987</c:v>
                </c:pt>
                <c:pt idx="5">
                  <c:v>9.8255956767379029</c:v>
                </c:pt>
                <c:pt idx="6">
                  <c:v>13.264554163596168</c:v>
                </c:pt>
                <c:pt idx="7">
                  <c:v>14.738393515106853</c:v>
                </c:pt>
                <c:pt idx="8">
                  <c:v>14.492753623188406</c:v>
                </c:pt>
                <c:pt idx="9">
                  <c:v>13.018914271677721</c:v>
                </c:pt>
                <c:pt idx="10">
                  <c:v>11.053795136330139</c:v>
                </c:pt>
                <c:pt idx="11">
                  <c:v>7.1235568656349795</c:v>
                </c:pt>
                <c:pt idx="12">
                  <c:v>3.6845983787767134</c:v>
                </c:pt>
                <c:pt idx="13">
                  <c:v>2.210759027266028</c:v>
                </c:pt>
                <c:pt idx="14">
                  <c:v>1.2527634487840826</c:v>
                </c:pt>
                <c:pt idx="15">
                  <c:v>0.6386637189879637</c:v>
                </c:pt>
                <c:pt idx="16">
                  <c:v>0.39302382706951605</c:v>
                </c:pt>
              </c:numCache>
            </c:numRef>
          </c:val>
          <c:extLst>
            <c:ext xmlns:c16="http://schemas.microsoft.com/office/drawing/2014/chart" uri="{C3380CC4-5D6E-409C-BE32-E72D297353CC}">
              <c16:uniqueId val="{00000001-852B-4442-ABDB-BDDA1956A03F}"/>
            </c:ext>
          </c:extLst>
        </c:ser>
        <c:dLbls>
          <c:showLegendKey val="0"/>
          <c:showVal val="0"/>
          <c:showCatName val="0"/>
          <c:showSerName val="0"/>
          <c:showPercent val="0"/>
          <c:showBubbleSize val="0"/>
        </c:dLbls>
        <c:gapWidth val="0"/>
        <c:overlap val="100"/>
        <c:axId val="1515302751"/>
        <c:axId val="1515305631"/>
      </c:barChart>
      <c:catAx>
        <c:axId val="1515302751"/>
        <c:scaling>
          <c:orientation val="minMax"/>
        </c:scaling>
        <c:delete val="0"/>
        <c:axPos val="l"/>
        <c:title>
          <c:tx>
            <c:rich>
              <a:bodyPr rot="-5400000" spcFirstLastPara="1" vertOverflow="ellipsis" vert="horz" wrap="square" anchor="ctr" anchorCtr="1"/>
              <a:lstStyle/>
              <a:p>
                <a:pPr>
                  <a:defRPr sz="1800" b="0" i="0" u="none" strike="noStrike" kern="1200" cap="all" baseline="0">
                    <a:solidFill>
                      <a:schemeClr val="tx1"/>
                    </a:solidFill>
                    <a:latin typeface="Calibri (Body)"/>
                    <a:ea typeface="+mn-ea"/>
                    <a:cs typeface="+mn-cs"/>
                  </a:defRPr>
                </a:pPr>
                <a:r>
                  <a:rPr lang="en-US" sz="1800"/>
                  <a:t>Age</a:t>
                </a:r>
              </a:p>
            </c:rich>
          </c:tx>
          <c:overlay val="0"/>
          <c:spPr>
            <a:noFill/>
            <a:ln>
              <a:noFill/>
            </a:ln>
            <a:effectLst/>
          </c:spPr>
          <c:txPr>
            <a:bodyPr rot="-5400000" spcFirstLastPara="1" vertOverflow="ellipsis" vert="horz" wrap="square" anchor="ctr" anchorCtr="1"/>
            <a:lstStyle/>
            <a:p>
              <a:pPr>
                <a:defRPr sz="1800" b="0" i="0" u="none" strike="noStrike" kern="1200" cap="all" baseline="0">
                  <a:solidFill>
                    <a:schemeClr val="tx1"/>
                  </a:solidFill>
                  <a:latin typeface="Calibri (Body)"/>
                  <a:ea typeface="+mn-ea"/>
                  <a:cs typeface="+mn-cs"/>
                </a:defRPr>
              </a:pPr>
              <a:endParaRPr lang="en-US"/>
            </a:p>
          </c:txPr>
        </c:title>
        <c:numFmt formatCode="General" sourceLinked="1"/>
        <c:majorTickMark val="none"/>
        <c:minorTickMark val="none"/>
        <c:tickLblPos val="low"/>
        <c:spPr>
          <a:noFill/>
          <a:ln w="9525" cap="flat" cmpd="sng" algn="ctr">
            <a:solidFill>
              <a:schemeClr val="tx1">
                <a:lumMod val="25000"/>
                <a:lumOff val="75000"/>
              </a:schemeClr>
            </a:solidFill>
            <a:round/>
            <a:headEnd type="none" w="sm" len="sm"/>
            <a:tailEnd type="none" w="sm" len="sm"/>
          </a:ln>
          <a:effectLst/>
        </c:spPr>
        <c:txPr>
          <a:bodyPr rot="-60000000" spcFirstLastPara="1" vertOverflow="ellipsis" vert="horz" wrap="square" anchor="ctr" anchorCtr="1"/>
          <a:lstStyle/>
          <a:p>
            <a:pPr>
              <a:defRPr sz="1400" b="0" i="0" u="none" strike="noStrike" kern="1200" baseline="0">
                <a:solidFill>
                  <a:schemeClr val="tx1"/>
                </a:solidFill>
                <a:latin typeface="Calibri (Body)"/>
                <a:ea typeface="+mn-ea"/>
                <a:cs typeface="+mn-cs"/>
              </a:defRPr>
            </a:pPr>
            <a:endParaRPr lang="en-US"/>
          </a:p>
        </c:txPr>
        <c:crossAx val="1515305631"/>
        <c:crosses val="autoZero"/>
        <c:auto val="1"/>
        <c:lblAlgn val="ctr"/>
        <c:lblOffset val="100"/>
        <c:noMultiLvlLbl val="0"/>
      </c:catAx>
      <c:valAx>
        <c:axId val="1515305631"/>
        <c:scaling>
          <c:orientation val="minMax"/>
        </c:scaling>
        <c:delete val="0"/>
        <c:axPos val="b"/>
        <c:numFmt formatCode="0;[Black]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Calibri (Body)"/>
                <a:ea typeface="+mn-ea"/>
                <a:cs typeface="+mn-cs"/>
              </a:defRPr>
            </a:pPr>
            <a:endParaRPr lang="en-US"/>
          </a:p>
        </c:txPr>
        <c:crossAx val="1515302751"/>
        <c:crosses val="autoZero"/>
        <c:crossBetween val="between"/>
      </c:valAx>
      <c:spPr>
        <a:noFill/>
        <a:ln>
          <a:noFill/>
        </a:ln>
        <a:effectLst/>
      </c:spPr>
    </c:plotArea>
    <c:legend>
      <c:legendPos val="b"/>
      <c:layout>
        <c:manualLayout>
          <c:xMode val="edge"/>
          <c:yMode val="edge"/>
          <c:x val="0.28591045596044679"/>
          <c:y val="0.90931411466128731"/>
          <c:w val="0.59315931148141365"/>
          <c:h val="6.3137675972321644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Calibri (Body)"/>
              <a:ea typeface="+mn-ea"/>
              <a:cs typeface="+mn-cs"/>
            </a:defRPr>
          </a:pPr>
          <a:endParaRPr lang="en-US"/>
        </a:p>
      </c:txPr>
    </c:legend>
    <c:plotVisOnly val="1"/>
    <c:dispBlanksAs val="gap"/>
    <c:showDLblsOverMax val="0"/>
  </c:chart>
  <c:spPr>
    <a:noFill/>
    <a:ln>
      <a:noFill/>
    </a:ln>
    <a:effectLst/>
  </c:spPr>
  <c:txPr>
    <a:bodyPr/>
    <a:lstStyle/>
    <a:p>
      <a:pPr>
        <a:defRPr sz="900">
          <a:solidFill>
            <a:schemeClr val="tx1"/>
          </a:solidFill>
          <a:latin typeface="Calibri (Body)"/>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05">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headEnd type="none" w="sm" len="sm"/>
        <a:tailEnd type="none" w="sm" len="sm"/>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bg1"/>
    </cs:fontRef>
    <cs:spPr>
      <a:solidFill>
        <a:schemeClr val="tx1">
          <a:lumMod val="50000"/>
          <a:lumOff val="50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alpha val="70000"/>
        </a:schemeClr>
      </a:solidFill>
    </cs:spPr>
  </cs:dataPoint>
  <cs:dataPoint3D>
    <cs:lnRef idx="0"/>
    <cs:fillRef idx="0">
      <cs:styleClr val="auto"/>
    </cs:fillRef>
    <cs:effectRef idx="0"/>
    <cs:fontRef idx="minor">
      <a:schemeClr val="tx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a:gsLst>
          <a:gs pos="0">
            <a:schemeClr val="phClr"/>
          </a:gs>
          <a:gs pos="46000">
            <a:schemeClr val="phClr"/>
          </a:gs>
          <a:gs pos="100000">
            <a:schemeClr val="phClr">
              <a:lumMod val="20000"/>
              <a:lumOff val="80000"/>
              <a:alpha val="0"/>
            </a:schemeClr>
          </a:gs>
        </a:gsLst>
        <a:path path="circle">
          <a:fillToRect l="50000" t="-80000" r="50000" b="180000"/>
        </a:path>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0">
              <a:schemeClr val="tx1">
                <a:lumMod val="5000"/>
                <a:lumOff val="95000"/>
              </a:schemeClr>
            </a:gs>
            <a:gs pos="100000">
              <a:schemeClr val="tx1">
                <a:lumMod val="15000"/>
                <a:lumOff val="85000"/>
              </a:schemeClr>
            </a:gs>
          </a:gsLst>
          <a:lin ang="5400000" scaled="0"/>
        </a:gradFill>
        <a:round/>
      </a:ln>
    </cs:spPr>
  </cs:gridlineMajor>
  <cs:gridlineMinor>
    <cs:lnRef idx="0"/>
    <cs:fillRef idx="0"/>
    <cs:effectRef idx="0"/>
    <cs:fontRef idx="minor">
      <a:schemeClr val="dk1"/>
    </cs:fontRef>
    <cs:spPr>
      <a:ln w="9525" cap="flat" cmpd="sng" algn="ctr">
        <a:gradFill>
          <a:gsLst>
            <a:gs pos="0">
              <a:schemeClr val="tx1">
                <a:lumMod val="5000"/>
                <a:lumOff val="95000"/>
              </a:schemeClr>
            </a:gs>
            <a:gs pos="100000">
              <a:schemeClr val="tx1">
                <a:lumMod val="15000"/>
                <a:lumOff val="8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8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MY"/>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8512D5-9FC1-403B-A63C-9793FAAFF021}" type="datetimeFigureOut">
              <a:rPr lang="en-MY" smtClean="0"/>
              <a:t>19/07/2023</a:t>
            </a:fld>
            <a:endParaRPr lang="en-MY"/>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MY"/>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MY"/>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E21AA7-FC74-425E-97BB-A12CA76A0634}" type="slidenum">
              <a:rPr lang="en-MY" smtClean="0"/>
              <a:t>‹#›</a:t>
            </a:fld>
            <a:endParaRPr lang="en-MY"/>
          </a:p>
        </p:txBody>
      </p:sp>
    </p:spTree>
    <p:extLst>
      <p:ext uri="{BB962C8B-B14F-4D97-AF65-F5344CB8AC3E}">
        <p14:creationId xmlns:p14="http://schemas.microsoft.com/office/powerpoint/2010/main" val="32378843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2E21AA7-FC74-425E-97BB-A12CA76A0634}" type="slidenum">
              <a:rPr lang="en-MY" smtClean="0"/>
              <a:t>1</a:t>
            </a:fld>
            <a:endParaRPr lang="en-MY"/>
          </a:p>
        </p:txBody>
      </p:sp>
    </p:spTree>
    <p:extLst>
      <p:ext uri="{BB962C8B-B14F-4D97-AF65-F5344CB8AC3E}">
        <p14:creationId xmlns:p14="http://schemas.microsoft.com/office/powerpoint/2010/main" val="19184050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Setting the scene describing the burden of older PLWH and what to expect in the coming decade</a:t>
            </a:r>
          </a:p>
          <a:p>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Share studies highlighting the gaps in care in PLWH  --&gt; why we need to redefine HIV care models </a:t>
            </a:r>
          </a:p>
          <a:p>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Summary of data from studies done to explore facilitators and barriers to integration of NCD care as part of HIV services in UMMC - </a:t>
            </a:r>
            <a:r>
              <a:rPr lang="en-AU" sz="1200" kern="1200" dirty="0">
                <a:solidFill>
                  <a:schemeClr val="tx1"/>
                </a:solidFill>
                <a:effectLst/>
                <a:latin typeface="+mn-lt"/>
                <a:ea typeface="+mn-ea"/>
                <a:cs typeface="+mn-cs"/>
                <a:sym typeface="Wingdings" pitchFamily="2" charset="2"/>
              </a:rPr>
              <a:t>introduce </a:t>
            </a:r>
            <a:r>
              <a:rPr lang="en-AU" sz="1200" kern="1200" dirty="0" err="1">
                <a:solidFill>
                  <a:schemeClr val="tx1"/>
                </a:solidFill>
                <a:effectLst/>
                <a:latin typeface="+mn-lt"/>
                <a:ea typeface="+mn-ea"/>
                <a:cs typeface="+mn-cs"/>
                <a:sym typeface="Wingdings" pitchFamily="2" charset="2"/>
              </a:rPr>
              <a:t>Mhint</a:t>
            </a:r>
            <a:r>
              <a:rPr lang="en-AU" sz="1200" kern="1200" dirty="0">
                <a:solidFill>
                  <a:schemeClr val="tx1"/>
                </a:solidFill>
                <a:effectLst/>
                <a:latin typeface="+mn-lt"/>
                <a:ea typeface="+mn-ea"/>
                <a:cs typeface="+mn-cs"/>
                <a:sym typeface="Wingdings" pitchFamily="2" charset="2"/>
              </a:rPr>
              <a:t> and </a:t>
            </a:r>
            <a:r>
              <a:rPr lang="en-AU" sz="1200" kern="1200" dirty="0" err="1">
                <a:solidFill>
                  <a:schemeClr val="tx1"/>
                </a:solidFill>
                <a:effectLst/>
                <a:latin typeface="+mn-lt"/>
                <a:ea typeface="+mn-ea"/>
                <a:cs typeface="+mn-cs"/>
                <a:sym typeface="Wingdings" pitchFamily="2" charset="2"/>
              </a:rPr>
              <a:t>NeuroScreen</a:t>
            </a:r>
            <a:endParaRPr lang="en-AU" sz="1200" kern="1200" dirty="0">
              <a:solidFill>
                <a:schemeClr val="tx1"/>
              </a:solidFill>
              <a:effectLst/>
              <a:latin typeface="+mn-lt"/>
              <a:ea typeface="+mn-ea"/>
              <a:cs typeface="+mn-cs"/>
              <a:sym typeface="Wingdings" pitchFamily="2" charset="2"/>
            </a:endParaRPr>
          </a:p>
          <a:p>
            <a:endParaRPr lang="en-AU" sz="1200" kern="1200" dirty="0">
              <a:solidFill>
                <a:schemeClr val="tx1"/>
              </a:solidFill>
              <a:effectLst/>
              <a:latin typeface="+mn-lt"/>
              <a:ea typeface="+mn-ea"/>
              <a:cs typeface="+mn-cs"/>
              <a:sym typeface="Wingdings" pitchFamily="2" charset="2"/>
            </a:endParaRPr>
          </a:p>
          <a:p>
            <a:r>
              <a:rPr lang="en-AU" sz="1200" kern="1200" dirty="0">
                <a:solidFill>
                  <a:schemeClr val="tx1"/>
                </a:solidFill>
                <a:effectLst/>
                <a:latin typeface="+mn-lt"/>
                <a:ea typeface="+mn-ea"/>
                <a:cs typeface="+mn-cs"/>
                <a:sym typeface="Wingdings" pitchFamily="2" charset="2"/>
              </a:rPr>
              <a:t>HIV care challenges in older adults acquiring HIV</a:t>
            </a:r>
          </a:p>
        </p:txBody>
      </p:sp>
      <p:sp>
        <p:nvSpPr>
          <p:cNvPr id="4" name="Slide Number Placeholder 3"/>
          <p:cNvSpPr>
            <a:spLocks noGrp="1"/>
          </p:cNvSpPr>
          <p:nvPr>
            <p:ph type="sldNum" sz="quarter" idx="10"/>
          </p:nvPr>
        </p:nvSpPr>
        <p:spPr/>
        <p:txBody>
          <a:bodyPr/>
          <a:lstStyle/>
          <a:p>
            <a:fld id="{02E21AA7-FC74-425E-97BB-A12CA76A0634}" type="slidenum">
              <a:rPr lang="en-MY" smtClean="0"/>
              <a:t>2</a:t>
            </a:fld>
            <a:endParaRPr lang="en-MY"/>
          </a:p>
        </p:txBody>
      </p:sp>
    </p:spTree>
    <p:extLst>
      <p:ext uri="{BB962C8B-B14F-4D97-AF65-F5344CB8AC3E}">
        <p14:creationId xmlns:p14="http://schemas.microsoft.com/office/powerpoint/2010/main" val="700938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27% of PLWH in AP region are 50 years or older.</a:t>
            </a:r>
          </a:p>
        </p:txBody>
      </p:sp>
      <p:sp>
        <p:nvSpPr>
          <p:cNvPr id="4" name="Slide Number Placeholder 3"/>
          <p:cNvSpPr>
            <a:spLocks noGrp="1"/>
          </p:cNvSpPr>
          <p:nvPr>
            <p:ph type="sldNum" sz="quarter" idx="10"/>
          </p:nvPr>
        </p:nvSpPr>
        <p:spPr/>
        <p:txBody>
          <a:bodyPr/>
          <a:lstStyle/>
          <a:p>
            <a:fld id="{02E21AA7-FC74-425E-97BB-A12CA76A0634}" type="slidenum">
              <a:rPr lang="en-MY" smtClean="0"/>
              <a:t>3</a:t>
            </a:fld>
            <a:endParaRPr lang="en-MY"/>
          </a:p>
        </p:txBody>
      </p:sp>
    </p:spTree>
    <p:extLst>
      <p:ext uri="{BB962C8B-B14F-4D97-AF65-F5344CB8AC3E}">
        <p14:creationId xmlns:p14="http://schemas.microsoft.com/office/powerpoint/2010/main" val="15438763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And so as observed in other regions globally, the burden of older PLWH is growing fast.  Why is this a concern if we have good and effective ART to maintain viral suppression? </a:t>
            </a:r>
          </a:p>
        </p:txBody>
      </p:sp>
      <p:sp>
        <p:nvSpPr>
          <p:cNvPr id="4" name="Slide Number Placeholder 3"/>
          <p:cNvSpPr>
            <a:spLocks noGrp="1"/>
          </p:cNvSpPr>
          <p:nvPr>
            <p:ph type="sldNum" sz="quarter" idx="10"/>
          </p:nvPr>
        </p:nvSpPr>
        <p:spPr/>
        <p:txBody>
          <a:bodyPr/>
          <a:lstStyle/>
          <a:p>
            <a:fld id="{02E21AA7-FC74-425E-97BB-A12CA76A0634}" type="slidenum">
              <a:rPr lang="en-MY" smtClean="0"/>
              <a:t>4</a:t>
            </a:fld>
            <a:endParaRPr lang="en-MY"/>
          </a:p>
        </p:txBody>
      </p:sp>
    </p:spTree>
    <p:extLst>
      <p:ext uri="{BB962C8B-B14F-4D97-AF65-F5344CB8AC3E}">
        <p14:creationId xmlns:p14="http://schemas.microsoft.com/office/powerpoint/2010/main" val="1120524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Their experiences living with the virus – major part of adult life vs NOT have much experience living with HIV</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Each have different challenges to remain in optimal health as they age</a:t>
            </a:r>
          </a:p>
        </p:txBody>
      </p:sp>
      <p:sp>
        <p:nvSpPr>
          <p:cNvPr id="4" name="Slide Number Placeholder 3"/>
          <p:cNvSpPr>
            <a:spLocks noGrp="1"/>
          </p:cNvSpPr>
          <p:nvPr>
            <p:ph type="sldNum" sz="quarter" idx="10"/>
          </p:nvPr>
        </p:nvSpPr>
        <p:spPr/>
        <p:txBody>
          <a:bodyPr/>
          <a:lstStyle/>
          <a:p>
            <a:fld id="{02E21AA7-FC74-425E-97BB-A12CA76A0634}" type="slidenum">
              <a:rPr lang="en-MY" smtClean="0"/>
              <a:t>5</a:t>
            </a:fld>
            <a:endParaRPr lang="en-MY"/>
          </a:p>
        </p:txBody>
      </p:sp>
    </p:spTree>
    <p:extLst>
      <p:ext uri="{BB962C8B-B14F-4D97-AF65-F5344CB8AC3E}">
        <p14:creationId xmlns:p14="http://schemas.microsoft.com/office/powerpoint/2010/main" val="12465841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So why are we interested to study older PLWH as a group separate from the general HIV population?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ART has increased life-expectancy but this does not seem to have translated to an increased </a:t>
            </a:r>
            <a:r>
              <a:rPr lang="en-US" sz="1200" kern="1200" dirty="0" err="1">
                <a:solidFill>
                  <a:schemeClr val="tx1"/>
                </a:solidFill>
                <a:effectLst/>
                <a:latin typeface="+mn-lt"/>
                <a:ea typeface="+mn-ea"/>
                <a:cs typeface="+mn-cs"/>
              </a:rPr>
              <a:t>healthspan</a:t>
            </a:r>
            <a:r>
              <a:rPr lang="en-US" sz="1200" kern="1200" dirty="0">
                <a:solidFill>
                  <a:schemeClr val="tx1"/>
                </a:solidFill>
                <a:effectLst/>
                <a:latin typeface="+mn-lt"/>
                <a:ea typeface="+mn-ea"/>
                <a:cs typeface="+mn-cs"/>
              </a:rPr>
              <a:t>.  Traditionally, </a:t>
            </a:r>
            <a:r>
              <a:rPr lang="en-US" sz="1200" kern="1200" dirty="0" err="1">
                <a:solidFill>
                  <a:schemeClr val="tx1"/>
                </a:solidFill>
                <a:effectLst/>
                <a:latin typeface="+mn-lt"/>
                <a:ea typeface="+mn-ea"/>
                <a:cs typeface="+mn-cs"/>
              </a:rPr>
              <a:t>healthspan</a:t>
            </a:r>
            <a:r>
              <a:rPr lang="en-US" sz="1200" kern="1200" dirty="0">
                <a:solidFill>
                  <a:schemeClr val="tx1"/>
                </a:solidFill>
                <a:effectLst/>
                <a:latin typeface="+mn-lt"/>
                <a:ea typeface="+mn-ea"/>
                <a:cs typeface="+mn-cs"/>
              </a:rPr>
              <a:t> has been defined as the period an individual spends free of disability.</a:t>
            </a:r>
          </a:p>
        </p:txBody>
      </p:sp>
      <p:sp>
        <p:nvSpPr>
          <p:cNvPr id="4" name="Slide Number Placeholder 3"/>
          <p:cNvSpPr>
            <a:spLocks noGrp="1"/>
          </p:cNvSpPr>
          <p:nvPr>
            <p:ph type="sldNum" sz="quarter" idx="10"/>
          </p:nvPr>
        </p:nvSpPr>
        <p:spPr/>
        <p:txBody>
          <a:bodyPr/>
          <a:lstStyle/>
          <a:p>
            <a:fld id="{02E21AA7-FC74-425E-97BB-A12CA76A0634}" type="slidenum">
              <a:rPr lang="en-MY" smtClean="0"/>
              <a:t>6</a:t>
            </a:fld>
            <a:endParaRPr lang="en-MY"/>
          </a:p>
        </p:txBody>
      </p:sp>
    </p:spTree>
    <p:extLst>
      <p:ext uri="{BB962C8B-B14F-4D97-AF65-F5344CB8AC3E}">
        <p14:creationId xmlns:p14="http://schemas.microsoft.com/office/powerpoint/2010/main" val="3098306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 name="Shape 513"/>
          <p:cNvSpPr>
            <a:spLocks noGrp="1" noRot="1" noChangeAspect="1"/>
          </p:cNvSpPr>
          <p:nvPr>
            <p:ph type="sldImg"/>
          </p:nvPr>
        </p:nvSpPr>
        <p:spPr>
          <a:xfrm>
            <a:off x="381000" y="685800"/>
            <a:ext cx="6096000" cy="3429000"/>
          </a:xfrm>
          <a:prstGeom prst="rect">
            <a:avLst/>
          </a:prstGeom>
        </p:spPr>
        <p:txBody>
          <a:bodyPr/>
          <a:lstStyle/>
          <a:p>
            <a:endParaRPr/>
          </a:p>
        </p:txBody>
      </p:sp>
      <p:sp>
        <p:nvSpPr>
          <p:cNvPr id="514" name="Shape 514"/>
          <p:cNvSpPr>
            <a:spLocks noGrp="1"/>
          </p:cNvSpPr>
          <p:nvPr>
            <p:ph type="body" sz="quarter" idx="1"/>
          </p:nvPr>
        </p:nvSpPr>
        <p:spPr>
          <a:prstGeom prst="rect">
            <a:avLst/>
          </a:prstGeom>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nl-NL" dirty="0"/>
              <a:t>-investigators </a:t>
            </a:r>
            <a:r>
              <a:rPr lang="nl-NL" dirty="0" err="1"/>
              <a:t>explored</a:t>
            </a:r>
            <a:r>
              <a:rPr lang="nl-NL" dirty="0"/>
              <a:t> </a:t>
            </a:r>
            <a:r>
              <a:rPr lang="nl-NL" dirty="0" err="1"/>
              <a:t>how</a:t>
            </a:r>
            <a:r>
              <a:rPr lang="nl-NL" dirty="0"/>
              <a:t> </a:t>
            </a:r>
            <a:r>
              <a:rPr lang="nl-NL" dirty="0" err="1"/>
              <a:t>having</a:t>
            </a:r>
            <a:r>
              <a:rPr lang="nl-NL" dirty="0"/>
              <a:t> </a:t>
            </a:r>
            <a:r>
              <a:rPr lang="nl-NL" dirty="0" err="1"/>
              <a:t>comorbidities</a:t>
            </a:r>
            <a:r>
              <a:rPr lang="nl-NL" dirty="0"/>
              <a:t> </a:t>
            </a:r>
            <a:r>
              <a:rPr lang="nl-NL" dirty="0" err="1"/>
              <a:t>impacted</a:t>
            </a:r>
            <a:r>
              <a:rPr lang="nl-NL" dirty="0"/>
              <a:t> </a:t>
            </a:r>
            <a:r>
              <a:rPr lang="nl-NL" dirty="0" err="1"/>
              <a:t>the</a:t>
            </a:r>
            <a:r>
              <a:rPr lang="nl-NL" dirty="0"/>
              <a:t> health state of </a:t>
            </a:r>
            <a:r>
              <a:rPr lang="nl-NL" dirty="0" err="1"/>
              <a:t>individuals</a:t>
            </a:r>
            <a:r>
              <a:rPr lang="nl-NL" dirty="0"/>
              <a:t> </a:t>
            </a:r>
            <a:r>
              <a:rPr lang="nl-NL" dirty="0" err="1"/>
              <a:t>by</a:t>
            </a:r>
            <a:r>
              <a:rPr lang="nl-NL" dirty="0"/>
              <a:t> </a:t>
            </a:r>
            <a:r>
              <a:rPr lang="nl-NL" dirty="0" err="1"/>
              <a:t>measuring</a:t>
            </a:r>
            <a:r>
              <a:rPr lang="nl-NL" dirty="0"/>
              <a:t> </a:t>
            </a:r>
            <a:r>
              <a:rPr lang="nl-NL" dirty="0" err="1"/>
              <a:t>disability</a:t>
            </a:r>
            <a:r>
              <a:rPr lang="nl-NL" dirty="0"/>
              <a:t>-life </a:t>
            </a:r>
            <a:r>
              <a:rPr lang="nl-NL" dirty="0" err="1"/>
              <a:t>adjusted</a:t>
            </a:r>
            <a:r>
              <a:rPr lang="nl-NL" dirty="0"/>
              <a:t> </a:t>
            </a:r>
            <a:r>
              <a:rPr lang="nl-NL" dirty="0" err="1"/>
              <a:t>years</a:t>
            </a:r>
            <a:r>
              <a:rPr lang="nl-NL" dirty="0"/>
              <a:t> or DALY.  </a:t>
            </a:r>
            <a:r>
              <a:rPr lang="nl-NL" dirty="0" err="1"/>
              <a:t>This</a:t>
            </a:r>
            <a:r>
              <a:rPr lang="nl-NL" dirty="0"/>
              <a:t> matrix takes </a:t>
            </a:r>
            <a:r>
              <a:rPr lang="nl-NL" dirty="0" err="1"/>
              <a:t>into</a:t>
            </a:r>
            <a:r>
              <a:rPr lang="nl-NL" dirty="0"/>
              <a:t> account </a:t>
            </a:r>
            <a:r>
              <a:rPr lang="nl-NL" dirty="0" err="1"/>
              <a:t>the</a:t>
            </a:r>
            <a:r>
              <a:rPr lang="nl-NL" dirty="0"/>
              <a:t> </a:t>
            </a:r>
            <a:r>
              <a:rPr lang="nl-NL" dirty="0" err="1"/>
              <a:t>number</a:t>
            </a:r>
            <a:r>
              <a:rPr lang="nl-NL" dirty="0"/>
              <a:t> of </a:t>
            </a:r>
            <a:r>
              <a:rPr lang="nl-NL" dirty="0" err="1"/>
              <a:t>years</a:t>
            </a:r>
            <a:r>
              <a:rPr lang="nl-NL" dirty="0"/>
              <a:t> lost </a:t>
            </a:r>
            <a:r>
              <a:rPr lang="nl-NL" dirty="0" err="1"/>
              <a:t>due</a:t>
            </a:r>
            <a:r>
              <a:rPr lang="nl-NL" dirty="0"/>
              <a:t> </a:t>
            </a:r>
            <a:r>
              <a:rPr lang="nl-NL" dirty="0" err="1"/>
              <a:t>to</a:t>
            </a:r>
            <a:r>
              <a:rPr lang="nl-NL" dirty="0"/>
              <a:t> </a:t>
            </a:r>
            <a:r>
              <a:rPr lang="nl-NL" dirty="0" err="1"/>
              <a:t>disability</a:t>
            </a:r>
            <a:r>
              <a:rPr lang="nl-NL" dirty="0"/>
              <a:t> </a:t>
            </a:r>
            <a:r>
              <a:rPr lang="nl-NL" dirty="0" err="1"/>
              <a:t>associated</a:t>
            </a:r>
            <a:r>
              <a:rPr lang="nl-NL" dirty="0"/>
              <a:t> </a:t>
            </a:r>
            <a:r>
              <a:rPr lang="nl-NL" dirty="0" err="1"/>
              <a:t>with</a:t>
            </a:r>
            <a:r>
              <a:rPr lang="nl-NL" dirty="0"/>
              <a:t> </a:t>
            </a:r>
            <a:r>
              <a:rPr lang="nl-NL" dirty="0" err="1"/>
              <a:t>having</a:t>
            </a:r>
            <a:r>
              <a:rPr lang="nl-NL" dirty="0"/>
              <a:t> </a:t>
            </a:r>
            <a:r>
              <a:rPr lang="nl-NL" dirty="0" err="1"/>
              <a:t>comorbidities</a:t>
            </a:r>
            <a:r>
              <a:rPr lang="nl-NL" dirty="0"/>
              <a:t> </a:t>
            </a:r>
            <a:r>
              <a:rPr lang="nl-NL" dirty="0" err="1"/>
              <a:t>and</a:t>
            </a:r>
            <a:r>
              <a:rPr lang="nl-NL" dirty="0"/>
              <a:t> as well as life lost </a:t>
            </a:r>
            <a:r>
              <a:rPr lang="nl-NL" dirty="0" err="1"/>
              <a:t>due</a:t>
            </a:r>
            <a:r>
              <a:rPr lang="nl-NL" dirty="0"/>
              <a:t> </a:t>
            </a:r>
            <a:r>
              <a:rPr lang="nl-NL" dirty="0" err="1"/>
              <a:t>to</a:t>
            </a:r>
            <a:r>
              <a:rPr lang="nl-NL" dirty="0"/>
              <a:t> premature </a:t>
            </a:r>
            <a:r>
              <a:rPr lang="nl-NL" dirty="0" err="1"/>
              <a:t>death</a:t>
            </a:r>
            <a:r>
              <a:rPr lang="nl-NL" dirty="0"/>
              <a: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nl-NL"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nl-NL" dirty="0" err="1"/>
              <a:t>And</a:t>
            </a:r>
            <a:r>
              <a:rPr lang="nl-NL" dirty="0"/>
              <a:t> as </a:t>
            </a:r>
            <a:r>
              <a:rPr lang="nl-NL" dirty="0" err="1"/>
              <a:t>observed</a:t>
            </a:r>
            <a:r>
              <a:rPr lang="nl-NL" dirty="0"/>
              <a:t> in </a:t>
            </a:r>
            <a:r>
              <a:rPr lang="nl-NL" dirty="0" err="1"/>
              <a:t>the</a:t>
            </a:r>
            <a:r>
              <a:rPr lang="nl-NL" dirty="0"/>
              <a:t> </a:t>
            </a:r>
            <a:r>
              <a:rPr lang="nl-NL" dirty="0" err="1"/>
              <a:t>graph</a:t>
            </a:r>
            <a:r>
              <a:rPr lang="nl-NL" dirty="0"/>
              <a:t>, PLWH </a:t>
            </a:r>
            <a:r>
              <a:rPr lang="nl-NL" dirty="0" err="1"/>
              <a:t>experienced</a:t>
            </a:r>
            <a:r>
              <a:rPr lang="nl-NL" dirty="0"/>
              <a:t> </a:t>
            </a:r>
            <a:r>
              <a:rPr lang="nl-NL" dirty="0" err="1"/>
              <a:t>significantly</a:t>
            </a:r>
            <a:r>
              <a:rPr lang="nl-NL" dirty="0"/>
              <a:t> </a:t>
            </a:r>
            <a:r>
              <a:rPr lang="nl-NL" dirty="0" err="1"/>
              <a:t>higher</a:t>
            </a:r>
            <a:r>
              <a:rPr lang="nl-NL" dirty="0"/>
              <a:t> </a:t>
            </a:r>
            <a:r>
              <a:rPr lang="nl-NL" dirty="0" err="1"/>
              <a:t>rates</a:t>
            </a:r>
            <a:r>
              <a:rPr lang="nl-NL" dirty="0"/>
              <a:t> of </a:t>
            </a:r>
            <a:r>
              <a:rPr lang="nl-NL" dirty="0" err="1"/>
              <a:t>healthy</a:t>
            </a:r>
            <a:r>
              <a:rPr lang="nl-NL" dirty="0"/>
              <a:t> life lost as </a:t>
            </a:r>
            <a:r>
              <a:rPr lang="nl-NL" dirty="0" err="1"/>
              <a:t>they</a:t>
            </a:r>
            <a:r>
              <a:rPr lang="nl-NL" dirty="0"/>
              <a:t> </a:t>
            </a:r>
            <a:r>
              <a:rPr lang="nl-NL" dirty="0" err="1"/>
              <a:t>grew</a:t>
            </a:r>
            <a:r>
              <a:rPr lang="nl-NL" dirty="0"/>
              <a:t> </a:t>
            </a:r>
            <a:r>
              <a:rPr lang="nl-NL" dirty="0" err="1"/>
              <a:t>older</a:t>
            </a:r>
            <a:r>
              <a:rPr lang="nl-NL" dirty="0"/>
              <a:t> </a:t>
            </a:r>
            <a:r>
              <a:rPr lang="nl-NL" dirty="0" err="1"/>
              <a:t>compared</a:t>
            </a:r>
            <a:r>
              <a:rPr lang="nl-NL" dirty="0"/>
              <a:t> </a:t>
            </a:r>
            <a:r>
              <a:rPr lang="nl-NL" dirty="0" err="1"/>
              <a:t>to</a:t>
            </a:r>
            <a:r>
              <a:rPr lang="nl-NL" dirty="0"/>
              <a:t> </a:t>
            </a:r>
            <a:r>
              <a:rPr lang="nl-NL" dirty="0" err="1"/>
              <a:t>individuals</a:t>
            </a:r>
            <a:r>
              <a:rPr lang="nl-NL" dirty="0"/>
              <a:t> without HIV.  </a:t>
            </a:r>
            <a:r>
              <a:rPr lang="nl-NL" dirty="0" err="1"/>
              <a:t>And</a:t>
            </a:r>
            <a:r>
              <a:rPr lang="nl-NL" dirty="0"/>
              <a:t> </a:t>
            </a:r>
            <a:r>
              <a:rPr lang="nl-NL" dirty="0" err="1"/>
              <a:t>this</a:t>
            </a:r>
            <a:r>
              <a:rPr lang="nl-NL" dirty="0"/>
              <a:t> </a:t>
            </a:r>
            <a:r>
              <a:rPr lang="nl-NL" dirty="0" err="1"/>
              <a:t>increased</a:t>
            </a:r>
            <a:r>
              <a:rPr lang="nl-NL" dirty="0"/>
              <a:t> was </a:t>
            </a:r>
            <a:r>
              <a:rPr lang="nl-NL" dirty="0" err="1"/>
              <a:t>mainly</a:t>
            </a:r>
            <a:r>
              <a:rPr lang="nl-NL" dirty="0"/>
              <a:t> </a:t>
            </a:r>
            <a:r>
              <a:rPr lang="nl-NL" dirty="0" err="1"/>
              <a:t>attributable</a:t>
            </a:r>
            <a:r>
              <a:rPr lang="nl-NL" dirty="0"/>
              <a:t> </a:t>
            </a:r>
            <a:r>
              <a:rPr lang="nl-NL" dirty="0" err="1"/>
              <a:t>to</a:t>
            </a:r>
            <a:r>
              <a:rPr lang="nl-NL" dirty="0"/>
              <a:t> </a:t>
            </a:r>
            <a:r>
              <a:rPr lang="nl-NL" dirty="0" err="1"/>
              <a:t>deaths</a:t>
            </a:r>
            <a:r>
              <a:rPr lang="nl-NL" dirty="0"/>
              <a:t> </a:t>
            </a:r>
            <a:r>
              <a:rPr lang="nl-NL" dirty="0" err="1"/>
              <a:t>from</a:t>
            </a:r>
            <a:r>
              <a:rPr lang="nl-NL" dirty="0"/>
              <a:t> non-AIDS </a:t>
            </a:r>
            <a:r>
              <a:rPr lang="nl-NL" dirty="0" err="1"/>
              <a:t>cancers</a:t>
            </a:r>
            <a:r>
              <a:rPr lang="nl-NL" dirty="0"/>
              <a:t> </a:t>
            </a:r>
            <a:r>
              <a:rPr lang="nl-NL" dirty="0" err="1"/>
              <a:t>and</a:t>
            </a:r>
            <a:r>
              <a:rPr lang="nl-NL" dirty="0"/>
              <a:t> </a:t>
            </a:r>
            <a:r>
              <a:rPr lang="nl-NL" dirty="0" err="1"/>
              <a:t>NCDs</a:t>
            </a:r>
            <a:r>
              <a:rPr lang="nl-NL" dirty="0"/>
              <a:t> in PLWH.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nl-NL"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nl-NL" dirty="0" err="1"/>
              <a:t>And</a:t>
            </a:r>
            <a:r>
              <a:rPr lang="nl-NL" dirty="0"/>
              <a:t> </a:t>
            </a:r>
            <a:r>
              <a:rPr lang="nl-NL" dirty="0" err="1"/>
              <a:t>so</a:t>
            </a:r>
            <a:r>
              <a:rPr lang="nl-NL" dirty="0"/>
              <a:t> </a:t>
            </a:r>
            <a:r>
              <a:rPr lang="nl-NL" dirty="0" err="1"/>
              <a:t>although</a:t>
            </a:r>
            <a:r>
              <a:rPr lang="nl-NL" dirty="0"/>
              <a:t> ART has </a:t>
            </a:r>
            <a:r>
              <a:rPr lang="nl-NL" dirty="0" err="1"/>
              <a:t>significantly</a:t>
            </a:r>
            <a:r>
              <a:rPr lang="nl-NL" dirty="0"/>
              <a:t> </a:t>
            </a:r>
            <a:r>
              <a:rPr lang="nl-NL" dirty="0" err="1"/>
              <a:t>increased</a:t>
            </a:r>
            <a:r>
              <a:rPr lang="nl-NL" dirty="0"/>
              <a:t> life </a:t>
            </a:r>
            <a:r>
              <a:rPr lang="nl-NL" dirty="0" err="1"/>
              <a:t>extency</a:t>
            </a:r>
            <a:r>
              <a:rPr lang="nl-NL" dirty="0"/>
              <a:t>, HIV is </a:t>
            </a:r>
            <a:r>
              <a:rPr lang="nl-NL" dirty="0" err="1"/>
              <a:t>still</a:t>
            </a:r>
            <a:r>
              <a:rPr lang="nl-NL" dirty="0"/>
              <a:t> </a:t>
            </a:r>
            <a:r>
              <a:rPr lang="nl-NL" dirty="0" err="1"/>
              <a:t>associated</a:t>
            </a:r>
            <a:r>
              <a:rPr lang="nl-NL" dirty="0"/>
              <a:t> </a:t>
            </a:r>
            <a:r>
              <a:rPr lang="nl-NL" dirty="0" err="1"/>
              <a:t>with</a:t>
            </a:r>
            <a:r>
              <a:rPr lang="nl-NL" dirty="0"/>
              <a:t> significant </a:t>
            </a:r>
            <a:r>
              <a:rPr lang="nl-NL" dirty="0" err="1"/>
              <a:t>disability</a:t>
            </a:r>
            <a:r>
              <a:rPr lang="nl-NL" dirty="0"/>
              <a:t> in later life.</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nl-NL" dirty="0"/>
          </a:p>
        </p:txBody>
      </p:sp>
    </p:spTree>
    <p:extLst>
      <p:ext uri="{BB962C8B-B14F-4D97-AF65-F5344CB8AC3E}">
        <p14:creationId xmlns:p14="http://schemas.microsoft.com/office/powerpoint/2010/main" val="7987693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Malaysia, we established a a clinic based to explore comorbidities and the burden of age associated condition in PLWH </a:t>
            </a:r>
          </a:p>
        </p:txBody>
      </p:sp>
      <p:sp>
        <p:nvSpPr>
          <p:cNvPr id="4" name="Slide Number Placeholder 3"/>
          <p:cNvSpPr>
            <a:spLocks noGrp="1"/>
          </p:cNvSpPr>
          <p:nvPr>
            <p:ph type="sldNum" sz="quarter" idx="5"/>
          </p:nvPr>
        </p:nvSpPr>
        <p:spPr/>
        <p:txBody>
          <a:bodyPr/>
          <a:lstStyle/>
          <a:p>
            <a:fld id="{02E21AA7-FC74-425E-97BB-A12CA76A0634}" type="slidenum">
              <a:rPr lang="en-MY" smtClean="0"/>
              <a:t>8</a:t>
            </a:fld>
            <a:endParaRPr lang="en-MY"/>
          </a:p>
        </p:txBody>
      </p:sp>
    </p:spTree>
    <p:extLst>
      <p:ext uri="{BB962C8B-B14F-4D97-AF65-F5344CB8AC3E}">
        <p14:creationId xmlns:p14="http://schemas.microsoft.com/office/powerpoint/2010/main" val="6279035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 performed a series of assessments to profile chronic comorbidities and geriatric conditions in this relatively young cohort.  We found that for all the 10 geriatric conditions we assessed the prevalence was numerically higher in the HIV-infected compared to uninfected controls.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burden of these conditions was significantly higher in PLWH even after adjusting for socio-demographic factors and lifestyle.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was the point we became aware of the extent of issues in our patients despite many them having well controlled HIV disease.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then did some focused analysis on the trying to understand gaps in care for </a:t>
            </a:r>
            <a:r>
              <a:rPr lang="en-US" sz="1200" kern="1200" dirty="0" err="1">
                <a:solidFill>
                  <a:schemeClr val="tx1"/>
                </a:solidFill>
                <a:effectLst/>
                <a:latin typeface="+mn-lt"/>
                <a:ea typeface="+mn-ea"/>
                <a:cs typeface="+mn-cs"/>
              </a:rPr>
              <a:t>polypathology</a:t>
            </a:r>
            <a:r>
              <a:rPr lang="en-US"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sym typeface="Wingdings" pitchFamily="2" charset="2"/>
              </a:rPr>
              <a:t> ID clinicians are trained.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2E21AA7-FC74-425E-97BB-A12CA76A0634}" type="slidenum">
              <a:rPr lang="en-MY" smtClean="0"/>
              <a:t>9</a:t>
            </a:fld>
            <a:endParaRPr lang="en-MY"/>
          </a:p>
        </p:txBody>
      </p:sp>
    </p:spTree>
    <p:extLst>
      <p:ext uri="{BB962C8B-B14F-4D97-AF65-F5344CB8AC3E}">
        <p14:creationId xmlns:p14="http://schemas.microsoft.com/office/powerpoint/2010/main" val="32543418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Prospective audit of study participants charts all of who received screening but management following screening was according to routine clinical practice.  </a:t>
            </a:r>
          </a:p>
        </p:txBody>
      </p:sp>
      <p:sp>
        <p:nvSpPr>
          <p:cNvPr id="4" name="Slide Number Placeholder 3"/>
          <p:cNvSpPr>
            <a:spLocks noGrp="1"/>
          </p:cNvSpPr>
          <p:nvPr>
            <p:ph type="sldNum" sz="quarter" idx="5"/>
          </p:nvPr>
        </p:nvSpPr>
        <p:spPr/>
        <p:txBody>
          <a:bodyPr/>
          <a:lstStyle/>
          <a:p>
            <a:fld id="{02E21AA7-FC74-425E-97BB-A12CA76A0634}" type="slidenum">
              <a:rPr lang="en-MY" smtClean="0"/>
              <a:t>10</a:t>
            </a:fld>
            <a:endParaRPr lang="en-MY"/>
          </a:p>
        </p:txBody>
      </p:sp>
    </p:spTree>
    <p:extLst>
      <p:ext uri="{BB962C8B-B14F-4D97-AF65-F5344CB8AC3E}">
        <p14:creationId xmlns:p14="http://schemas.microsoft.com/office/powerpoint/2010/main" val="4711133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this assessment we looked at how many new cases were picked up as a part of the study and among all with the condition, how many received treatment and how many achieved treatment targets after 18months of follow up.</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02E21AA7-FC74-425E-97BB-A12CA76A0634}" type="slidenum">
              <a:rPr lang="en-MY" smtClean="0"/>
              <a:t>11</a:t>
            </a:fld>
            <a:endParaRPr lang="en-MY"/>
          </a:p>
        </p:txBody>
      </p:sp>
    </p:spTree>
    <p:extLst>
      <p:ext uri="{BB962C8B-B14F-4D97-AF65-F5344CB8AC3E}">
        <p14:creationId xmlns:p14="http://schemas.microsoft.com/office/powerpoint/2010/main" val="3933459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 assessed how many participants with severe to extremely severe MH conditions had a prior clinical diagnosis and how </a:t>
            </a:r>
            <a:r>
              <a:rPr lang="en-US" sz="1200" kern="1200" dirty="0" err="1">
                <a:solidFill>
                  <a:schemeClr val="tx1"/>
                </a:solidFill>
                <a:effectLst/>
                <a:latin typeface="+mn-lt"/>
                <a:ea typeface="+mn-ea"/>
                <a:cs typeface="+mn-cs"/>
              </a:rPr>
              <a:t>manywere</a:t>
            </a:r>
            <a:r>
              <a:rPr lang="en-US" sz="1200" kern="1200" dirty="0">
                <a:solidFill>
                  <a:schemeClr val="tx1"/>
                </a:solidFill>
                <a:effectLst/>
                <a:latin typeface="+mn-lt"/>
                <a:ea typeface="+mn-ea"/>
                <a:cs typeface="+mn-cs"/>
              </a:rPr>
              <a:t> picked up as a result of the study  </a:t>
            </a:r>
            <a:r>
              <a:rPr lang="en-US" sz="1200" kern="1200" dirty="0">
                <a:solidFill>
                  <a:schemeClr val="tx1"/>
                </a:solidFill>
                <a:effectLst/>
                <a:latin typeface="+mn-lt"/>
                <a:ea typeface="+mn-ea"/>
                <a:cs typeface="+mn-cs"/>
                <a:sym typeface="Wingdings" pitchFamily="2" charset="2"/>
              </a:rPr>
              <a:t> screening for MH is not part of routine HIV care.</a:t>
            </a:r>
          </a:p>
          <a:p>
            <a:endParaRPr lang="en-US" sz="1200" kern="1200" dirty="0">
              <a:solidFill>
                <a:schemeClr val="tx1"/>
              </a:solidFill>
              <a:effectLst/>
              <a:latin typeface="+mn-lt"/>
              <a:ea typeface="+mn-ea"/>
              <a:cs typeface="+mn-cs"/>
              <a:sym typeface="Wingdings" pitchFamily="2" charset="2"/>
            </a:endParaRPr>
          </a:p>
          <a:p>
            <a:r>
              <a:rPr lang="en-US" sz="1200" kern="1200" dirty="0">
                <a:solidFill>
                  <a:schemeClr val="tx1"/>
                </a:solidFill>
                <a:effectLst/>
                <a:latin typeface="+mn-lt"/>
                <a:ea typeface="+mn-ea"/>
                <a:cs typeface="+mn-cs"/>
                <a:sym typeface="Wingdings" pitchFamily="2" charset="2"/>
              </a:rPr>
              <a:t>Referral to psychiatry unit was also poor following screening but among those who received screening, attendance of first clinic appointment was good.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2E21AA7-FC74-425E-97BB-A12CA76A0634}" type="slidenum">
              <a:rPr lang="en-MY" smtClean="0"/>
              <a:t>12</a:t>
            </a:fld>
            <a:endParaRPr lang="en-MY"/>
          </a:p>
        </p:txBody>
      </p:sp>
    </p:spTree>
    <p:extLst>
      <p:ext uri="{BB962C8B-B14F-4D97-AF65-F5344CB8AC3E}">
        <p14:creationId xmlns:p14="http://schemas.microsoft.com/office/powerpoint/2010/main" val="21819267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2E21AA7-FC74-425E-97BB-A12CA76A0634}" type="slidenum">
              <a:rPr lang="en-MY" smtClean="0"/>
              <a:t>13</a:t>
            </a:fld>
            <a:endParaRPr lang="en-MY"/>
          </a:p>
        </p:txBody>
      </p:sp>
    </p:spTree>
    <p:extLst>
      <p:ext uri="{BB962C8B-B14F-4D97-AF65-F5344CB8AC3E}">
        <p14:creationId xmlns:p14="http://schemas.microsoft.com/office/powerpoint/2010/main" val="497790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E21AA7-FC74-425E-97BB-A12CA76A0634}" type="slidenum">
              <a:rPr lang="en-MY" smtClean="0"/>
              <a:t>14</a:t>
            </a:fld>
            <a:endParaRPr lang="en-MY"/>
          </a:p>
        </p:txBody>
      </p:sp>
    </p:spTree>
    <p:extLst>
      <p:ext uri="{BB962C8B-B14F-4D97-AF65-F5344CB8AC3E}">
        <p14:creationId xmlns:p14="http://schemas.microsoft.com/office/powerpoint/2010/main" val="41780079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2E21AA7-FC74-425E-97BB-A12CA76A0634}" type="slidenum">
              <a:rPr lang="en-MY" smtClean="0"/>
              <a:t>15</a:t>
            </a:fld>
            <a:endParaRPr lang="en-MY"/>
          </a:p>
        </p:txBody>
      </p:sp>
    </p:spTree>
    <p:extLst>
      <p:ext uri="{BB962C8B-B14F-4D97-AF65-F5344CB8AC3E}">
        <p14:creationId xmlns:p14="http://schemas.microsoft.com/office/powerpoint/2010/main" val="12369515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FGDs and IDIs to assess integration of screening and LTC encompassing mental health, substance use and cognitive impairment among HCP and admin/supportive staff at different levels.  FGD and interview guides were developed based on the CFIR framework which is a determinant framework to help understand barriers and facilitators to an intervention.</a:t>
            </a:r>
          </a:p>
        </p:txBody>
      </p:sp>
      <p:sp>
        <p:nvSpPr>
          <p:cNvPr id="4" name="Slide Number Placeholder 3"/>
          <p:cNvSpPr>
            <a:spLocks noGrp="1"/>
          </p:cNvSpPr>
          <p:nvPr>
            <p:ph type="sldNum" sz="quarter" idx="10"/>
          </p:nvPr>
        </p:nvSpPr>
        <p:spPr/>
        <p:txBody>
          <a:bodyPr/>
          <a:lstStyle/>
          <a:p>
            <a:fld id="{02E21AA7-FC74-425E-97BB-A12CA76A0634}" type="slidenum">
              <a:rPr lang="en-MY" smtClean="0"/>
              <a:t>16</a:t>
            </a:fld>
            <a:endParaRPr lang="en-MY"/>
          </a:p>
        </p:txBody>
      </p:sp>
    </p:spTree>
    <p:extLst>
      <p:ext uri="{BB962C8B-B14F-4D97-AF65-F5344CB8AC3E}">
        <p14:creationId xmlns:p14="http://schemas.microsoft.com/office/powerpoint/2010/main" val="6139353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FGDs and IDIs to assess integration of various screening and LTC encompassing mental health, substance use, cognitive impairment and general NCDs among HCP and admin/supportive staff at different levels.  FGD and interview guides were developed based on the CFIR framework which is a determinant framework to help understand barriers and facilitators to an intervention.</a:t>
            </a:r>
          </a:p>
        </p:txBody>
      </p:sp>
      <p:sp>
        <p:nvSpPr>
          <p:cNvPr id="4" name="Slide Number Placeholder 3"/>
          <p:cNvSpPr>
            <a:spLocks noGrp="1"/>
          </p:cNvSpPr>
          <p:nvPr>
            <p:ph type="sldNum" sz="quarter" idx="10"/>
          </p:nvPr>
        </p:nvSpPr>
        <p:spPr/>
        <p:txBody>
          <a:bodyPr/>
          <a:lstStyle/>
          <a:p>
            <a:fld id="{02E21AA7-FC74-425E-97BB-A12CA76A0634}" type="slidenum">
              <a:rPr lang="en-MY" smtClean="0"/>
              <a:t>17</a:t>
            </a:fld>
            <a:endParaRPr lang="en-MY"/>
          </a:p>
        </p:txBody>
      </p:sp>
    </p:spTree>
    <p:extLst>
      <p:ext uri="{BB962C8B-B14F-4D97-AF65-F5344CB8AC3E}">
        <p14:creationId xmlns:p14="http://schemas.microsoft.com/office/powerpoint/2010/main" val="20521941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E21AA7-FC74-425E-97BB-A12CA76A0634}" type="slidenum">
              <a:rPr lang="en-MY" smtClean="0"/>
              <a:t>18</a:t>
            </a:fld>
            <a:endParaRPr lang="en-MY"/>
          </a:p>
        </p:txBody>
      </p:sp>
    </p:spTree>
    <p:extLst>
      <p:ext uri="{BB962C8B-B14F-4D97-AF65-F5344CB8AC3E}">
        <p14:creationId xmlns:p14="http://schemas.microsoft.com/office/powerpoint/2010/main" val="18365996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Language and cultural adaptation of the tool in local languages, develop local norms to be able to generate NCI cut-off and facilitate its use for research and clinical care.  </a:t>
            </a:r>
          </a:p>
        </p:txBody>
      </p:sp>
      <p:sp>
        <p:nvSpPr>
          <p:cNvPr id="4" name="Slide Number Placeholder 3"/>
          <p:cNvSpPr>
            <a:spLocks noGrp="1"/>
          </p:cNvSpPr>
          <p:nvPr>
            <p:ph type="sldNum" sz="quarter" idx="5"/>
          </p:nvPr>
        </p:nvSpPr>
        <p:spPr/>
        <p:txBody>
          <a:bodyPr/>
          <a:lstStyle/>
          <a:p>
            <a:fld id="{02E21AA7-FC74-425E-97BB-A12CA76A0634}" type="slidenum">
              <a:rPr lang="en-MY" smtClean="0"/>
              <a:t>20</a:t>
            </a:fld>
            <a:endParaRPr lang="en-MY"/>
          </a:p>
        </p:txBody>
      </p:sp>
    </p:spTree>
    <p:extLst>
      <p:ext uri="{BB962C8B-B14F-4D97-AF65-F5344CB8AC3E}">
        <p14:creationId xmlns:p14="http://schemas.microsoft.com/office/powerpoint/2010/main" val="21814687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E21AA7-FC74-425E-97BB-A12CA76A0634}" type="slidenum">
              <a:rPr lang="en-MY" smtClean="0"/>
              <a:t>21</a:t>
            </a:fld>
            <a:endParaRPr lang="en-MY"/>
          </a:p>
        </p:txBody>
      </p:sp>
    </p:spTree>
    <p:extLst>
      <p:ext uri="{BB962C8B-B14F-4D97-AF65-F5344CB8AC3E}">
        <p14:creationId xmlns:p14="http://schemas.microsoft.com/office/powerpoint/2010/main" val="28909602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These graphs indicate the trend in CD4 counts at presentation to care (on the left) and at ART initiation (on the right) among PLWH in the </a:t>
            </a:r>
            <a:r>
              <a:rPr lang="en-US" sz="1200" kern="1200" dirty="0" err="1">
                <a:solidFill>
                  <a:schemeClr val="tx1"/>
                </a:solidFill>
                <a:effectLst/>
                <a:latin typeface="+mn-lt"/>
                <a:ea typeface="+mn-ea"/>
                <a:cs typeface="+mn-cs"/>
              </a:rPr>
              <a:t>IeDEA</a:t>
            </a:r>
            <a:r>
              <a:rPr lang="en-US" sz="1200" kern="1200" dirty="0">
                <a:solidFill>
                  <a:schemeClr val="tx1"/>
                </a:solidFill>
                <a:effectLst/>
                <a:latin typeface="+mn-lt"/>
                <a:ea typeface="+mn-ea"/>
                <a:cs typeface="+mn-cs"/>
              </a:rPr>
              <a:t> –AP cohort over a period of almost 2 decades.  Analyses was stratified by age with the black line representing counts in younger individuals while the red line in those over 50 years.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CD4 counts at presentation and ART initiation were low in both groups in the initial period but this trend has shown improvement in the younger individuals in the last decade but not in older individuals.  </a:t>
            </a:r>
            <a:r>
              <a:rPr lang="en-US" sz="1200" kern="1200" dirty="0" err="1">
                <a:solidFill>
                  <a:schemeClr val="tx1"/>
                </a:solidFill>
                <a:effectLst/>
                <a:latin typeface="+mn-lt"/>
                <a:ea typeface="+mn-ea"/>
                <a:cs typeface="+mn-cs"/>
              </a:rPr>
              <a:t>Whats</a:t>
            </a:r>
            <a:r>
              <a:rPr lang="en-US" sz="1200" kern="1200" dirty="0">
                <a:solidFill>
                  <a:schemeClr val="tx1"/>
                </a:solidFill>
                <a:effectLst/>
                <a:latin typeface="+mn-lt"/>
                <a:ea typeface="+mn-ea"/>
                <a:cs typeface="+mn-cs"/>
              </a:rPr>
              <a:t> concerning is the obvious widening of CD4 gap among the two age groups in recent years.</a:t>
            </a:r>
          </a:p>
        </p:txBody>
      </p:sp>
      <p:sp>
        <p:nvSpPr>
          <p:cNvPr id="4" name="Slide Number Placeholder 3"/>
          <p:cNvSpPr>
            <a:spLocks noGrp="1"/>
          </p:cNvSpPr>
          <p:nvPr>
            <p:ph type="sldNum" sz="quarter" idx="10"/>
          </p:nvPr>
        </p:nvSpPr>
        <p:spPr/>
        <p:txBody>
          <a:bodyPr/>
          <a:lstStyle/>
          <a:p>
            <a:fld id="{02E21AA7-FC74-425E-97BB-A12CA76A0634}" type="slidenum">
              <a:rPr lang="en-MY" smtClean="0"/>
              <a:t>22</a:t>
            </a:fld>
            <a:endParaRPr lang="en-MY"/>
          </a:p>
        </p:txBody>
      </p:sp>
    </p:spTree>
    <p:extLst>
      <p:ext uri="{BB962C8B-B14F-4D97-AF65-F5344CB8AC3E}">
        <p14:creationId xmlns:p14="http://schemas.microsoft.com/office/powerpoint/2010/main" val="3760941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recently conducted an analysis of all new HIV diagnosis seen in our ID unit in UMMC between 2016 to 2019 (pre-pandemic) to examine the trends of new HIV infections in older individuals, their demographic and transmission characteristic as well as HIV outcomes.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Medical, pharmacy refill and laboratory records for viral load and CD4 counts were reviewed in all participants until their last follow up in 2020 and participant who were lost to follow up or had their care transferred were traced to the national death registry to determine their status, cause and date of death.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Out of a total of 594 new cases seeing at the unit, 11.5% were over the age of 50 years.  There was only a slight increase in yearly frequency of new infections among older individuals.</a:t>
            </a:r>
          </a:p>
        </p:txBody>
      </p:sp>
      <p:sp>
        <p:nvSpPr>
          <p:cNvPr id="4" name="Slide Number Placeholder 3"/>
          <p:cNvSpPr>
            <a:spLocks noGrp="1"/>
          </p:cNvSpPr>
          <p:nvPr>
            <p:ph type="sldNum" sz="quarter" idx="10"/>
          </p:nvPr>
        </p:nvSpPr>
        <p:spPr/>
        <p:txBody>
          <a:bodyPr/>
          <a:lstStyle/>
          <a:p>
            <a:fld id="{02E21AA7-FC74-425E-97BB-A12CA76A0634}" type="slidenum">
              <a:rPr lang="en-MY" smtClean="0"/>
              <a:t>23</a:t>
            </a:fld>
            <a:endParaRPr lang="en-MY"/>
          </a:p>
        </p:txBody>
      </p:sp>
    </p:spTree>
    <p:extLst>
      <p:ext uri="{BB962C8B-B14F-4D97-AF65-F5344CB8AC3E}">
        <p14:creationId xmlns:p14="http://schemas.microsoft.com/office/powerpoint/2010/main" val="2910951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comparing demographic and transmission risk characteristics in the two groups of newly diagnosed, there was an over representation of Indians on the older age group and fewer reporting tertiary level education. </a:t>
            </a:r>
          </a:p>
          <a:p>
            <a:endParaRPr lang="en-US" dirty="0"/>
          </a:p>
          <a:p>
            <a:r>
              <a:rPr lang="en-US" dirty="0"/>
              <a:t>The HIV transmission mode differed in both age groups with more in the older groups having acquired the virus by heterosexual contact.  Also notable was that a third of individuals in this age group did not disclose their risk category.  Older individuals were also more likely to be married and less likely to be in fulltime employment.  </a:t>
            </a:r>
          </a:p>
        </p:txBody>
      </p:sp>
      <p:sp>
        <p:nvSpPr>
          <p:cNvPr id="4" name="Slide Number Placeholder 3"/>
          <p:cNvSpPr>
            <a:spLocks noGrp="1"/>
          </p:cNvSpPr>
          <p:nvPr>
            <p:ph type="sldNum" sz="quarter" idx="5"/>
          </p:nvPr>
        </p:nvSpPr>
        <p:spPr/>
        <p:txBody>
          <a:bodyPr/>
          <a:lstStyle/>
          <a:p>
            <a:fld id="{02E21AA7-FC74-425E-97BB-A12CA76A0634}" type="slidenum">
              <a:rPr lang="en-MY" smtClean="0"/>
              <a:t>24</a:t>
            </a:fld>
            <a:endParaRPr lang="en-MY"/>
          </a:p>
        </p:txBody>
      </p:sp>
    </p:spTree>
    <p:extLst>
      <p:ext uri="{BB962C8B-B14F-4D97-AF65-F5344CB8AC3E}">
        <p14:creationId xmlns:p14="http://schemas.microsoft.com/office/powerpoint/2010/main" val="32460132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Similar to the </a:t>
            </a:r>
            <a:r>
              <a:rPr lang="en-US" sz="1200" kern="1200" dirty="0" err="1">
                <a:solidFill>
                  <a:schemeClr val="tx1"/>
                </a:solidFill>
                <a:effectLst/>
                <a:latin typeface="+mn-lt"/>
                <a:ea typeface="+mn-ea"/>
                <a:cs typeface="+mn-cs"/>
              </a:rPr>
              <a:t>IeDEA</a:t>
            </a:r>
            <a:r>
              <a:rPr lang="en-US" sz="1200" kern="1200" dirty="0">
                <a:solidFill>
                  <a:schemeClr val="tx1"/>
                </a:solidFill>
                <a:effectLst/>
                <a:latin typeface="+mn-lt"/>
                <a:ea typeface="+mn-ea"/>
                <a:cs typeface="+mn-cs"/>
              </a:rPr>
              <a:t> data, we also found that late presentation was significantly more common among the older individuals with new HIV diagnosis.  Its important to note here that  a late presentation also means an increased opportunity for HIV transmission in a group who are mostly married and likely to have inconsistent condom use due to age associated erectile dysfunction or their partners being beyond child-bearing age.  </a:t>
            </a:r>
          </a:p>
          <a:p>
            <a:r>
              <a:rPr lang="en-US" sz="1200" kern="1200" dirty="0">
                <a:solidFill>
                  <a:schemeClr val="tx1"/>
                </a:solidFill>
                <a:effectLst/>
                <a:latin typeface="+mn-lt"/>
                <a:ea typeface="+mn-ea"/>
                <a:cs typeface="+mn-cs"/>
              </a:rPr>
              <a:t>Not surprising, the frequency of opportunistic infections were significantly higher in the older group as was the numbers presenting with </a:t>
            </a:r>
            <a:r>
              <a:rPr lang="en-US" sz="1200" kern="1200" dirty="0" err="1">
                <a:solidFill>
                  <a:schemeClr val="tx1"/>
                </a:solidFill>
                <a:effectLst/>
                <a:latin typeface="+mn-lt"/>
                <a:ea typeface="+mn-ea"/>
                <a:cs typeface="+mn-cs"/>
              </a:rPr>
              <a:t>comoribidities</a:t>
            </a:r>
            <a:r>
              <a:rPr lang="en-US" sz="1200" kern="1200" dirty="0">
                <a:solidFill>
                  <a:schemeClr val="tx1"/>
                </a:solidFill>
                <a:effectLst/>
                <a:latin typeface="+mn-lt"/>
                <a:ea typeface="+mn-ea"/>
                <a:cs typeface="+mn-cs"/>
              </a:rPr>
              <a:t> of hypertension, dyslipidemia and diabetes</a:t>
            </a:r>
          </a:p>
        </p:txBody>
      </p:sp>
      <p:sp>
        <p:nvSpPr>
          <p:cNvPr id="4" name="Slide Number Placeholder 3"/>
          <p:cNvSpPr>
            <a:spLocks noGrp="1"/>
          </p:cNvSpPr>
          <p:nvPr>
            <p:ph type="sldNum" sz="quarter" idx="10"/>
          </p:nvPr>
        </p:nvSpPr>
        <p:spPr/>
        <p:txBody>
          <a:bodyPr/>
          <a:lstStyle/>
          <a:p>
            <a:fld id="{02E21AA7-FC74-425E-97BB-A12CA76A0634}" type="slidenum">
              <a:rPr lang="en-MY" smtClean="0"/>
              <a:t>25</a:t>
            </a:fld>
            <a:endParaRPr lang="en-MY"/>
          </a:p>
        </p:txBody>
      </p:sp>
    </p:spTree>
    <p:extLst>
      <p:ext uri="{BB962C8B-B14F-4D97-AF65-F5344CB8AC3E}">
        <p14:creationId xmlns:p14="http://schemas.microsoft.com/office/powerpoint/2010/main" val="11884121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was most concerning was that in Kaplan-</a:t>
            </a:r>
            <a:r>
              <a:rPr lang="en-US" dirty="0" err="1"/>
              <a:t>meier</a:t>
            </a:r>
            <a:r>
              <a:rPr lang="en-US" dirty="0"/>
              <a:t> analysis adjusting for sex, ethnicity and nadir CD4 counts, older individuals still had twice the risk of dying after presentation to care compared to those diagnosed at younger ages.  The biggest difference in survival is seen in the initial days and weeks after presentation to care.  These data indicate that events leading up to or at the peri-diagnosis period are probably most important in understanding the different mortality risks in both age groups.  </a:t>
            </a:r>
          </a:p>
          <a:p>
            <a:endParaRPr lang="en-US" dirty="0"/>
          </a:p>
          <a:p>
            <a:r>
              <a:rPr lang="en-US" dirty="0"/>
              <a:t>More studies are needed to understand the issues and challenges of getting tested and engaged in care for older individuals.</a:t>
            </a:r>
          </a:p>
          <a:p>
            <a:endParaRPr lang="en-US" dirty="0"/>
          </a:p>
        </p:txBody>
      </p:sp>
      <p:sp>
        <p:nvSpPr>
          <p:cNvPr id="4" name="Slide Number Placeholder 3"/>
          <p:cNvSpPr>
            <a:spLocks noGrp="1"/>
          </p:cNvSpPr>
          <p:nvPr>
            <p:ph type="sldNum" sz="quarter" idx="5"/>
          </p:nvPr>
        </p:nvSpPr>
        <p:spPr/>
        <p:txBody>
          <a:bodyPr/>
          <a:lstStyle/>
          <a:p>
            <a:fld id="{02E21AA7-FC74-425E-97BB-A12CA76A0634}" type="slidenum">
              <a:rPr lang="en-MY" smtClean="0"/>
              <a:t>26</a:t>
            </a:fld>
            <a:endParaRPr lang="en-MY"/>
          </a:p>
        </p:txBody>
      </p:sp>
    </p:spTree>
    <p:extLst>
      <p:ext uri="{BB962C8B-B14F-4D97-AF65-F5344CB8AC3E}">
        <p14:creationId xmlns:p14="http://schemas.microsoft.com/office/powerpoint/2010/main" val="34329667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E21AA7-FC74-425E-97BB-A12CA76A0634}" type="slidenum">
              <a:rPr lang="en-MY" smtClean="0"/>
              <a:t>27</a:t>
            </a:fld>
            <a:endParaRPr lang="en-MY"/>
          </a:p>
        </p:txBody>
      </p:sp>
    </p:spTree>
    <p:extLst>
      <p:ext uri="{BB962C8B-B14F-4D97-AF65-F5344CB8AC3E}">
        <p14:creationId xmlns:p14="http://schemas.microsoft.com/office/powerpoint/2010/main" val="8770833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E21AA7-FC74-425E-97BB-A12CA76A0634}" type="slidenum">
              <a:rPr lang="en-MY" smtClean="0"/>
              <a:t>28</a:t>
            </a:fld>
            <a:endParaRPr lang="en-MY"/>
          </a:p>
        </p:txBody>
      </p:sp>
    </p:spTree>
    <p:extLst>
      <p:ext uri="{BB962C8B-B14F-4D97-AF65-F5344CB8AC3E}">
        <p14:creationId xmlns:p14="http://schemas.microsoft.com/office/powerpoint/2010/main" val="8020645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E21AA7-FC74-425E-97BB-A12CA76A0634}" type="slidenum">
              <a:rPr lang="en-MY" smtClean="0"/>
              <a:t>29</a:t>
            </a:fld>
            <a:endParaRPr lang="en-MY"/>
          </a:p>
        </p:txBody>
      </p:sp>
    </p:spTree>
    <p:extLst>
      <p:ext uri="{BB962C8B-B14F-4D97-AF65-F5344CB8AC3E}">
        <p14:creationId xmlns:p14="http://schemas.microsoft.com/office/powerpoint/2010/main" val="7965581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MY"/>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MY"/>
          </a:p>
        </p:txBody>
      </p:sp>
      <p:sp>
        <p:nvSpPr>
          <p:cNvPr id="4" name="Date Placeholder 3"/>
          <p:cNvSpPr>
            <a:spLocks noGrp="1"/>
          </p:cNvSpPr>
          <p:nvPr>
            <p:ph type="dt" sz="half" idx="10"/>
          </p:nvPr>
        </p:nvSpPr>
        <p:spPr/>
        <p:txBody>
          <a:bodyPr/>
          <a:lstStyle/>
          <a:p>
            <a:fld id="{B61BEF0D-F0BB-DE4B-95CE-6DB70DBA9567}" type="datetimeFigureOut">
              <a:rPr lang="en-US" smtClean="0"/>
              <a:pPr/>
              <a:t>7/19/23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757515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p:cNvSpPr>
            <a:spLocks noGrp="1"/>
          </p:cNvSpPr>
          <p:nvPr>
            <p:ph type="dt" sz="half" idx="10"/>
          </p:nvPr>
        </p:nvSpPr>
        <p:spPr/>
        <p:txBody>
          <a:bodyPr/>
          <a:lstStyle/>
          <a:p>
            <a:fld id="{05BFA754-D5C3-4E66-96A6-867B257F58DC}" type="datetimeFigureOut">
              <a:rPr lang="en-US" smtClean="0"/>
              <a:t>7/19/23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D84065D-F351-4B03-BD91-D8A6B8D4B362}" type="slidenum">
              <a:rPr lang="en-US" smtClean="0"/>
              <a:t>‹#›</a:t>
            </a:fld>
            <a:endParaRPr lang="en-US" dirty="0"/>
          </a:p>
        </p:txBody>
      </p:sp>
    </p:spTree>
    <p:extLst>
      <p:ext uri="{BB962C8B-B14F-4D97-AF65-F5344CB8AC3E}">
        <p14:creationId xmlns:p14="http://schemas.microsoft.com/office/powerpoint/2010/main" val="31549507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MY"/>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7/19/23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34422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p:cNvSpPr>
            <a:spLocks noGrp="1"/>
          </p:cNvSpPr>
          <p:nvPr>
            <p:ph type="dt" sz="half" idx="10"/>
          </p:nvPr>
        </p:nvSpPr>
        <p:spPr/>
        <p:txBody>
          <a:bodyPr/>
          <a:lstStyle/>
          <a:p>
            <a:fld id="{05BFA754-D5C3-4E66-96A6-867B257F58DC}" type="datetimeFigureOut">
              <a:rPr lang="en-US" smtClean="0"/>
              <a:t>7/19/23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smtClean="0"/>
              <a:t>‹#›</a:t>
            </a:fld>
            <a:endParaRPr lang="en-US" dirty="0"/>
          </a:p>
        </p:txBody>
      </p:sp>
    </p:spTree>
    <p:extLst>
      <p:ext uri="{BB962C8B-B14F-4D97-AF65-F5344CB8AC3E}">
        <p14:creationId xmlns:p14="http://schemas.microsoft.com/office/powerpoint/2010/main" val="950319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MY"/>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p:cNvSpPr>
            <a:spLocks noGrp="1"/>
          </p:cNvSpPr>
          <p:nvPr>
            <p:ph type="dt" sz="half" idx="10"/>
          </p:nvPr>
        </p:nvSpPr>
        <p:spPr/>
        <p:txBody>
          <a:bodyPr/>
          <a:lstStyle/>
          <a:p>
            <a:fld id="{B61BEF0D-F0BB-DE4B-95CE-6DB70DBA9567}" type="datetimeFigureOut">
              <a:rPr lang="en-US" smtClean="0"/>
              <a:pPr/>
              <a:t>7/19/23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364255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Date Placeholder 2"/>
          <p:cNvSpPr>
            <a:spLocks noGrp="1"/>
          </p:cNvSpPr>
          <p:nvPr>
            <p:ph type="dt" sz="half" idx="10"/>
          </p:nvPr>
        </p:nvSpPr>
        <p:spPr/>
        <p:txBody>
          <a:bodyPr/>
          <a:lstStyle/>
          <a:p>
            <a:fld id="{B61BEF0D-F0BB-DE4B-95CE-6DB70DBA9567}" type="datetimeFigureOut">
              <a:rPr lang="en-US" smtClean="0"/>
              <a:pPr/>
              <a:t>7/19/23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27713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7/19/23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9365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MY"/>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7/19/23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429243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MY"/>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MY"/>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7/19/23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31071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p:cNvSpPr>
            <a:spLocks noGrp="1"/>
          </p:cNvSpPr>
          <p:nvPr>
            <p:ph type="dt" sz="half" idx="10"/>
          </p:nvPr>
        </p:nvSpPr>
        <p:spPr/>
        <p:txBody>
          <a:bodyPr/>
          <a:lstStyle/>
          <a:p>
            <a:fld id="{B61BEF0D-F0BB-DE4B-95CE-6DB70DBA9567}" type="datetimeFigureOut">
              <a:rPr lang="en-US" smtClean="0"/>
              <a:pPr/>
              <a:t>7/19/23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834680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MY"/>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p:cNvSpPr>
            <a:spLocks noGrp="1"/>
          </p:cNvSpPr>
          <p:nvPr>
            <p:ph type="dt" sz="half" idx="10"/>
          </p:nvPr>
        </p:nvSpPr>
        <p:spPr/>
        <p:txBody>
          <a:bodyPr/>
          <a:lstStyle/>
          <a:p>
            <a:fld id="{B61BEF0D-F0BB-DE4B-95CE-6DB70DBA9567}" type="datetimeFigureOut">
              <a:rPr lang="en-US" smtClean="0"/>
              <a:pPr/>
              <a:t>7/19/23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003849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2_Chart Slide (GOLD)">
    <p:spTree>
      <p:nvGrpSpPr>
        <p:cNvPr id="1" name=""/>
        <p:cNvGrpSpPr/>
        <p:nvPr/>
      </p:nvGrpSpPr>
      <p:grpSpPr>
        <a:xfrm>
          <a:off x="0" y="0"/>
          <a:ext cx="0" cy="0"/>
          <a:chOff x="0" y="0"/>
          <a:chExt cx="0" cy="0"/>
        </a:xfrm>
      </p:grpSpPr>
      <p:sp>
        <p:nvSpPr>
          <p:cNvPr id="204" name="Rectangle 4"/>
          <p:cNvSpPr/>
          <p:nvPr/>
        </p:nvSpPr>
        <p:spPr>
          <a:xfrm>
            <a:off x="0" y="0"/>
            <a:ext cx="12192000" cy="6858000"/>
          </a:xfrm>
          <a:prstGeom prst="rect">
            <a:avLst/>
          </a:prstGeom>
          <a:solidFill>
            <a:schemeClr val="accent5"/>
          </a:solidFill>
          <a:ln w="12700">
            <a:miter lim="400000"/>
          </a:ln>
        </p:spPr>
        <p:txBody>
          <a:bodyPr lIns="45719" rIns="45719" anchor="ctr"/>
          <a:lstStyle/>
          <a:p>
            <a:pPr algn="ctr">
              <a:defRPr>
                <a:solidFill>
                  <a:srgbClr val="FFFFFF"/>
                </a:solidFill>
              </a:defRPr>
            </a:pPr>
            <a:endParaRPr/>
          </a:p>
        </p:txBody>
      </p:sp>
      <p:sp>
        <p:nvSpPr>
          <p:cNvPr id="205" name="Rectangle 5"/>
          <p:cNvSpPr/>
          <p:nvPr/>
        </p:nvSpPr>
        <p:spPr>
          <a:xfrm>
            <a:off x="-2" y="-3"/>
            <a:ext cx="10893289" cy="6858004"/>
          </a:xfrm>
          <a:prstGeom prst="rect">
            <a:avLst/>
          </a:prstGeom>
          <a:gradFill>
            <a:gsLst>
              <a:gs pos="29000">
                <a:srgbClr val="F5F5F5"/>
              </a:gs>
              <a:gs pos="79000">
                <a:srgbClr val="FFFFFF"/>
              </a:gs>
            </a:gsLst>
            <a:lin ang="16200000"/>
          </a:gradFill>
          <a:ln w="12700">
            <a:miter lim="400000"/>
          </a:ln>
        </p:spPr>
        <p:txBody>
          <a:bodyPr lIns="45719" rIns="45719" anchor="ctr"/>
          <a:lstStyle/>
          <a:p>
            <a:pPr algn="ctr">
              <a:defRPr>
                <a:solidFill>
                  <a:srgbClr val="FFFFFF"/>
                </a:solidFill>
              </a:defRPr>
            </a:pPr>
            <a:endParaRPr/>
          </a:p>
        </p:txBody>
      </p:sp>
      <p:pic>
        <p:nvPicPr>
          <p:cNvPr id="206" name="Picture 6" descr="Picture 6"/>
          <p:cNvPicPr>
            <a:picLocks noChangeAspect="1"/>
          </p:cNvPicPr>
          <p:nvPr/>
        </p:nvPicPr>
        <p:blipFill>
          <a:blip r:embed="rId2"/>
          <a:stretch>
            <a:fillRect/>
          </a:stretch>
        </p:blipFill>
        <p:spPr>
          <a:xfrm>
            <a:off x="11330303" y="5919163"/>
            <a:ext cx="627018" cy="688811"/>
          </a:xfrm>
          <a:prstGeom prst="rect">
            <a:avLst/>
          </a:prstGeom>
          <a:ln w="12700">
            <a:miter lim="400000"/>
          </a:ln>
        </p:spPr>
      </p:pic>
      <p:sp>
        <p:nvSpPr>
          <p:cNvPr id="207" name="Title Text"/>
          <p:cNvSpPr txBox="1">
            <a:spLocks noGrp="1"/>
          </p:cNvSpPr>
          <p:nvPr>
            <p:ph type="title"/>
          </p:nvPr>
        </p:nvSpPr>
        <p:spPr>
          <a:xfrm>
            <a:off x="426719" y="365125"/>
            <a:ext cx="9803675" cy="1036956"/>
          </a:xfrm>
          <a:prstGeom prst="rect">
            <a:avLst/>
          </a:prstGeom>
        </p:spPr>
        <p:txBody>
          <a:bodyPr/>
          <a:lstStyle/>
          <a:p>
            <a:r>
              <a:t>Title Text</a:t>
            </a:r>
          </a:p>
        </p:txBody>
      </p:sp>
      <p:sp>
        <p:nvSpPr>
          <p:cNvPr id="20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864481608"/>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no patter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4759B3F-D110-D6ED-127F-0FAAA91002E8}"/>
              </a:ext>
            </a:extLst>
          </p:cNvPr>
          <p:cNvSpPr/>
          <p:nvPr userDrawn="1"/>
        </p:nvSpPr>
        <p:spPr>
          <a:xfrm>
            <a:off x="0" y="0"/>
            <a:ext cx="12192000" cy="1665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3" name="Content Placeholder 12">
            <a:extLst>
              <a:ext uri="{FF2B5EF4-FFF2-40B4-BE49-F238E27FC236}">
                <a16:creationId xmlns:a16="http://schemas.microsoft.com/office/drawing/2014/main" id="{D21A2CA5-C9BE-8646-A49A-C5E2D560704B}"/>
              </a:ext>
            </a:extLst>
          </p:cNvPr>
          <p:cNvSpPr>
            <a:spLocks noGrp="1"/>
          </p:cNvSpPr>
          <p:nvPr>
            <p:ph sz="quarter" idx="13" hasCustomPrompt="1"/>
          </p:nvPr>
        </p:nvSpPr>
        <p:spPr>
          <a:xfrm>
            <a:off x="442917" y="2097091"/>
            <a:ext cx="11306175" cy="4103687"/>
          </a:xfrm>
          <a:prstGeom prst="rect">
            <a:avLst/>
          </a:prstGeom>
        </p:spPr>
        <p:txBody>
          <a:bodyPr lIns="0" tIns="0" rIns="0" bIns="0">
            <a:normAutofit/>
          </a:bodyPr>
          <a:lstStyle>
            <a:lvl1pPr marL="0" indent="0">
              <a:buFont typeface="Courier New" panose="02070309020205020404" pitchFamily="49" charset="0"/>
              <a:buNone/>
              <a:defRPr sz="2000"/>
            </a:lvl1pPr>
          </a:lstStyle>
          <a:p>
            <a:r>
              <a:rPr lang="en-GB" noProof="0"/>
              <a:t>Nulla quis lorem ut libero malesuada feugiat. Curabitur non nulla sit amet nisl tempus convallis quis ac lectus.</a:t>
            </a:r>
          </a:p>
          <a:p>
            <a:r>
              <a:rPr lang="en-GB" noProof="0"/>
              <a:t>Proin eget tortor risus. Lorem ipsum dolor sit amet, consectetur adipiscing elit.</a:t>
            </a:r>
          </a:p>
          <a:p>
            <a:pPr marL="457200" indent="-457200">
              <a:buFont typeface="Arial" panose="020B0604020202020204" pitchFamily="34" charset="0"/>
              <a:buChar char="•"/>
            </a:pPr>
            <a:r>
              <a:rPr lang="en-GB" noProof="0"/>
              <a:t>Donec rutrum congue leo eget malesuada.</a:t>
            </a:r>
          </a:p>
          <a:p>
            <a:pPr marL="457200" indent="-457200">
              <a:buFont typeface="Arial" panose="020B0604020202020204" pitchFamily="34" charset="0"/>
              <a:buChar char="•"/>
            </a:pPr>
            <a:r>
              <a:rPr lang="en-GB" noProof="0"/>
              <a:t>Curabitur aliquet quam id dui posuere blandit.</a:t>
            </a:r>
          </a:p>
          <a:p>
            <a:pPr marL="457200" indent="-457200">
              <a:buFont typeface="Arial" panose="020B0604020202020204" pitchFamily="34" charset="0"/>
              <a:buChar char="•"/>
            </a:pPr>
            <a:r>
              <a:rPr lang="en-GB" noProof="0"/>
              <a:t>Proin eget tortor risus.</a:t>
            </a:r>
          </a:p>
        </p:txBody>
      </p:sp>
      <p:sp>
        <p:nvSpPr>
          <p:cNvPr id="15" name="TextBox 14">
            <a:extLst>
              <a:ext uri="{FF2B5EF4-FFF2-40B4-BE49-F238E27FC236}">
                <a16:creationId xmlns:a16="http://schemas.microsoft.com/office/drawing/2014/main" id="{091C2EAF-4008-1240-8C52-9E641194B157}"/>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23 – 26 July · Brisbane and virtual</a:t>
            </a:r>
          </a:p>
        </p:txBody>
      </p:sp>
      <p:sp>
        <p:nvSpPr>
          <p:cNvPr id="17" name="Title 1">
            <a:extLst>
              <a:ext uri="{FF2B5EF4-FFF2-40B4-BE49-F238E27FC236}">
                <a16:creationId xmlns:a16="http://schemas.microsoft.com/office/drawing/2014/main" id="{0B918DAA-45D8-EF4A-B0DE-9DB83618DF2E}"/>
              </a:ext>
            </a:extLst>
          </p:cNvPr>
          <p:cNvSpPr>
            <a:spLocks noGrp="1"/>
          </p:cNvSpPr>
          <p:nvPr>
            <p:ph type="title"/>
          </p:nvPr>
        </p:nvSpPr>
        <p:spPr>
          <a:xfrm>
            <a:off x="442913" y="441325"/>
            <a:ext cx="8891918" cy="1223964"/>
          </a:xfrm>
          <a:prstGeom prst="rect">
            <a:avLst/>
          </a:prstGeom>
          <a:noFill/>
        </p:spPr>
        <p:txBody>
          <a:bodyPr lIns="0" tIns="0" rIns="0" bIns="0" anchor="t"/>
          <a:lstStyle/>
          <a:p>
            <a:r>
              <a:rPr lang="en-GB" noProof="0"/>
              <a:t>Click to edit Master title style</a:t>
            </a:r>
          </a:p>
        </p:txBody>
      </p:sp>
      <p:sp>
        <p:nvSpPr>
          <p:cNvPr id="7" name="TextBox 6">
            <a:extLst>
              <a:ext uri="{FF2B5EF4-FFF2-40B4-BE49-F238E27FC236}">
                <a16:creationId xmlns:a16="http://schemas.microsoft.com/office/drawing/2014/main" id="{909497C5-5C94-8C43-959D-C5FE7F60E92D}"/>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ias2023.org</a:t>
            </a:r>
          </a:p>
        </p:txBody>
      </p:sp>
      <p:sp>
        <p:nvSpPr>
          <p:cNvPr id="9" name="TextBox 8">
            <a:extLst>
              <a:ext uri="{FF2B5EF4-FFF2-40B4-BE49-F238E27FC236}">
                <a16:creationId xmlns:a16="http://schemas.microsoft.com/office/drawing/2014/main" id="{05DE0E92-4155-274E-B8D3-6224F5791510}"/>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3" name="Picture 2">
            <a:extLst>
              <a:ext uri="{FF2B5EF4-FFF2-40B4-BE49-F238E27FC236}">
                <a16:creationId xmlns:a16="http://schemas.microsoft.com/office/drawing/2014/main" id="{E6AB6719-A966-3519-98C7-0ACA839352E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244538" y="248400"/>
            <a:ext cx="1608084" cy="1196446"/>
          </a:xfrm>
          <a:prstGeom prst="rect">
            <a:avLst/>
          </a:prstGeom>
        </p:spPr>
      </p:pic>
    </p:spTree>
    <p:extLst>
      <p:ext uri="{BB962C8B-B14F-4D97-AF65-F5344CB8AC3E}">
        <p14:creationId xmlns:p14="http://schemas.microsoft.com/office/powerpoint/2010/main" val="3810554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MY"/>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1BEF0D-F0BB-DE4B-95CE-6DB70DBA9567}" type="datetimeFigureOut">
              <a:rPr lang="en-US" smtClean="0"/>
              <a:pPr/>
              <a:t>7/19/23</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38221984"/>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hyperlink" Target="http://www.aidsdatahub.org/"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tiff"/></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4.tiff"/></Relationships>
</file>

<file path=ppt/slides/_rels/slide10.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22.png"/><Relationship Id="rId5" Type="http://schemas.openxmlformats.org/officeDocument/2006/relationships/image" Target="../media/image21.jpeg"/><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jpeg"/></Relationships>
</file>

<file path=ppt/slides/_rels/slide19.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8.svg"/><Relationship Id="rId3" Type="http://schemas.openxmlformats.org/officeDocument/2006/relationships/image" Target="../media/image28.svg"/><Relationship Id="rId7" Type="http://schemas.openxmlformats.org/officeDocument/2006/relationships/image" Target="../media/image32.svg"/><Relationship Id="rId12" Type="http://schemas.openxmlformats.org/officeDocument/2006/relationships/image" Target="../media/image37.png"/><Relationship Id="rId2" Type="http://schemas.openxmlformats.org/officeDocument/2006/relationships/image" Target="../media/image27.png"/><Relationship Id="rId1" Type="http://schemas.openxmlformats.org/officeDocument/2006/relationships/slideLayout" Target="../slideLayouts/slideLayout6.xml"/><Relationship Id="rId6" Type="http://schemas.openxmlformats.org/officeDocument/2006/relationships/image" Target="../media/image31.png"/><Relationship Id="rId11" Type="http://schemas.openxmlformats.org/officeDocument/2006/relationships/image" Target="../media/image36.svg"/><Relationship Id="rId5" Type="http://schemas.openxmlformats.org/officeDocument/2006/relationships/image" Target="../media/image30.svg"/><Relationship Id="rId15" Type="http://schemas.openxmlformats.org/officeDocument/2006/relationships/image" Target="../media/image40.sv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svg"/><Relationship Id="rId14"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43.jpeg"/><Relationship Id="rId5" Type="http://schemas.openxmlformats.org/officeDocument/2006/relationships/image" Target="../media/image26.png"/><Relationship Id="rId4" Type="http://schemas.openxmlformats.org/officeDocument/2006/relationships/image" Target="../media/image42.png"/></Relationships>
</file>

<file path=ppt/slides/_rels/slide21.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46.tiff"/><Relationship Id="rId4" Type="http://schemas.openxmlformats.org/officeDocument/2006/relationships/image" Target="../media/image45.tiff"/></Relationships>
</file>

<file path=ppt/slides/_rels/slide22.xml.rels><?xml version="1.0" encoding="UTF-8" standalone="yes"?>
<Relationships xmlns="http://schemas.openxmlformats.org/package/2006/relationships"><Relationship Id="rId3" Type="http://schemas.openxmlformats.org/officeDocument/2006/relationships/image" Target="../media/image47.tif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48.emf"/></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48.emf"/><Relationship Id="rId5" Type="http://schemas.openxmlformats.org/officeDocument/2006/relationships/image" Target="../media/image51.emf"/><Relationship Id="rId4" Type="http://schemas.openxmlformats.org/officeDocument/2006/relationships/image" Target="../media/image50.emf"/></Relationships>
</file>

<file path=ppt/slides/_rels/slide2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53.emf"/><Relationship Id="rId7" Type="http://schemas.openxmlformats.org/officeDocument/2006/relationships/image" Target="../media/image57.emf"/><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56.emf"/><Relationship Id="rId5" Type="http://schemas.openxmlformats.org/officeDocument/2006/relationships/image" Target="../media/image55.emf"/><Relationship Id="rId4" Type="http://schemas.openxmlformats.org/officeDocument/2006/relationships/image" Target="../media/image54.emf"/></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a:off x="-12879" y="6004035"/>
            <a:ext cx="12217758" cy="0"/>
          </a:xfrm>
          <a:prstGeom prst="line">
            <a:avLst/>
          </a:prstGeom>
          <a:ln w="38100">
            <a:solidFill>
              <a:schemeClr val="accent1">
                <a:lumMod val="50000"/>
              </a:schemeClr>
            </a:solidFill>
          </a:ln>
        </p:spPr>
        <p:style>
          <a:lnRef idx="3">
            <a:schemeClr val="accent1"/>
          </a:lnRef>
          <a:fillRef idx="0">
            <a:schemeClr val="accent1"/>
          </a:fillRef>
          <a:effectRef idx="2">
            <a:schemeClr val="accent1"/>
          </a:effectRef>
          <a:fontRef idx="minor">
            <a:schemeClr val="tx1"/>
          </a:fontRef>
        </p:style>
      </p:cxnSp>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988303" y="6087807"/>
            <a:ext cx="1386286" cy="623829"/>
          </a:xfrm>
          <a:prstGeom prst="rect">
            <a:avLst/>
          </a:prstGeom>
        </p:spPr>
      </p:pic>
      <p:pic>
        <p:nvPicPr>
          <p:cNvPr id="24"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685996" y="6093976"/>
            <a:ext cx="2344474" cy="630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24325" y="6086702"/>
            <a:ext cx="1565435" cy="765318"/>
          </a:xfrm>
          <a:prstGeom prst="rect">
            <a:avLst/>
          </a:prstGeom>
        </p:spPr>
      </p:pic>
      <p:sp>
        <p:nvSpPr>
          <p:cNvPr id="31" name="Rectangle 30"/>
          <p:cNvSpPr/>
          <p:nvPr/>
        </p:nvSpPr>
        <p:spPr>
          <a:xfrm>
            <a:off x="10376207" y="1"/>
            <a:ext cx="1815793" cy="407868"/>
          </a:xfrm>
          <a:prstGeom prst="rect">
            <a:avLst/>
          </a:prstGeom>
          <a:solidFill>
            <a:srgbClr val="0070C0"/>
          </a:solidFill>
          <a:ln>
            <a:noFill/>
          </a:ln>
          <a:scene3d>
            <a:camera prst="perspectiveFron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b="1" dirty="0">
                <a:solidFill>
                  <a:schemeClr val="bg1"/>
                </a:solidFill>
                <a:latin typeface="Cambria" panose="02040503050406030204" pitchFamily="18" charset="0"/>
              </a:rPr>
              <a:t>HIV AND AGING</a:t>
            </a:r>
            <a:endParaRPr lang="en-MY" b="1" dirty="0">
              <a:solidFill>
                <a:schemeClr val="bg1"/>
              </a:solidFill>
              <a:latin typeface="Cambria" panose="02040503050406030204" pitchFamily="18" charset="0"/>
            </a:endParaRPr>
          </a:p>
        </p:txBody>
      </p:sp>
      <p:sp>
        <p:nvSpPr>
          <p:cNvPr id="2" name="TextBox 1"/>
          <p:cNvSpPr txBox="1"/>
          <p:nvPr/>
        </p:nvSpPr>
        <p:spPr>
          <a:xfrm>
            <a:off x="905300" y="1447581"/>
            <a:ext cx="10570190" cy="2585323"/>
          </a:xfrm>
          <a:prstGeom prst="rect">
            <a:avLst/>
          </a:prstGeom>
          <a:noFill/>
        </p:spPr>
        <p:txBody>
          <a:bodyPr wrap="square" rtlCol="0">
            <a:spAutoFit/>
          </a:bodyPr>
          <a:lstStyle/>
          <a:p>
            <a:pPr algn="ctr"/>
            <a:r>
              <a:rPr lang="en-US" sz="5400" dirty="0">
                <a:solidFill>
                  <a:schemeClr val="accent5">
                    <a:lumMod val="75000"/>
                  </a:schemeClr>
                </a:solidFill>
              </a:rPr>
              <a:t>Ageing with HIV: Opportunities for implementation science research in Malaysia</a:t>
            </a:r>
          </a:p>
        </p:txBody>
      </p:sp>
      <p:sp>
        <p:nvSpPr>
          <p:cNvPr id="4" name="TextBox 3"/>
          <p:cNvSpPr txBox="1"/>
          <p:nvPr/>
        </p:nvSpPr>
        <p:spPr>
          <a:xfrm>
            <a:off x="3049022" y="4032904"/>
            <a:ext cx="6282746" cy="1569660"/>
          </a:xfrm>
          <a:prstGeom prst="rect">
            <a:avLst/>
          </a:prstGeom>
          <a:noFill/>
        </p:spPr>
        <p:txBody>
          <a:bodyPr wrap="none" rtlCol="0">
            <a:spAutoFit/>
          </a:bodyPr>
          <a:lstStyle/>
          <a:p>
            <a:pPr algn="ctr"/>
            <a:r>
              <a:rPr lang="en-US" sz="2400" dirty="0"/>
              <a:t>Reena Rajasuriar, </a:t>
            </a:r>
            <a:r>
              <a:rPr lang="en-US" sz="2400" dirty="0" err="1"/>
              <a:t>MPharm</a:t>
            </a:r>
            <a:r>
              <a:rPr lang="en-US" sz="2400" dirty="0"/>
              <a:t>, PhD</a:t>
            </a:r>
          </a:p>
          <a:p>
            <a:pPr algn="ctr"/>
            <a:r>
              <a:rPr lang="en-US" sz="2400" dirty="0"/>
              <a:t>Department of Medicine, Faculty of Medicine;</a:t>
            </a:r>
          </a:p>
          <a:p>
            <a:pPr algn="ctr"/>
            <a:r>
              <a:rPr lang="en-US" sz="2400" dirty="0"/>
              <a:t>Centre of Excellence for Research in AIDS (</a:t>
            </a:r>
            <a:r>
              <a:rPr lang="en-US" sz="2400" dirty="0" err="1"/>
              <a:t>CERiA</a:t>
            </a:r>
            <a:r>
              <a:rPr lang="en-US" sz="2400" dirty="0"/>
              <a:t>)</a:t>
            </a:r>
          </a:p>
          <a:p>
            <a:pPr algn="ctr"/>
            <a:r>
              <a:rPr lang="en-US" sz="2400" dirty="0"/>
              <a:t>University of Malaya</a:t>
            </a:r>
          </a:p>
        </p:txBody>
      </p:sp>
    </p:spTree>
    <p:extLst>
      <p:ext uri="{BB962C8B-B14F-4D97-AF65-F5344CB8AC3E}">
        <p14:creationId xmlns:p14="http://schemas.microsoft.com/office/powerpoint/2010/main" val="13631013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94012"/>
            <a:ext cx="10515600" cy="1325563"/>
          </a:xfrm>
        </p:spPr>
        <p:txBody>
          <a:bodyPr/>
          <a:lstStyle/>
          <a:p>
            <a:pPr algn="ctr"/>
            <a:r>
              <a:rPr lang="en-US" sz="5400" b="1" dirty="0">
                <a:solidFill>
                  <a:schemeClr val="accent5">
                    <a:lumMod val="75000"/>
                  </a:schemeClr>
                </a:solidFill>
              </a:rPr>
              <a:t>Outline</a:t>
            </a:r>
          </a:p>
        </p:txBody>
      </p:sp>
      <p:sp>
        <p:nvSpPr>
          <p:cNvPr id="3" name="Content Placeholder 2"/>
          <p:cNvSpPr>
            <a:spLocks noGrp="1"/>
          </p:cNvSpPr>
          <p:nvPr>
            <p:ph idx="1"/>
          </p:nvPr>
        </p:nvSpPr>
        <p:spPr>
          <a:xfrm>
            <a:off x="838200" y="1522299"/>
            <a:ext cx="10866120" cy="4708771"/>
          </a:xfrm>
        </p:spPr>
        <p:txBody>
          <a:bodyPr>
            <a:normAutofit/>
          </a:bodyPr>
          <a:lstStyle/>
          <a:p>
            <a:r>
              <a:rPr lang="en-US" sz="3000" dirty="0"/>
              <a:t>Setting the scene: </a:t>
            </a:r>
          </a:p>
          <a:p>
            <a:pPr lvl="1"/>
            <a:r>
              <a:rPr lang="en-US" sz="3000" dirty="0"/>
              <a:t>Epidemiology of older PLWH (≥50 years)</a:t>
            </a:r>
          </a:p>
          <a:p>
            <a:pPr lvl="1"/>
            <a:endParaRPr lang="en-US" sz="1600" dirty="0"/>
          </a:p>
          <a:p>
            <a:r>
              <a:rPr lang="en-US" sz="3000" dirty="0"/>
              <a:t>Current gaps in HIV care </a:t>
            </a:r>
            <a:r>
              <a:rPr lang="en-US" sz="3000" dirty="0">
                <a:sym typeface="Wingdings" pitchFamily="2" charset="2"/>
              </a:rPr>
              <a:t> </a:t>
            </a:r>
            <a:r>
              <a:rPr lang="en-US" sz="3000" dirty="0"/>
              <a:t>need to redefine HIV care models</a:t>
            </a:r>
          </a:p>
          <a:p>
            <a:pPr marL="0" indent="0">
              <a:buNone/>
            </a:pPr>
            <a:endParaRPr lang="en-US" sz="1800" dirty="0"/>
          </a:p>
          <a:p>
            <a:r>
              <a:rPr lang="en-US" sz="3000" dirty="0"/>
              <a:t>Barriers to HIV/NCD care integration in UMMC</a:t>
            </a:r>
          </a:p>
          <a:p>
            <a:pPr lvl="1"/>
            <a:r>
              <a:rPr lang="en-US" sz="2600" dirty="0"/>
              <a:t>Ongoing implementation studies</a:t>
            </a:r>
          </a:p>
          <a:p>
            <a:endParaRPr lang="en-US" sz="1800" dirty="0"/>
          </a:p>
          <a:p>
            <a:r>
              <a:rPr lang="en-US" sz="3200" dirty="0"/>
              <a:t>HIV care challenges in individuals acquiring HIV at older age</a:t>
            </a:r>
          </a:p>
        </p:txBody>
      </p:sp>
      <p:sp>
        <p:nvSpPr>
          <p:cNvPr id="4" name="Rectangle 3"/>
          <p:cNvSpPr/>
          <p:nvPr/>
        </p:nvSpPr>
        <p:spPr>
          <a:xfrm>
            <a:off x="10376207" y="1"/>
            <a:ext cx="1815793" cy="407868"/>
          </a:xfrm>
          <a:prstGeom prst="rect">
            <a:avLst/>
          </a:prstGeom>
          <a:solidFill>
            <a:srgbClr val="0070C0"/>
          </a:solidFill>
          <a:ln>
            <a:noFill/>
          </a:ln>
          <a:scene3d>
            <a:camera prst="perspectiveFron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b="1" dirty="0">
                <a:solidFill>
                  <a:schemeClr val="bg1"/>
                </a:solidFill>
                <a:latin typeface="Cambria" panose="02040503050406030204" pitchFamily="18" charset="0"/>
              </a:rPr>
              <a:t>HIV AND AGING</a:t>
            </a:r>
            <a:endParaRPr lang="en-MY" b="1" dirty="0">
              <a:solidFill>
                <a:schemeClr val="bg1"/>
              </a:solidFill>
              <a:latin typeface="Cambria" panose="02040503050406030204" pitchFamily="18" charset="0"/>
            </a:endParaRPr>
          </a:p>
        </p:txBody>
      </p:sp>
    </p:spTree>
    <p:extLst>
      <p:ext uri="{BB962C8B-B14F-4D97-AF65-F5344CB8AC3E}">
        <p14:creationId xmlns:p14="http://schemas.microsoft.com/office/powerpoint/2010/main" val="7906958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568EE7E7-CC14-AAEC-9C6B-93DCE0E3DAF6}"/>
              </a:ext>
            </a:extLst>
          </p:cNvPr>
          <p:cNvGrpSpPr/>
          <p:nvPr/>
        </p:nvGrpSpPr>
        <p:grpSpPr>
          <a:xfrm>
            <a:off x="635000" y="1558363"/>
            <a:ext cx="5461000" cy="4934512"/>
            <a:chOff x="635000" y="1558363"/>
            <a:chExt cx="5461000" cy="4934512"/>
          </a:xfrm>
        </p:grpSpPr>
        <p:graphicFrame>
          <p:nvGraphicFramePr>
            <p:cNvPr id="5" name="Chart 4">
              <a:extLst>
                <a:ext uri="{FF2B5EF4-FFF2-40B4-BE49-F238E27FC236}">
                  <a16:creationId xmlns:a16="http://schemas.microsoft.com/office/drawing/2014/main" id="{D8522398-19F3-D21B-8722-7E03F5793119}"/>
                </a:ext>
              </a:extLst>
            </p:cNvPr>
            <p:cNvGraphicFramePr>
              <a:graphicFrameLocks/>
            </p:cNvGraphicFramePr>
            <p:nvPr>
              <p:extLst>
                <p:ext uri="{D42A27DB-BD31-4B8C-83A1-F6EECF244321}">
                  <p14:modId xmlns:p14="http://schemas.microsoft.com/office/powerpoint/2010/main" val="1705688232"/>
                </p:ext>
              </p:extLst>
            </p:nvPr>
          </p:nvGraphicFramePr>
          <p:xfrm>
            <a:off x="635000" y="1882775"/>
            <a:ext cx="5461000" cy="4610100"/>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a:extLst>
                <a:ext uri="{FF2B5EF4-FFF2-40B4-BE49-F238E27FC236}">
                  <a16:creationId xmlns:a16="http://schemas.microsoft.com/office/drawing/2014/main" id="{F021809F-6411-8899-8D44-CE9749EDD197}"/>
                </a:ext>
              </a:extLst>
            </p:cNvPr>
            <p:cNvSpPr/>
            <p:nvPr/>
          </p:nvSpPr>
          <p:spPr>
            <a:xfrm>
              <a:off x="2023354" y="2025988"/>
              <a:ext cx="3764604" cy="1527242"/>
            </a:xfrm>
            <a:prstGeom prst="rect">
              <a:avLst/>
            </a:prstGeom>
            <a:solidFill>
              <a:schemeClr val="accent2">
                <a:lumMod val="60000"/>
                <a:lumOff val="40000"/>
                <a:alpha val="1520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C072D5FE-D819-F9B2-DF92-0A4D91C320CB}"/>
                </a:ext>
              </a:extLst>
            </p:cNvPr>
            <p:cNvSpPr txBox="1"/>
            <p:nvPr/>
          </p:nvSpPr>
          <p:spPr>
            <a:xfrm>
              <a:off x="2185481" y="2188115"/>
              <a:ext cx="1485343" cy="369332"/>
            </a:xfrm>
            <a:prstGeom prst="rect">
              <a:avLst/>
            </a:prstGeom>
            <a:noFill/>
          </p:spPr>
          <p:txBody>
            <a:bodyPr wrap="none" rtlCol="0">
              <a:spAutoFit/>
            </a:bodyPr>
            <a:lstStyle/>
            <a:p>
              <a:r>
                <a:rPr lang="en-US" dirty="0"/>
                <a:t>1 in 3 females</a:t>
              </a:r>
            </a:p>
          </p:txBody>
        </p:sp>
        <p:sp>
          <p:nvSpPr>
            <p:cNvPr id="9" name="TextBox 8">
              <a:extLst>
                <a:ext uri="{FF2B5EF4-FFF2-40B4-BE49-F238E27FC236}">
                  <a16:creationId xmlns:a16="http://schemas.microsoft.com/office/drawing/2014/main" id="{C3BC2F0A-687E-24C1-D6D8-55DE611CA4EC}"/>
                </a:ext>
              </a:extLst>
            </p:cNvPr>
            <p:cNvSpPr txBox="1"/>
            <p:nvPr/>
          </p:nvSpPr>
          <p:spPr>
            <a:xfrm>
              <a:off x="4427914" y="2188115"/>
              <a:ext cx="1305165" cy="369332"/>
            </a:xfrm>
            <a:prstGeom prst="rect">
              <a:avLst/>
            </a:prstGeom>
            <a:noFill/>
          </p:spPr>
          <p:txBody>
            <a:bodyPr wrap="none" rtlCol="0">
              <a:spAutoFit/>
            </a:bodyPr>
            <a:lstStyle/>
            <a:p>
              <a:r>
                <a:rPr lang="en-US" dirty="0"/>
                <a:t>1 in 4 males</a:t>
              </a:r>
            </a:p>
          </p:txBody>
        </p:sp>
        <p:sp>
          <p:nvSpPr>
            <p:cNvPr id="17" name="TextBox 16">
              <a:extLst>
                <a:ext uri="{FF2B5EF4-FFF2-40B4-BE49-F238E27FC236}">
                  <a16:creationId xmlns:a16="http://schemas.microsoft.com/office/drawing/2014/main" id="{5B393F23-51F4-D6A0-DD77-5A88D2FCDA44}"/>
                </a:ext>
              </a:extLst>
            </p:cNvPr>
            <p:cNvSpPr txBox="1"/>
            <p:nvPr/>
          </p:nvSpPr>
          <p:spPr>
            <a:xfrm>
              <a:off x="1321706" y="1558363"/>
              <a:ext cx="4665822" cy="338554"/>
            </a:xfrm>
            <a:prstGeom prst="rect">
              <a:avLst/>
            </a:prstGeom>
            <a:noFill/>
          </p:spPr>
          <p:txBody>
            <a:bodyPr wrap="square" rtlCol="0">
              <a:spAutoFit/>
            </a:bodyPr>
            <a:lstStyle/>
            <a:p>
              <a:pPr algn="ctr"/>
              <a:r>
                <a:rPr lang="en-US" sz="1600" b="1" dirty="0"/>
                <a:t>Population pyramid of PLWH in Asia Pacific, 2022</a:t>
              </a:r>
            </a:p>
          </p:txBody>
        </p:sp>
      </p:grpSp>
      <p:sp>
        <p:nvSpPr>
          <p:cNvPr id="2" name="Title 1"/>
          <p:cNvSpPr>
            <a:spLocks noGrp="1"/>
          </p:cNvSpPr>
          <p:nvPr>
            <p:ph type="title"/>
          </p:nvPr>
        </p:nvSpPr>
        <p:spPr/>
        <p:txBody>
          <a:bodyPr>
            <a:normAutofit/>
          </a:bodyPr>
          <a:lstStyle/>
          <a:p>
            <a:pPr algn="ctr"/>
            <a:r>
              <a:rPr lang="en-US" sz="5400" b="1" dirty="0">
                <a:solidFill>
                  <a:schemeClr val="accent5">
                    <a:lumMod val="75000"/>
                  </a:schemeClr>
                </a:solidFill>
              </a:rPr>
              <a:t>Epidemiology of PLWH ≥ 50 years</a:t>
            </a:r>
          </a:p>
        </p:txBody>
      </p:sp>
      <p:sp>
        <p:nvSpPr>
          <p:cNvPr id="16" name="Content Placeholder 15">
            <a:extLst>
              <a:ext uri="{FF2B5EF4-FFF2-40B4-BE49-F238E27FC236}">
                <a16:creationId xmlns:a16="http://schemas.microsoft.com/office/drawing/2014/main" id="{0CECE233-D341-B7EF-E444-CE70E115F6DE}"/>
              </a:ext>
            </a:extLst>
          </p:cNvPr>
          <p:cNvSpPr>
            <a:spLocks noGrp="1"/>
          </p:cNvSpPr>
          <p:nvPr>
            <p:ph sz="half" idx="2"/>
          </p:nvPr>
        </p:nvSpPr>
        <p:spPr>
          <a:xfrm>
            <a:off x="6172200" y="1880850"/>
            <a:ext cx="5181600" cy="4351338"/>
          </a:xfrm>
        </p:spPr>
        <p:txBody>
          <a:bodyPr>
            <a:normAutofit/>
          </a:bodyPr>
          <a:lstStyle/>
          <a:p>
            <a:pPr marL="0" indent="0">
              <a:buNone/>
            </a:pPr>
            <a:r>
              <a:rPr lang="en-US" b="1" dirty="0"/>
              <a:t>Global (2022)</a:t>
            </a:r>
          </a:p>
          <a:p>
            <a:r>
              <a:rPr lang="en-US" sz="2600" dirty="0"/>
              <a:t>9.46M (24%) global population of PLWH ≥ 50 years</a:t>
            </a:r>
          </a:p>
          <a:p>
            <a:r>
              <a:rPr lang="en-US" dirty="0"/>
              <a:t>19% in Asia Pacific </a:t>
            </a:r>
          </a:p>
          <a:p>
            <a:pPr marL="0" indent="0">
              <a:buNone/>
            </a:pPr>
            <a:r>
              <a:rPr lang="en-US" b="1" dirty="0"/>
              <a:t>Asia Pacific (2022)</a:t>
            </a:r>
          </a:p>
          <a:p>
            <a:r>
              <a:rPr lang="en-US" sz="2600" dirty="0"/>
              <a:t>27% of PLWH in the AP region are 50 years or older</a:t>
            </a:r>
          </a:p>
        </p:txBody>
      </p:sp>
      <p:sp>
        <p:nvSpPr>
          <p:cNvPr id="4" name="Rectangle 3"/>
          <p:cNvSpPr/>
          <p:nvPr/>
        </p:nvSpPr>
        <p:spPr>
          <a:xfrm>
            <a:off x="10376207" y="1"/>
            <a:ext cx="1815793" cy="407868"/>
          </a:xfrm>
          <a:prstGeom prst="rect">
            <a:avLst/>
          </a:prstGeom>
          <a:solidFill>
            <a:srgbClr val="0070C0"/>
          </a:solidFill>
          <a:ln>
            <a:noFill/>
          </a:ln>
          <a:scene3d>
            <a:camera prst="perspectiveFron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b="1" dirty="0">
                <a:solidFill>
                  <a:schemeClr val="bg1"/>
                </a:solidFill>
                <a:latin typeface="Cambria" panose="02040503050406030204" pitchFamily="18" charset="0"/>
              </a:rPr>
              <a:t>HIV AND AGING</a:t>
            </a:r>
            <a:endParaRPr lang="en-MY" b="1" dirty="0">
              <a:solidFill>
                <a:schemeClr val="bg1"/>
              </a:solidFill>
              <a:latin typeface="Cambria" panose="02040503050406030204" pitchFamily="18" charset="0"/>
            </a:endParaRPr>
          </a:p>
        </p:txBody>
      </p:sp>
      <p:sp>
        <p:nvSpPr>
          <p:cNvPr id="6" name="TextBox 5">
            <a:extLst>
              <a:ext uri="{FF2B5EF4-FFF2-40B4-BE49-F238E27FC236}">
                <a16:creationId xmlns:a16="http://schemas.microsoft.com/office/drawing/2014/main" id="{98C53569-2918-044B-FE60-588B2F62E49E}"/>
              </a:ext>
            </a:extLst>
          </p:cNvPr>
          <p:cNvSpPr txBox="1"/>
          <p:nvPr/>
        </p:nvSpPr>
        <p:spPr>
          <a:xfrm>
            <a:off x="2110902" y="5369690"/>
            <a:ext cx="1462965" cy="369332"/>
          </a:xfrm>
          <a:prstGeom prst="rect">
            <a:avLst/>
          </a:prstGeom>
          <a:noFill/>
        </p:spPr>
        <p:txBody>
          <a:bodyPr wrap="none" rtlCol="0">
            <a:spAutoFit/>
          </a:bodyPr>
          <a:lstStyle/>
          <a:p>
            <a:r>
              <a:rPr lang="en-US" dirty="0"/>
              <a:t>Total = 2.43M</a:t>
            </a:r>
          </a:p>
        </p:txBody>
      </p:sp>
      <p:sp>
        <p:nvSpPr>
          <p:cNvPr id="7" name="TextBox 6">
            <a:extLst>
              <a:ext uri="{FF2B5EF4-FFF2-40B4-BE49-F238E27FC236}">
                <a16:creationId xmlns:a16="http://schemas.microsoft.com/office/drawing/2014/main" id="{8607AA3A-3D8B-BBE6-5C5D-F5986F03A315}"/>
              </a:ext>
            </a:extLst>
          </p:cNvPr>
          <p:cNvSpPr txBox="1"/>
          <p:nvPr/>
        </p:nvSpPr>
        <p:spPr>
          <a:xfrm>
            <a:off x="4630362" y="5369690"/>
            <a:ext cx="1462965" cy="369332"/>
          </a:xfrm>
          <a:prstGeom prst="rect">
            <a:avLst/>
          </a:prstGeom>
          <a:noFill/>
        </p:spPr>
        <p:txBody>
          <a:bodyPr wrap="none" rtlCol="0">
            <a:spAutoFit/>
          </a:bodyPr>
          <a:lstStyle/>
          <a:p>
            <a:r>
              <a:rPr lang="en-US" dirty="0"/>
              <a:t>Total = 4.07M</a:t>
            </a:r>
          </a:p>
        </p:txBody>
      </p:sp>
      <p:sp>
        <p:nvSpPr>
          <p:cNvPr id="10" name="Rectangle 9">
            <a:extLst>
              <a:ext uri="{FF2B5EF4-FFF2-40B4-BE49-F238E27FC236}">
                <a16:creationId xmlns:a16="http://schemas.microsoft.com/office/drawing/2014/main" id="{3D62CF28-0214-353B-D773-72D3889E3A76}"/>
              </a:ext>
            </a:extLst>
          </p:cNvPr>
          <p:cNvSpPr/>
          <p:nvPr/>
        </p:nvSpPr>
        <p:spPr>
          <a:xfrm>
            <a:off x="2023354" y="3553229"/>
            <a:ext cx="3764604" cy="418291"/>
          </a:xfrm>
          <a:prstGeom prst="rect">
            <a:avLst/>
          </a:prstGeom>
          <a:solidFill>
            <a:schemeClr val="accent4">
              <a:alpha val="1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D99BCA54-8598-D219-3ACC-1E32DF405FDE}"/>
              </a:ext>
            </a:extLst>
          </p:cNvPr>
          <p:cNvSpPr txBox="1"/>
          <p:nvPr/>
        </p:nvSpPr>
        <p:spPr>
          <a:xfrm>
            <a:off x="3531141" y="3577708"/>
            <a:ext cx="749030" cy="369332"/>
          </a:xfrm>
          <a:prstGeom prst="rect">
            <a:avLst/>
          </a:prstGeom>
          <a:noFill/>
        </p:spPr>
        <p:txBody>
          <a:bodyPr wrap="square" rtlCol="0">
            <a:spAutoFit/>
          </a:bodyPr>
          <a:lstStyle/>
          <a:p>
            <a:r>
              <a:rPr lang="en-US" dirty="0"/>
              <a:t>~28%</a:t>
            </a:r>
          </a:p>
        </p:txBody>
      </p:sp>
      <p:cxnSp>
        <p:nvCxnSpPr>
          <p:cNvPr id="14" name="Straight Connector 13">
            <a:extLst>
              <a:ext uri="{FF2B5EF4-FFF2-40B4-BE49-F238E27FC236}">
                <a16:creationId xmlns:a16="http://schemas.microsoft.com/office/drawing/2014/main" id="{BFF4B5CE-816A-4568-3F7F-4CA581785DC9}"/>
              </a:ext>
            </a:extLst>
          </p:cNvPr>
          <p:cNvCxnSpPr/>
          <p:nvPr/>
        </p:nvCxnSpPr>
        <p:spPr>
          <a:xfrm>
            <a:off x="2110902" y="3553229"/>
            <a:ext cx="3599234" cy="0"/>
          </a:xfrm>
          <a:prstGeom prst="line">
            <a:avLst/>
          </a:prstGeom>
          <a:ln w="19050">
            <a:solidFill>
              <a:srgbClr val="FF0000"/>
            </a:solidFill>
            <a:prstDash val="sysDot"/>
          </a:ln>
        </p:spPr>
        <p:style>
          <a:lnRef idx="1">
            <a:schemeClr val="accent1"/>
          </a:lnRef>
          <a:fillRef idx="0">
            <a:schemeClr val="accent1"/>
          </a:fillRef>
          <a:effectRef idx="0">
            <a:schemeClr val="accent1"/>
          </a:effectRef>
          <a:fontRef idx="minor">
            <a:schemeClr val="tx1"/>
          </a:fontRef>
        </p:style>
      </p:cxnSp>
      <p:sp>
        <p:nvSpPr>
          <p:cNvPr id="12" name="Up Arrow 11">
            <a:extLst>
              <a:ext uri="{FF2B5EF4-FFF2-40B4-BE49-F238E27FC236}">
                <a16:creationId xmlns:a16="http://schemas.microsoft.com/office/drawing/2014/main" id="{5C6593C1-5CFE-142F-6BC5-65BAE908BF61}"/>
              </a:ext>
            </a:extLst>
          </p:cNvPr>
          <p:cNvSpPr/>
          <p:nvPr/>
        </p:nvSpPr>
        <p:spPr>
          <a:xfrm>
            <a:off x="4630362" y="3331748"/>
            <a:ext cx="375595" cy="510701"/>
          </a:xfrm>
          <a:prstGeom prst="upArrow">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3">
            <a:extLst>
              <a:ext uri="{FF2B5EF4-FFF2-40B4-BE49-F238E27FC236}">
                <a16:creationId xmlns:a16="http://schemas.microsoft.com/office/drawing/2014/main" id="{31E88B91-621B-376C-28FD-E5C12F9A5376}"/>
              </a:ext>
            </a:extLst>
          </p:cNvPr>
          <p:cNvSpPr txBox="1"/>
          <p:nvPr/>
        </p:nvSpPr>
        <p:spPr>
          <a:xfrm>
            <a:off x="8496661" y="6306492"/>
            <a:ext cx="4173570" cy="2769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p>
            <a:pPr>
              <a:defRPr sz="1200" i="1">
                <a:solidFill>
                  <a:srgbClr val="535353"/>
                </a:solidFill>
              </a:defRPr>
            </a:pPr>
            <a:r>
              <a:rPr dirty="0"/>
              <a:t>Source: </a:t>
            </a:r>
            <a:r>
              <a:rPr lang="en-US" sz="1200" dirty="0"/>
              <a:t>UNAIDS epidemiological estimates, 2023</a:t>
            </a:r>
            <a:r>
              <a:rPr dirty="0"/>
              <a:t>.</a:t>
            </a:r>
          </a:p>
        </p:txBody>
      </p:sp>
      <p:sp>
        <p:nvSpPr>
          <p:cNvPr id="20" name="TextBox 19">
            <a:extLst>
              <a:ext uri="{FF2B5EF4-FFF2-40B4-BE49-F238E27FC236}">
                <a16:creationId xmlns:a16="http://schemas.microsoft.com/office/drawing/2014/main" id="{C536C802-9A70-30C6-FEC6-0E3A67CB1D90}"/>
              </a:ext>
            </a:extLst>
          </p:cNvPr>
          <p:cNvSpPr txBox="1"/>
          <p:nvPr/>
        </p:nvSpPr>
        <p:spPr>
          <a:xfrm>
            <a:off x="386862" y="4994031"/>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352254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linds(horizontal)">
                                      <p:cBhvr>
                                        <p:cTn id="7" dur="500"/>
                                        <p:tgtEl>
                                          <p:spTgt spid="19"/>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linds(horizontal)">
                                      <p:cBhvr>
                                        <p:cTn id="10" dur="500"/>
                                        <p:tgtEl>
                                          <p:spTgt spid="6"/>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linds(horizontal)">
                                      <p:cBhvr>
                                        <p:cTn id="13" dur="500"/>
                                        <p:tgtEl>
                                          <p:spTgt spid="7"/>
                                        </p:tgtEl>
                                      </p:cBhvr>
                                    </p:animEffect>
                                  </p:childTnLst>
                                </p:cTn>
                              </p:par>
                              <p:par>
                                <p:cTn id="14" presetID="3" presetClass="entr" presetSubtype="10"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blinds(horizontal)">
                                      <p:cBhvr>
                                        <p:cTn id="16" dur="5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blinds(horizontal)">
                                      <p:cBhvr>
                                        <p:cTn id="21" dur="500"/>
                                        <p:tgtEl>
                                          <p:spTgt spid="11"/>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blinds(horizontal)">
                                      <p:cBhvr>
                                        <p:cTn id="24" dur="500"/>
                                        <p:tgtEl>
                                          <p:spTgt spid="10"/>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linds(horizontal)">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animBg="1"/>
      <p:bldP spid="11" grpId="0"/>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b="1" dirty="0">
                <a:solidFill>
                  <a:schemeClr val="accent5">
                    <a:lumMod val="75000"/>
                  </a:schemeClr>
                </a:solidFill>
              </a:rPr>
              <a:t>People living with HIV in Malaysia</a:t>
            </a:r>
          </a:p>
        </p:txBody>
      </p:sp>
      <p:sp>
        <p:nvSpPr>
          <p:cNvPr id="4" name="Rectangle 3"/>
          <p:cNvSpPr/>
          <p:nvPr/>
        </p:nvSpPr>
        <p:spPr>
          <a:xfrm>
            <a:off x="10376207" y="1"/>
            <a:ext cx="1815793" cy="407868"/>
          </a:xfrm>
          <a:prstGeom prst="rect">
            <a:avLst/>
          </a:prstGeom>
          <a:solidFill>
            <a:srgbClr val="0070C0"/>
          </a:solidFill>
          <a:ln>
            <a:noFill/>
          </a:ln>
          <a:scene3d>
            <a:camera prst="perspectiveFron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b="1" dirty="0">
                <a:solidFill>
                  <a:schemeClr val="bg1"/>
                </a:solidFill>
                <a:latin typeface="Cambria" panose="02040503050406030204" pitchFamily="18" charset="0"/>
              </a:rPr>
              <a:t>HIV AND AGING</a:t>
            </a:r>
            <a:endParaRPr lang="en-MY" b="1" dirty="0">
              <a:solidFill>
                <a:schemeClr val="bg1"/>
              </a:solidFill>
              <a:latin typeface="Cambria" panose="02040503050406030204" pitchFamily="18" charset="0"/>
            </a:endParaRPr>
          </a:p>
        </p:txBody>
      </p:sp>
      <p:sp>
        <p:nvSpPr>
          <p:cNvPr id="6" name="Rectangle 5">
            <a:extLst>
              <a:ext uri="{FF2B5EF4-FFF2-40B4-BE49-F238E27FC236}">
                <a16:creationId xmlns:a16="http://schemas.microsoft.com/office/drawing/2014/main" id="{1BE04222-F614-4BF2-8891-F8A2DB6B7E08}"/>
              </a:ext>
            </a:extLst>
          </p:cNvPr>
          <p:cNvSpPr/>
          <p:nvPr/>
        </p:nvSpPr>
        <p:spPr>
          <a:xfrm>
            <a:off x="0" y="6629400"/>
            <a:ext cx="4529328" cy="228600"/>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Source: </a:t>
            </a: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Prepared by </a:t>
            </a: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3"/>
              </a:rPr>
              <a:t>www.aidsdatahub.org</a:t>
            </a: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based on </a:t>
            </a:r>
            <a:r>
              <a:rPr kumimoji="0" lang="en-US"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UNAIDS 2021 HIV Estimates</a:t>
            </a:r>
            <a:endParaRPr kumimoji="0" lang="en-GB"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 name="Title 1"/>
          <p:cNvSpPr txBox="1">
            <a:spLocks/>
          </p:cNvSpPr>
          <p:nvPr/>
        </p:nvSpPr>
        <p:spPr>
          <a:xfrm>
            <a:off x="527124" y="1408615"/>
            <a:ext cx="11220227" cy="790588"/>
          </a:xfrm>
          <a:prstGeom prst="rect">
            <a:avLst/>
          </a:prstGeom>
        </p:spPr>
        <p:txBody>
          <a:bodyPr vert="horz" lIns="91440" tIns="45720" rIns="91440" bIns="45720" rtlCol="0" anchor="ctr">
            <a:normAutofit fontScale="6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t>1990-2021</a:t>
            </a:r>
            <a:br>
              <a:rPr lang="en-US" dirty="0"/>
            </a:br>
            <a:r>
              <a:rPr lang="en-US" dirty="0"/>
              <a:t> </a:t>
            </a:r>
          </a:p>
        </p:txBody>
      </p:sp>
      <p:pic>
        <p:nvPicPr>
          <p:cNvPr id="8" name="Picture 7">
            <a:extLst>
              <a:ext uri="{FF2B5EF4-FFF2-40B4-BE49-F238E27FC236}">
                <a16:creationId xmlns:a16="http://schemas.microsoft.com/office/drawing/2014/main" id="{12BF1CBB-B8DC-8760-3CDD-6532FA034CF4}"/>
              </a:ext>
            </a:extLst>
          </p:cNvPr>
          <p:cNvPicPr>
            <a:picLocks noChangeAspect="1"/>
          </p:cNvPicPr>
          <p:nvPr/>
        </p:nvPicPr>
        <p:blipFill>
          <a:blip r:embed="rId4"/>
          <a:stretch>
            <a:fillRect/>
          </a:stretch>
        </p:blipFill>
        <p:spPr>
          <a:xfrm>
            <a:off x="1772845" y="1910585"/>
            <a:ext cx="8646310" cy="4625944"/>
          </a:xfrm>
          <a:prstGeom prst="rect">
            <a:avLst/>
          </a:prstGeom>
        </p:spPr>
      </p:pic>
      <p:sp>
        <p:nvSpPr>
          <p:cNvPr id="9" name="TextBox 8">
            <a:extLst>
              <a:ext uri="{FF2B5EF4-FFF2-40B4-BE49-F238E27FC236}">
                <a16:creationId xmlns:a16="http://schemas.microsoft.com/office/drawing/2014/main" id="{BC4F24E3-5DC8-2A4A-EE7D-7BF1713BC032}"/>
              </a:ext>
            </a:extLst>
          </p:cNvPr>
          <p:cNvSpPr txBox="1"/>
          <p:nvPr/>
        </p:nvSpPr>
        <p:spPr>
          <a:xfrm>
            <a:off x="9996203" y="2613444"/>
            <a:ext cx="1186335" cy="523220"/>
          </a:xfrm>
          <a:prstGeom prst="rect">
            <a:avLst/>
          </a:prstGeom>
          <a:noFill/>
        </p:spPr>
        <p:txBody>
          <a:bodyPr wrap="square" rtlCol="0">
            <a:spAutoFit/>
          </a:bodyPr>
          <a:lstStyle/>
          <a:p>
            <a:r>
              <a:rPr lang="en-US" sz="2800" dirty="0"/>
              <a:t>82 000</a:t>
            </a:r>
          </a:p>
        </p:txBody>
      </p:sp>
      <p:sp>
        <p:nvSpPr>
          <p:cNvPr id="13" name="TextBox 12">
            <a:extLst>
              <a:ext uri="{FF2B5EF4-FFF2-40B4-BE49-F238E27FC236}">
                <a16:creationId xmlns:a16="http://schemas.microsoft.com/office/drawing/2014/main" id="{12BEA79B-3A80-7DA0-E57D-0B393455C006}"/>
              </a:ext>
            </a:extLst>
          </p:cNvPr>
          <p:cNvSpPr txBox="1"/>
          <p:nvPr/>
        </p:nvSpPr>
        <p:spPr>
          <a:xfrm>
            <a:off x="9829670" y="3429000"/>
            <a:ext cx="1787581" cy="830997"/>
          </a:xfrm>
          <a:prstGeom prst="rect">
            <a:avLst/>
          </a:prstGeom>
          <a:noFill/>
        </p:spPr>
        <p:txBody>
          <a:bodyPr wrap="square" rtlCol="0">
            <a:spAutoFit/>
          </a:bodyPr>
          <a:lstStyle/>
          <a:p>
            <a:pPr algn="ctr"/>
            <a:r>
              <a:rPr lang="en-US" sz="2400" b="1" dirty="0"/>
              <a:t>Proportion ≥ 50 years?</a:t>
            </a:r>
          </a:p>
        </p:txBody>
      </p:sp>
      <p:sp>
        <p:nvSpPr>
          <p:cNvPr id="14" name="TextBox 13">
            <a:extLst>
              <a:ext uri="{FF2B5EF4-FFF2-40B4-BE49-F238E27FC236}">
                <a16:creationId xmlns:a16="http://schemas.microsoft.com/office/drawing/2014/main" id="{3BEFC00B-5DB1-4CF2-6154-3B009FAAB9FB}"/>
              </a:ext>
            </a:extLst>
          </p:cNvPr>
          <p:cNvSpPr txBox="1"/>
          <p:nvPr/>
        </p:nvSpPr>
        <p:spPr>
          <a:xfrm>
            <a:off x="9556322" y="4673793"/>
            <a:ext cx="2489050" cy="1200329"/>
          </a:xfrm>
          <a:prstGeom prst="rect">
            <a:avLst/>
          </a:prstGeom>
          <a:noFill/>
        </p:spPr>
        <p:txBody>
          <a:bodyPr wrap="square" rtlCol="0">
            <a:spAutoFit/>
          </a:bodyPr>
          <a:lstStyle/>
          <a:p>
            <a:pPr algn="ctr"/>
            <a:r>
              <a:rPr lang="en-US" sz="2400" b="1" dirty="0"/>
              <a:t>UMMC (2020):</a:t>
            </a:r>
          </a:p>
          <a:p>
            <a:pPr algn="ctr"/>
            <a:r>
              <a:rPr lang="en-US" sz="2400" b="1" dirty="0"/>
              <a:t>1 in 3 </a:t>
            </a:r>
          </a:p>
          <a:p>
            <a:pPr algn="ctr"/>
            <a:r>
              <a:rPr lang="en-US" sz="2400" b="1" dirty="0"/>
              <a:t>≥ 50 years </a:t>
            </a:r>
          </a:p>
        </p:txBody>
      </p:sp>
    </p:spTree>
    <p:extLst>
      <p:ext uri="{BB962C8B-B14F-4D97-AF65-F5344CB8AC3E}">
        <p14:creationId xmlns:p14="http://schemas.microsoft.com/office/powerpoint/2010/main" val="544666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linds(horizontal)">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5400" b="1" dirty="0">
                <a:solidFill>
                  <a:schemeClr val="accent5">
                    <a:lumMod val="75000"/>
                  </a:schemeClr>
                </a:solidFill>
              </a:rPr>
              <a:t>PLWH ≥ 50 years – heterogenous group</a:t>
            </a:r>
          </a:p>
        </p:txBody>
      </p:sp>
      <p:sp>
        <p:nvSpPr>
          <p:cNvPr id="4" name="Rectangle 3"/>
          <p:cNvSpPr/>
          <p:nvPr/>
        </p:nvSpPr>
        <p:spPr>
          <a:xfrm>
            <a:off x="10376207" y="1"/>
            <a:ext cx="1815793" cy="407868"/>
          </a:xfrm>
          <a:prstGeom prst="rect">
            <a:avLst/>
          </a:prstGeom>
          <a:solidFill>
            <a:srgbClr val="0070C0"/>
          </a:solidFill>
          <a:ln>
            <a:noFill/>
          </a:ln>
          <a:scene3d>
            <a:camera prst="perspectiveFron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b="1" dirty="0">
                <a:solidFill>
                  <a:schemeClr val="bg1"/>
                </a:solidFill>
                <a:latin typeface="Cambria" panose="02040503050406030204" pitchFamily="18" charset="0"/>
              </a:rPr>
              <a:t>HIV AND AGING</a:t>
            </a:r>
            <a:endParaRPr lang="en-MY" b="1" dirty="0">
              <a:solidFill>
                <a:schemeClr val="bg1"/>
              </a:solidFill>
              <a:latin typeface="Cambria" panose="02040503050406030204" pitchFamily="18" charset="0"/>
            </a:endParaRPr>
          </a:p>
        </p:txBody>
      </p:sp>
      <p:sp>
        <p:nvSpPr>
          <p:cNvPr id="7" name="Title 1"/>
          <p:cNvSpPr txBox="1">
            <a:spLocks/>
          </p:cNvSpPr>
          <p:nvPr/>
        </p:nvSpPr>
        <p:spPr>
          <a:xfrm>
            <a:off x="909341" y="4525742"/>
            <a:ext cx="3698518" cy="2332258"/>
          </a:xfrm>
          <a:prstGeom prst="rect">
            <a:avLst/>
          </a:prstGeom>
        </p:spPr>
        <p:txBody>
          <a:bodyPr vert="horz" lIns="91440" tIns="45720" rIns="91440" bIns="45720" rtlCol="0" anchor="ctr">
            <a:normAutofit fontScale="7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20000"/>
              </a:lnSpc>
              <a:spcBef>
                <a:spcPts val="1200"/>
              </a:spcBef>
              <a:spcAft>
                <a:spcPts val="1200"/>
              </a:spcAft>
            </a:pPr>
            <a:r>
              <a:rPr lang="en-US" sz="3600" b="1" spc="20" dirty="0"/>
              <a:t>Different experiences and challenges to remain in optimal health as they age</a:t>
            </a:r>
            <a:br>
              <a:rPr lang="en-US" sz="3600" b="1" spc="20" dirty="0"/>
            </a:br>
            <a:r>
              <a:rPr lang="en-US" sz="3600" b="1" spc="20" dirty="0"/>
              <a:t> </a:t>
            </a:r>
          </a:p>
        </p:txBody>
      </p:sp>
      <p:pic>
        <p:nvPicPr>
          <p:cNvPr id="8" name="Image" descr="Image">
            <a:extLst>
              <a:ext uri="{FF2B5EF4-FFF2-40B4-BE49-F238E27FC236}">
                <a16:creationId xmlns:a16="http://schemas.microsoft.com/office/drawing/2014/main" id="{779098A6-B01E-2ACF-838F-494AD416D59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45407" y="2009091"/>
            <a:ext cx="9101185" cy="2198248"/>
          </a:xfrm>
          <a:prstGeom prst="rect">
            <a:avLst/>
          </a:prstGeom>
          <a:ln w="12700">
            <a:miter lim="400000"/>
          </a:ln>
        </p:spPr>
      </p:pic>
      <p:sp>
        <p:nvSpPr>
          <p:cNvPr id="11" name="Shape">
            <a:extLst>
              <a:ext uri="{FF2B5EF4-FFF2-40B4-BE49-F238E27FC236}">
                <a16:creationId xmlns:a16="http://schemas.microsoft.com/office/drawing/2014/main" id="{9ABB5F6B-CD8F-4BEC-5447-728A054C3598}"/>
              </a:ext>
            </a:extLst>
          </p:cNvPr>
          <p:cNvSpPr/>
          <p:nvPr/>
        </p:nvSpPr>
        <p:spPr>
          <a:xfrm>
            <a:off x="5583218" y="4300279"/>
            <a:ext cx="5142155" cy="73279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0857" y="0"/>
                </a:lnTo>
                <a:lnTo>
                  <a:pt x="21600" y="10800"/>
                </a:lnTo>
                <a:lnTo>
                  <a:pt x="20857" y="21600"/>
                </a:lnTo>
                <a:lnTo>
                  <a:pt x="0" y="21600"/>
                </a:lnTo>
                <a:close/>
              </a:path>
            </a:pathLst>
          </a:custGeom>
          <a:solidFill>
            <a:schemeClr val="accent1"/>
          </a:solidFill>
          <a:ln w="12700" cap="flat">
            <a:noFill/>
            <a:miter lim="400000"/>
          </a:ln>
          <a:effectLst/>
        </p:spPr>
        <p:txBody>
          <a:bodyPr wrap="square" lIns="45718" tIns="45718" rIns="45718" bIns="45718" numCol="1" anchor="ctr">
            <a:noAutofit/>
          </a:bodyPr>
          <a:lstStyle/>
          <a:p>
            <a:pPr algn="ctr">
              <a:defRPr>
                <a:solidFill>
                  <a:srgbClr val="FFFFFF"/>
                </a:solidFill>
              </a:defRPr>
            </a:pPr>
            <a:endParaRPr/>
          </a:p>
        </p:txBody>
      </p:sp>
      <p:sp>
        <p:nvSpPr>
          <p:cNvPr id="12" name="Pre ART era (Before 1989)">
            <a:extLst>
              <a:ext uri="{FF2B5EF4-FFF2-40B4-BE49-F238E27FC236}">
                <a16:creationId xmlns:a16="http://schemas.microsoft.com/office/drawing/2014/main" id="{BFBD6061-9241-FF01-8929-2043D530C8A7}"/>
              </a:ext>
            </a:extLst>
          </p:cNvPr>
          <p:cNvSpPr txBox="1"/>
          <p:nvPr/>
        </p:nvSpPr>
        <p:spPr>
          <a:xfrm>
            <a:off x="5943599" y="4389608"/>
            <a:ext cx="4227755" cy="4616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ctr">
            <a:spAutoFit/>
          </a:bodyPr>
          <a:lstStyle>
            <a:lvl1pPr>
              <a:defRPr sz="1600" b="1">
                <a:solidFill>
                  <a:srgbClr val="FFFFFF"/>
                </a:solidFill>
              </a:defRPr>
            </a:lvl1pPr>
          </a:lstStyle>
          <a:p>
            <a:pPr algn="ctr"/>
            <a:r>
              <a:rPr lang="en-AU" dirty="0"/>
              <a:t>   </a:t>
            </a:r>
            <a:r>
              <a:rPr lang="en-AU" sz="2400" dirty="0"/>
              <a:t>Growing old with HIV</a:t>
            </a:r>
            <a:endParaRPr dirty="0"/>
          </a:p>
        </p:txBody>
      </p:sp>
      <p:pic>
        <p:nvPicPr>
          <p:cNvPr id="1026" name="Picture 2" descr="Human Immunodeficiency Virus (HIV) is a virus that attacks cells that help the body fight infection. There's no cure, but it is treatable with medicine.">
            <a:extLst>
              <a:ext uri="{FF2B5EF4-FFF2-40B4-BE49-F238E27FC236}">
                <a16:creationId xmlns:a16="http://schemas.microsoft.com/office/drawing/2014/main" id="{0FACE049-FBEA-F735-0AF7-E4A9B0B2BD3B}"/>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4849633" y="4358178"/>
            <a:ext cx="609184" cy="616994"/>
          </a:xfrm>
          <a:prstGeom prst="rect">
            <a:avLst/>
          </a:prstGeom>
          <a:noFill/>
          <a:extLst>
            <a:ext uri="{909E8E84-426E-40DD-AFC4-6F175D3DCCD1}">
              <a14:hiddenFill xmlns:a14="http://schemas.microsoft.com/office/drawing/2010/main">
                <a:solidFill>
                  <a:srgbClr val="FFFFFF"/>
                </a:solidFill>
              </a14:hiddenFill>
            </a:ext>
          </a:extLst>
        </p:spPr>
      </p:pic>
      <p:sp>
        <p:nvSpPr>
          <p:cNvPr id="16" name="Shape">
            <a:extLst>
              <a:ext uri="{FF2B5EF4-FFF2-40B4-BE49-F238E27FC236}">
                <a16:creationId xmlns:a16="http://schemas.microsoft.com/office/drawing/2014/main" id="{8A11F839-9786-A24B-B80B-FD6B5736E559}"/>
              </a:ext>
            </a:extLst>
          </p:cNvPr>
          <p:cNvSpPr/>
          <p:nvPr/>
        </p:nvSpPr>
        <p:spPr>
          <a:xfrm>
            <a:off x="8616875" y="5123641"/>
            <a:ext cx="2108498" cy="81134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0857" y="0"/>
                </a:lnTo>
                <a:lnTo>
                  <a:pt x="21600" y="10800"/>
                </a:lnTo>
                <a:lnTo>
                  <a:pt x="20857" y="21600"/>
                </a:lnTo>
                <a:lnTo>
                  <a:pt x="0" y="21600"/>
                </a:lnTo>
                <a:close/>
              </a:path>
            </a:pathLst>
          </a:custGeom>
          <a:solidFill>
            <a:schemeClr val="accent1"/>
          </a:solidFill>
          <a:ln w="12700" cap="flat">
            <a:noFill/>
            <a:miter lim="400000"/>
          </a:ln>
          <a:effectLst/>
        </p:spPr>
        <p:txBody>
          <a:bodyPr wrap="square" lIns="45718" tIns="45718" rIns="45718" bIns="45718" numCol="1" anchor="ctr">
            <a:noAutofit/>
          </a:bodyPr>
          <a:lstStyle/>
          <a:p>
            <a:pPr algn="ctr">
              <a:defRPr>
                <a:solidFill>
                  <a:srgbClr val="FFFFFF"/>
                </a:solidFill>
              </a:defRPr>
            </a:pPr>
            <a:endParaRPr dirty="0"/>
          </a:p>
        </p:txBody>
      </p:sp>
      <p:sp>
        <p:nvSpPr>
          <p:cNvPr id="17" name="Pre ART era (Before 1989)">
            <a:extLst>
              <a:ext uri="{FF2B5EF4-FFF2-40B4-BE49-F238E27FC236}">
                <a16:creationId xmlns:a16="http://schemas.microsoft.com/office/drawing/2014/main" id="{91EA195E-0D45-1425-6050-36E20164D4DB}"/>
              </a:ext>
            </a:extLst>
          </p:cNvPr>
          <p:cNvSpPr txBox="1"/>
          <p:nvPr/>
        </p:nvSpPr>
        <p:spPr>
          <a:xfrm>
            <a:off x="7472977" y="5105720"/>
            <a:ext cx="4343885" cy="83099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ctr">
            <a:spAutoFit/>
          </a:bodyPr>
          <a:lstStyle>
            <a:lvl1pPr>
              <a:defRPr sz="1600" b="1">
                <a:solidFill>
                  <a:srgbClr val="FFFFFF"/>
                </a:solidFill>
              </a:defRPr>
            </a:lvl1pPr>
          </a:lstStyle>
          <a:p>
            <a:pPr algn="ctr"/>
            <a:r>
              <a:rPr lang="en-AU" dirty="0"/>
              <a:t>   </a:t>
            </a:r>
            <a:r>
              <a:rPr lang="en-AU" sz="2400" dirty="0"/>
              <a:t>Acquire HIV </a:t>
            </a:r>
          </a:p>
          <a:p>
            <a:pPr algn="ctr"/>
            <a:r>
              <a:rPr lang="en-AU" sz="2400" dirty="0"/>
              <a:t>at older age</a:t>
            </a:r>
            <a:endParaRPr dirty="0"/>
          </a:p>
        </p:txBody>
      </p:sp>
      <p:pic>
        <p:nvPicPr>
          <p:cNvPr id="18" name="Picture 2" descr="Human Immunodeficiency Virus (HIV) is a virus that attacks cells that help the body fight infection. There's no cure, but it is treatable with medicine.">
            <a:extLst>
              <a:ext uri="{FF2B5EF4-FFF2-40B4-BE49-F238E27FC236}">
                <a16:creationId xmlns:a16="http://schemas.microsoft.com/office/drawing/2014/main" id="{697EE7B0-2A22-DAF5-247B-F493DCEA6ED6}"/>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7849703" y="5212719"/>
            <a:ext cx="609184" cy="6169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7491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0"/>
          <p:cNvGrpSpPr/>
          <p:nvPr/>
        </p:nvGrpSpPr>
        <p:grpSpPr>
          <a:xfrm>
            <a:off x="1469932" y="3975773"/>
            <a:ext cx="9837087" cy="2803132"/>
            <a:chOff x="1013792" y="509590"/>
            <a:chExt cx="9837087" cy="2803132"/>
          </a:xfrm>
        </p:grpSpPr>
        <p:sp>
          <p:nvSpPr>
            <p:cNvPr id="2" name="Pentagon 1"/>
            <p:cNvSpPr/>
            <p:nvPr/>
          </p:nvSpPr>
          <p:spPr>
            <a:xfrm>
              <a:off x="1013792" y="1212575"/>
              <a:ext cx="4035286" cy="1411356"/>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HIV pre-ART</a:t>
              </a:r>
            </a:p>
          </p:txBody>
        </p:sp>
        <p:sp>
          <p:nvSpPr>
            <p:cNvPr id="3" name="Chevron 2"/>
            <p:cNvSpPr/>
            <p:nvPr/>
          </p:nvSpPr>
          <p:spPr>
            <a:xfrm>
              <a:off x="4452267" y="1212575"/>
              <a:ext cx="3478695" cy="1411356"/>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rPr>
                <a:t>HIV + ART</a:t>
              </a:r>
            </a:p>
          </p:txBody>
        </p:sp>
        <p:sp>
          <p:nvSpPr>
            <p:cNvPr id="6" name="Chevron 5"/>
            <p:cNvSpPr/>
            <p:nvPr/>
          </p:nvSpPr>
          <p:spPr>
            <a:xfrm>
              <a:off x="7163462" y="1212575"/>
              <a:ext cx="3687417" cy="1411356"/>
            </a:xfrm>
            <a:prstGeom prst="chevron">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rPr>
                <a:t>Age-related disease</a:t>
              </a:r>
            </a:p>
          </p:txBody>
        </p:sp>
        <p:cxnSp>
          <p:nvCxnSpPr>
            <p:cNvPr id="9" name="Straight Connector 8"/>
            <p:cNvCxnSpPr/>
            <p:nvPr/>
          </p:nvCxnSpPr>
          <p:spPr>
            <a:xfrm>
              <a:off x="1013792" y="3020335"/>
              <a:ext cx="1956020" cy="12192"/>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a:stCxn id="12" idx="3"/>
            </p:cNvCxnSpPr>
            <p:nvPr/>
          </p:nvCxnSpPr>
          <p:spPr>
            <a:xfrm>
              <a:off x="4604496" y="3020335"/>
              <a:ext cx="5481984" cy="0"/>
            </a:xfrm>
            <a:prstGeom prst="line">
              <a:avLst/>
            </a:prstGeom>
            <a:ln w="50800">
              <a:solidFill>
                <a:schemeClr val="tx1"/>
              </a:solidFill>
              <a:prstDash val="dash"/>
              <a:tailEnd type="stealth"/>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3043107" y="2727947"/>
              <a:ext cx="1561389" cy="584775"/>
            </a:xfrm>
            <a:prstGeom prst="rect">
              <a:avLst/>
            </a:prstGeom>
            <a:noFill/>
          </p:spPr>
          <p:txBody>
            <a:bodyPr wrap="none" rtlCol="0">
              <a:spAutoFit/>
            </a:bodyPr>
            <a:lstStyle/>
            <a:p>
              <a:r>
                <a:rPr lang="en-US" sz="3200" dirty="0"/>
                <a:t>Lifespan</a:t>
              </a:r>
            </a:p>
          </p:txBody>
        </p:sp>
        <p:cxnSp>
          <p:nvCxnSpPr>
            <p:cNvPr id="23" name="Straight Connector 22"/>
            <p:cNvCxnSpPr/>
            <p:nvPr/>
          </p:nvCxnSpPr>
          <p:spPr>
            <a:xfrm>
              <a:off x="1013792" y="843450"/>
              <a:ext cx="1729408"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4824219" y="843450"/>
              <a:ext cx="2373439" cy="0"/>
            </a:xfrm>
            <a:prstGeom prst="line">
              <a:avLst/>
            </a:prstGeom>
            <a:ln w="50800">
              <a:solidFill>
                <a:schemeClr val="tx1"/>
              </a:solidFill>
              <a:tailEnd type="stealth"/>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2743200" y="509590"/>
              <a:ext cx="2081019" cy="584775"/>
            </a:xfrm>
            <a:prstGeom prst="rect">
              <a:avLst/>
            </a:prstGeom>
            <a:noFill/>
          </p:spPr>
          <p:txBody>
            <a:bodyPr wrap="none" rtlCol="0">
              <a:spAutoFit/>
            </a:bodyPr>
            <a:lstStyle/>
            <a:p>
              <a:r>
                <a:rPr lang="en-US" sz="3200" dirty="0" err="1"/>
                <a:t>Healthspan</a:t>
              </a:r>
              <a:endParaRPr lang="en-US" sz="3200" dirty="0"/>
            </a:p>
          </p:txBody>
        </p:sp>
      </p:grpSp>
      <p:sp>
        <p:nvSpPr>
          <p:cNvPr id="13" name="Title 1"/>
          <p:cNvSpPr>
            <a:spLocks noGrp="1"/>
          </p:cNvSpPr>
          <p:nvPr>
            <p:ph type="title"/>
          </p:nvPr>
        </p:nvSpPr>
        <p:spPr>
          <a:xfrm>
            <a:off x="915201" y="298746"/>
            <a:ext cx="10515600" cy="1325563"/>
          </a:xfrm>
        </p:spPr>
        <p:txBody>
          <a:bodyPr>
            <a:normAutofit/>
          </a:bodyPr>
          <a:lstStyle/>
          <a:p>
            <a:pPr algn="ctr"/>
            <a:r>
              <a:rPr lang="en-US" sz="5400" b="1" dirty="0">
                <a:solidFill>
                  <a:schemeClr val="accent5">
                    <a:lumMod val="75000"/>
                  </a:schemeClr>
                </a:solidFill>
              </a:rPr>
              <a:t>Extended lifespan </a:t>
            </a:r>
            <a:r>
              <a:rPr lang="en-US" sz="6600" b="1" dirty="0">
                <a:solidFill>
                  <a:schemeClr val="accent5">
                    <a:lumMod val="75000"/>
                  </a:schemeClr>
                </a:solidFill>
              </a:rPr>
              <a:t>≠ </a:t>
            </a:r>
            <a:r>
              <a:rPr lang="en-US" sz="5400" b="1" dirty="0" err="1">
                <a:solidFill>
                  <a:schemeClr val="accent5">
                    <a:lumMod val="75000"/>
                  </a:schemeClr>
                </a:solidFill>
              </a:rPr>
              <a:t>Healthspan</a:t>
            </a:r>
            <a:endParaRPr lang="en-US" sz="5400" b="1" dirty="0">
              <a:solidFill>
                <a:schemeClr val="accent5">
                  <a:lumMod val="75000"/>
                </a:schemeClr>
              </a:solidFill>
            </a:endParaRPr>
          </a:p>
        </p:txBody>
      </p:sp>
      <p:pic>
        <p:nvPicPr>
          <p:cNvPr id="4" name="Picture 3"/>
          <p:cNvPicPr>
            <a:picLocks noChangeAspect="1"/>
          </p:cNvPicPr>
          <p:nvPr/>
        </p:nvPicPr>
        <p:blipFill>
          <a:blip r:embed="rId3"/>
          <a:stretch>
            <a:fillRect/>
          </a:stretch>
        </p:blipFill>
        <p:spPr>
          <a:xfrm>
            <a:off x="7719744" y="1680013"/>
            <a:ext cx="2969388" cy="2177551"/>
          </a:xfrm>
          <a:prstGeom prst="rect">
            <a:avLst/>
          </a:prstGeom>
        </p:spPr>
      </p:pic>
      <p:pic>
        <p:nvPicPr>
          <p:cNvPr id="7" name="Picture 6"/>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734931" y="1337753"/>
            <a:ext cx="2762680" cy="2602505"/>
          </a:xfrm>
          <a:prstGeom prst="rect">
            <a:avLst/>
          </a:prstGeom>
        </p:spPr>
      </p:pic>
      <p:sp>
        <p:nvSpPr>
          <p:cNvPr id="8" name="TextBox 7">
            <a:extLst>
              <a:ext uri="{FF2B5EF4-FFF2-40B4-BE49-F238E27FC236}">
                <a16:creationId xmlns:a16="http://schemas.microsoft.com/office/drawing/2014/main" id="{A228ABD7-E203-EBD8-3A97-23E2C3A4473D}"/>
              </a:ext>
            </a:extLst>
          </p:cNvPr>
          <p:cNvSpPr txBox="1"/>
          <p:nvPr/>
        </p:nvSpPr>
        <p:spPr>
          <a:xfrm>
            <a:off x="7801628" y="3955690"/>
            <a:ext cx="573932" cy="707886"/>
          </a:xfrm>
          <a:prstGeom prst="rect">
            <a:avLst/>
          </a:prstGeom>
          <a:noFill/>
        </p:spPr>
        <p:txBody>
          <a:bodyPr wrap="square" rtlCol="0">
            <a:spAutoFit/>
          </a:bodyPr>
          <a:lstStyle/>
          <a:p>
            <a:r>
              <a:rPr lang="en-US" sz="4000" b="1" dirty="0">
                <a:solidFill>
                  <a:schemeClr val="accent2"/>
                </a:solidFill>
              </a:rPr>
              <a:t>X</a:t>
            </a:r>
          </a:p>
        </p:txBody>
      </p:sp>
    </p:spTree>
    <p:extLst>
      <p:ext uri="{BB962C8B-B14F-4D97-AF65-F5344CB8AC3E}">
        <p14:creationId xmlns:p14="http://schemas.microsoft.com/office/powerpoint/2010/main" val="2321167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B7D88789-3130-782E-4D80-DF27E9F2E126}"/>
              </a:ext>
            </a:extLst>
          </p:cNvPr>
          <p:cNvGrpSpPr/>
          <p:nvPr/>
        </p:nvGrpSpPr>
        <p:grpSpPr>
          <a:xfrm>
            <a:off x="509153" y="1698505"/>
            <a:ext cx="6311625" cy="4093347"/>
            <a:chOff x="289024" y="1897779"/>
            <a:chExt cx="6311625" cy="4093347"/>
          </a:xfrm>
        </p:grpSpPr>
        <p:pic>
          <p:nvPicPr>
            <p:cNvPr id="10" name="Picture 9">
              <a:extLst>
                <a:ext uri="{FF2B5EF4-FFF2-40B4-BE49-F238E27FC236}">
                  <a16:creationId xmlns:a16="http://schemas.microsoft.com/office/drawing/2014/main" id="{C24AE98E-4236-83CE-52BD-A17D378DD009}"/>
                </a:ext>
              </a:extLst>
            </p:cNvPr>
            <p:cNvPicPr>
              <a:picLocks noChangeAspect="1"/>
            </p:cNvPicPr>
            <p:nvPr/>
          </p:nvPicPr>
          <p:blipFill>
            <a:blip r:embed="rId3"/>
            <a:stretch>
              <a:fillRect/>
            </a:stretch>
          </p:blipFill>
          <p:spPr>
            <a:xfrm>
              <a:off x="289197" y="1921900"/>
              <a:ext cx="6311452" cy="4069226"/>
            </a:xfrm>
            <a:prstGeom prst="rect">
              <a:avLst/>
            </a:prstGeom>
          </p:spPr>
        </p:pic>
        <p:sp>
          <p:nvSpPr>
            <p:cNvPr id="3" name="TextBox 2">
              <a:extLst>
                <a:ext uri="{FF2B5EF4-FFF2-40B4-BE49-F238E27FC236}">
                  <a16:creationId xmlns:a16="http://schemas.microsoft.com/office/drawing/2014/main" id="{D3920996-5218-1E7E-5680-F76636EE586E}"/>
                </a:ext>
              </a:extLst>
            </p:cNvPr>
            <p:cNvSpPr txBox="1"/>
            <p:nvPr/>
          </p:nvSpPr>
          <p:spPr>
            <a:xfrm rot="16200000">
              <a:off x="-1272782" y="3459585"/>
              <a:ext cx="3431389" cy="307777"/>
            </a:xfrm>
            <a:prstGeom prst="rect">
              <a:avLst/>
            </a:prstGeom>
            <a:solidFill>
              <a:schemeClr val="bg1"/>
            </a:solidFill>
          </p:spPr>
          <p:txBody>
            <a:bodyPr wrap="none" rtlCol="0">
              <a:spAutoFit/>
            </a:bodyPr>
            <a:lstStyle/>
            <a:p>
              <a:r>
                <a:rPr lang="en-US" sz="1400" dirty="0"/>
                <a:t>Disability-adjusted life years (DALY)</a:t>
              </a:r>
            </a:p>
          </p:txBody>
        </p:sp>
      </p:grpSp>
      <p:sp>
        <p:nvSpPr>
          <p:cNvPr id="507" name="TextBox 3"/>
          <p:cNvSpPr txBox="1"/>
          <p:nvPr/>
        </p:nvSpPr>
        <p:spPr>
          <a:xfrm>
            <a:off x="9504126" y="6358564"/>
            <a:ext cx="2195469" cy="2769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p>
            <a:pPr algn="r">
              <a:defRPr sz="1200" i="1">
                <a:solidFill>
                  <a:srgbClr val="535353"/>
                </a:solidFill>
              </a:defRPr>
            </a:pPr>
            <a:r>
              <a:rPr lang="en-AU" dirty="0" err="1">
                <a:solidFill>
                  <a:schemeClr val="tx1">
                    <a:lumMod val="50000"/>
                    <a:lumOff val="50000"/>
                  </a:schemeClr>
                </a:solidFill>
              </a:rPr>
              <a:t>Verheij</a:t>
            </a:r>
            <a:r>
              <a:rPr lang="en-AU" dirty="0">
                <a:solidFill>
                  <a:schemeClr val="tx1">
                    <a:lumMod val="50000"/>
                    <a:lumOff val="50000"/>
                  </a:schemeClr>
                </a:solidFill>
              </a:rPr>
              <a:t> E Lancet HIV 2023.</a:t>
            </a:r>
            <a:endParaRPr dirty="0">
              <a:solidFill>
                <a:schemeClr val="tx1">
                  <a:lumMod val="50000"/>
                  <a:lumOff val="50000"/>
                </a:schemeClr>
              </a:solidFill>
            </a:endParaRPr>
          </a:p>
        </p:txBody>
      </p:sp>
      <p:sp>
        <p:nvSpPr>
          <p:cNvPr id="7" name="Right Brace 6">
            <a:extLst>
              <a:ext uri="{FF2B5EF4-FFF2-40B4-BE49-F238E27FC236}">
                <a16:creationId xmlns:a16="http://schemas.microsoft.com/office/drawing/2014/main" id="{39213B76-0CF1-1475-A1F9-6A39C15783BF}"/>
              </a:ext>
            </a:extLst>
          </p:cNvPr>
          <p:cNvSpPr/>
          <p:nvPr/>
        </p:nvSpPr>
        <p:spPr>
          <a:xfrm>
            <a:off x="6508366" y="2393255"/>
            <a:ext cx="444500" cy="1576713"/>
          </a:xfrm>
          <a:prstGeom prst="rightBrace">
            <a:avLst/>
          </a:prstGeom>
          <a:ln w="381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9" name="TextBox 8">
            <a:extLst>
              <a:ext uri="{FF2B5EF4-FFF2-40B4-BE49-F238E27FC236}">
                <a16:creationId xmlns:a16="http://schemas.microsoft.com/office/drawing/2014/main" id="{EB7C50F5-CEDC-3C29-943D-CC04D68FC0AE}"/>
              </a:ext>
            </a:extLst>
          </p:cNvPr>
          <p:cNvSpPr txBox="1"/>
          <p:nvPr/>
        </p:nvSpPr>
        <p:spPr>
          <a:xfrm>
            <a:off x="1705494" y="2442494"/>
            <a:ext cx="2360668" cy="830997"/>
          </a:xfrm>
          <a:prstGeom prst="rect">
            <a:avLst/>
          </a:prstGeom>
          <a:solidFill>
            <a:schemeClr val="accent2">
              <a:lumMod val="40000"/>
              <a:lumOff val="60000"/>
            </a:schemeClr>
          </a:solidFill>
          <a:ln w="34925">
            <a:noFill/>
          </a:ln>
        </p:spPr>
        <p:txBody>
          <a:bodyPr wrap="square" rtlCol="0">
            <a:spAutoFit/>
          </a:bodyPr>
          <a:lstStyle/>
          <a:p>
            <a:r>
              <a:rPr lang="en-US" sz="1600" dirty="0"/>
              <a:t>Mean DALY increase: HIV+ 0.209/</a:t>
            </a:r>
            <a:r>
              <a:rPr lang="en-US" sz="1600" dirty="0" err="1"/>
              <a:t>yr</a:t>
            </a:r>
            <a:r>
              <a:rPr lang="en-US" sz="1600" dirty="0"/>
              <a:t> vs HIV- 0.019/</a:t>
            </a:r>
            <a:r>
              <a:rPr lang="en-US" sz="1600" dirty="0" err="1"/>
              <a:t>yr</a:t>
            </a:r>
            <a:r>
              <a:rPr lang="en-US" sz="1600" dirty="0"/>
              <a:t>, p=0.005</a:t>
            </a:r>
          </a:p>
        </p:txBody>
      </p:sp>
      <p:sp>
        <p:nvSpPr>
          <p:cNvPr id="11" name="TextBox 10">
            <a:extLst>
              <a:ext uri="{FF2B5EF4-FFF2-40B4-BE49-F238E27FC236}">
                <a16:creationId xmlns:a16="http://schemas.microsoft.com/office/drawing/2014/main" id="{5AA61A37-3BD8-263A-9724-CB442DDDFEDB}"/>
              </a:ext>
            </a:extLst>
          </p:cNvPr>
          <p:cNvSpPr txBox="1"/>
          <p:nvPr/>
        </p:nvSpPr>
        <p:spPr>
          <a:xfrm>
            <a:off x="876852" y="5819868"/>
            <a:ext cx="6538970" cy="400110"/>
          </a:xfrm>
          <a:prstGeom prst="rect">
            <a:avLst/>
          </a:prstGeom>
          <a:noFill/>
        </p:spPr>
        <p:txBody>
          <a:bodyPr wrap="none" rtlCol="0">
            <a:spAutoFit/>
          </a:bodyPr>
          <a:lstStyle/>
          <a:p>
            <a:r>
              <a:rPr lang="en-US" sz="2000" b="1" i="1" dirty="0">
                <a:solidFill>
                  <a:schemeClr val="accent6"/>
                </a:solidFill>
              </a:rPr>
              <a:t>DALY</a:t>
            </a:r>
            <a:r>
              <a:rPr lang="en-US" sz="2000" i="1" dirty="0">
                <a:solidFill>
                  <a:schemeClr val="accent6"/>
                </a:solidFill>
              </a:rPr>
              <a:t> = years lost to disability + years lost to premature death</a:t>
            </a:r>
          </a:p>
        </p:txBody>
      </p:sp>
      <p:sp>
        <p:nvSpPr>
          <p:cNvPr id="5" name="Title 1">
            <a:extLst>
              <a:ext uri="{FF2B5EF4-FFF2-40B4-BE49-F238E27FC236}">
                <a16:creationId xmlns:a16="http://schemas.microsoft.com/office/drawing/2014/main" id="{B61FF6E7-24B7-18F6-7CD2-FFF007C79CA5}"/>
              </a:ext>
            </a:extLst>
          </p:cNvPr>
          <p:cNvSpPr txBox="1">
            <a:spLocks/>
          </p:cNvSpPr>
          <p:nvPr/>
        </p:nvSpPr>
        <p:spPr>
          <a:xfrm>
            <a:off x="876852" y="320848"/>
            <a:ext cx="10515600" cy="1325563"/>
          </a:xfrm>
          <a:prstGeom prst="rect">
            <a:avLst/>
          </a:prstGeom>
          <a:noFill/>
        </p:spPr>
        <p:txBody>
          <a:bodyPr vert="horz" lIns="0" tIns="0" rIns="0" bIns="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400" b="1" dirty="0">
                <a:solidFill>
                  <a:schemeClr val="accent5">
                    <a:lumMod val="75000"/>
                  </a:schemeClr>
                </a:solidFill>
              </a:rPr>
              <a:t>Evolution of disease burden in PLWH</a:t>
            </a:r>
          </a:p>
        </p:txBody>
      </p:sp>
      <p:sp>
        <p:nvSpPr>
          <p:cNvPr id="15" name="TextBox 4">
            <a:extLst>
              <a:ext uri="{FF2B5EF4-FFF2-40B4-BE49-F238E27FC236}">
                <a16:creationId xmlns:a16="http://schemas.microsoft.com/office/drawing/2014/main" id="{17A3D3F1-037D-F2BA-DBA8-958FF2B4B74E}"/>
              </a:ext>
            </a:extLst>
          </p:cNvPr>
          <p:cNvSpPr txBox="1"/>
          <p:nvPr/>
        </p:nvSpPr>
        <p:spPr>
          <a:xfrm>
            <a:off x="2269502" y="1091683"/>
            <a:ext cx="8477728" cy="5355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lnSpc>
                <a:spcPct val="90000"/>
              </a:lnSpc>
              <a:defRPr sz="1300"/>
            </a:lvl1pPr>
          </a:lstStyle>
          <a:p>
            <a:pPr algn="ctr"/>
            <a:r>
              <a:rPr sz="1600" dirty="0" err="1"/>
              <a:t>AGEhIV</a:t>
            </a:r>
            <a:r>
              <a:rPr sz="1600" dirty="0"/>
              <a:t> Study Cohort: </a:t>
            </a:r>
            <a:r>
              <a:rPr lang="en-AU" sz="1600" dirty="0"/>
              <a:t>PLWH </a:t>
            </a:r>
            <a:r>
              <a:rPr sz="1600" dirty="0"/>
              <a:t>(n=5</a:t>
            </a:r>
            <a:r>
              <a:rPr lang="en-AU" sz="1600" dirty="0"/>
              <a:t>96</a:t>
            </a:r>
            <a:r>
              <a:rPr sz="1600" dirty="0"/>
              <a:t>) and without (n=5</a:t>
            </a:r>
            <a:r>
              <a:rPr lang="en-AU" sz="1600" dirty="0"/>
              <a:t>50</a:t>
            </a:r>
            <a:r>
              <a:rPr sz="1600" dirty="0"/>
              <a:t>) HIV</a:t>
            </a:r>
            <a:r>
              <a:rPr lang="en-AU" sz="1600" dirty="0"/>
              <a:t>; follow up period 6 years; median age at baseline = 50 years; median years living with HIV = 12 years; 95.8% on ART</a:t>
            </a:r>
            <a:endParaRPr sz="1600" dirty="0"/>
          </a:p>
        </p:txBody>
      </p:sp>
      <p:sp>
        <p:nvSpPr>
          <p:cNvPr id="2" name="TextBox 1">
            <a:extLst>
              <a:ext uri="{FF2B5EF4-FFF2-40B4-BE49-F238E27FC236}">
                <a16:creationId xmlns:a16="http://schemas.microsoft.com/office/drawing/2014/main" id="{9896AE9C-EAB2-CDC3-E869-A58B1E21C381}"/>
              </a:ext>
            </a:extLst>
          </p:cNvPr>
          <p:cNvSpPr txBox="1"/>
          <p:nvPr/>
        </p:nvSpPr>
        <p:spPr>
          <a:xfrm>
            <a:off x="7328138" y="2788743"/>
            <a:ext cx="4597720" cy="969496"/>
          </a:xfrm>
          <a:prstGeom prst="rect">
            <a:avLst/>
          </a:prstGeom>
          <a:noFill/>
        </p:spPr>
        <p:txBody>
          <a:bodyPr wrap="square" rtlCol="0">
            <a:spAutoFit/>
          </a:bodyPr>
          <a:lstStyle/>
          <a:p>
            <a:r>
              <a:rPr lang="en-US" sz="1900" dirty="0"/>
              <a:t>Difference in DALY driven by mortality from non-AIDS related malignancies and NCDs</a:t>
            </a:r>
          </a:p>
          <a:p>
            <a:pPr marL="342900" indent="-342900">
              <a:buFont typeface="Arial" panose="020B0604020202020204" pitchFamily="34" charset="0"/>
              <a:buChar char="•"/>
            </a:pPr>
            <a:endParaRPr lang="en-US" sz="1900" dirty="0"/>
          </a:p>
        </p:txBody>
      </p:sp>
    </p:spTree>
    <p:extLst>
      <p:ext uri="{BB962C8B-B14F-4D97-AF65-F5344CB8AC3E}">
        <p14:creationId xmlns:p14="http://schemas.microsoft.com/office/powerpoint/2010/main" val="710564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linds(horizontal)">
                                      <p:cBhvr>
                                        <p:cTn id="15" dur="500"/>
                                        <p:tgtEl>
                                          <p:spTgt spid="7"/>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blinds(horizontal)">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1" grpId="0"/>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698155" y="4336697"/>
            <a:ext cx="10954043" cy="1569660"/>
          </a:xfrm>
          <a:prstGeom prst="rect">
            <a:avLst/>
          </a:prstGeom>
          <a:noFill/>
        </p:spPr>
        <p:txBody>
          <a:bodyPr wrap="square" rtlCol="0">
            <a:spAutoFit/>
          </a:bodyPr>
          <a:lstStyle/>
          <a:p>
            <a:r>
              <a:rPr lang="en-US" sz="2400" u="sng" dirty="0"/>
              <a:t>Inclusion criteria</a:t>
            </a:r>
            <a:r>
              <a:rPr lang="en-US" sz="2400" dirty="0"/>
              <a:t>:</a:t>
            </a:r>
          </a:p>
          <a:p>
            <a:pPr marL="342900" indent="-342900">
              <a:buFontTx/>
              <a:buChar char="-"/>
            </a:pPr>
            <a:r>
              <a:rPr lang="en-US" sz="2400" dirty="0"/>
              <a:t>Age ≥25 years</a:t>
            </a:r>
          </a:p>
          <a:p>
            <a:pPr marL="342900" indent="-342900">
              <a:buFontTx/>
              <a:buChar char="-"/>
            </a:pPr>
            <a:r>
              <a:rPr lang="en-US" sz="2400" dirty="0"/>
              <a:t>No reported acute illness at recruitment</a:t>
            </a:r>
          </a:p>
          <a:p>
            <a:r>
              <a:rPr lang="en-US" sz="2400" dirty="0"/>
              <a:t>-   On stable </a:t>
            </a:r>
            <a:r>
              <a:rPr lang="en-US" sz="2400" dirty="0" err="1"/>
              <a:t>cART</a:t>
            </a:r>
            <a:r>
              <a:rPr lang="en-US" sz="2400" dirty="0"/>
              <a:t>  (HIV RNA &lt;50 copies/ml for at least 12 months)</a:t>
            </a:r>
            <a:endParaRPr lang="en-MY" sz="2400" dirty="0"/>
          </a:p>
        </p:txBody>
      </p:sp>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98155" y="1503191"/>
            <a:ext cx="4169619" cy="1911178"/>
          </a:xfrm>
          <a:prstGeom prst="rect">
            <a:avLst/>
          </a:prstGeom>
        </p:spPr>
      </p:pic>
      <p:pic>
        <p:nvPicPr>
          <p:cNvPr id="11" name="Picture 10"/>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184180" y="1518610"/>
            <a:ext cx="4169619" cy="1911178"/>
          </a:xfrm>
          <a:prstGeom prst="rect">
            <a:avLst/>
          </a:prstGeom>
        </p:spPr>
      </p:pic>
      <p:sp>
        <p:nvSpPr>
          <p:cNvPr id="6" name="TextBox 5"/>
          <p:cNvSpPr txBox="1"/>
          <p:nvPr/>
        </p:nvSpPr>
        <p:spPr>
          <a:xfrm>
            <a:off x="1118727" y="3429788"/>
            <a:ext cx="3328474" cy="830997"/>
          </a:xfrm>
          <a:prstGeom prst="rect">
            <a:avLst/>
          </a:prstGeom>
          <a:noFill/>
        </p:spPr>
        <p:txBody>
          <a:bodyPr wrap="square" rtlCol="0">
            <a:spAutoFit/>
          </a:bodyPr>
          <a:lstStyle/>
          <a:p>
            <a:pPr algn="ctr"/>
            <a:r>
              <a:rPr lang="en-US" sz="2400" dirty="0"/>
              <a:t>HIV + (n=329)</a:t>
            </a:r>
          </a:p>
          <a:p>
            <a:pPr algn="ctr"/>
            <a:r>
              <a:rPr lang="en-US" sz="2400" dirty="0"/>
              <a:t> UMMC</a:t>
            </a:r>
          </a:p>
        </p:txBody>
      </p:sp>
      <p:sp>
        <p:nvSpPr>
          <p:cNvPr id="13" name="TextBox 12"/>
          <p:cNvSpPr txBox="1"/>
          <p:nvPr/>
        </p:nvSpPr>
        <p:spPr>
          <a:xfrm>
            <a:off x="7710933" y="3429788"/>
            <a:ext cx="2739725" cy="830997"/>
          </a:xfrm>
          <a:prstGeom prst="rect">
            <a:avLst/>
          </a:prstGeom>
          <a:noFill/>
        </p:spPr>
        <p:txBody>
          <a:bodyPr wrap="none" rtlCol="0">
            <a:spAutoFit/>
          </a:bodyPr>
          <a:lstStyle/>
          <a:p>
            <a:pPr algn="ctr"/>
            <a:r>
              <a:rPr lang="en-US" sz="2400" dirty="0"/>
              <a:t>HIV – (n=290)</a:t>
            </a:r>
          </a:p>
          <a:p>
            <a:pPr algn="ctr"/>
            <a:r>
              <a:rPr lang="en-US" sz="2400" dirty="0"/>
              <a:t>community-dwelling</a:t>
            </a:r>
          </a:p>
        </p:txBody>
      </p:sp>
      <p:sp>
        <p:nvSpPr>
          <p:cNvPr id="17" name="Left-Right Arrow 16"/>
          <p:cNvSpPr/>
          <p:nvPr/>
        </p:nvSpPr>
        <p:spPr>
          <a:xfrm>
            <a:off x="5181600" y="2833816"/>
            <a:ext cx="1540476" cy="45719"/>
          </a:xfrm>
          <a:prstGeom prst="leftRightArrow">
            <a:avLst/>
          </a:prstGeom>
          <a:ln w="1587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5113740" y="1815134"/>
            <a:ext cx="1882182" cy="646331"/>
          </a:xfrm>
          <a:prstGeom prst="rect">
            <a:avLst/>
          </a:prstGeom>
          <a:noFill/>
        </p:spPr>
        <p:txBody>
          <a:bodyPr wrap="none" rtlCol="0">
            <a:spAutoFit/>
          </a:bodyPr>
          <a:lstStyle/>
          <a:p>
            <a:r>
              <a:rPr lang="en-US" dirty="0"/>
              <a:t>Age, sex, ethnicity</a:t>
            </a:r>
          </a:p>
          <a:p>
            <a:pPr algn="ctr"/>
            <a:r>
              <a:rPr lang="en-US" dirty="0"/>
              <a:t>matched</a:t>
            </a:r>
          </a:p>
        </p:txBody>
      </p:sp>
      <p:sp>
        <p:nvSpPr>
          <p:cNvPr id="3" name="TextBox 2"/>
          <p:cNvSpPr txBox="1"/>
          <p:nvPr/>
        </p:nvSpPr>
        <p:spPr>
          <a:xfrm>
            <a:off x="5037517" y="3045238"/>
            <a:ext cx="1872307" cy="523220"/>
          </a:xfrm>
          <a:prstGeom prst="rect">
            <a:avLst/>
          </a:prstGeom>
          <a:noFill/>
        </p:spPr>
        <p:txBody>
          <a:bodyPr wrap="none" rtlCol="0">
            <a:spAutoFit/>
          </a:bodyPr>
          <a:lstStyle/>
          <a:p>
            <a:pPr algn="ctr"/>
            <a:r>
              <a:rPr lang="en-US" sz="1400" dirty="0"/>
              <a:t>Median age = 42 years;</a:t>
            </a:r>
          </a:p>
          <a:p>
            <a:pPr algn="ctr"/>
            <a:r>
              <a:rPr lang="en-US" sz="1400" dirty="0"/>
              <a:t>73% male</a:t>
            </a:r>
          </a:p>
        </p:txBody>
      </p:sp>
      <p:sp>
        <p:nvSpPr>
          <p:cNvPr id="14" name="Title 1"/>
          <p:cNvSpPr txBox="1">
            <a:spLocks/>
          </p:cNvSpPr>
          <p:nvPr/>
        </p:nvSpPr>
        <p:spPr>
          <a:xfrm>
            <a:off x="768503" y="386497"/>
            <a:ext cx="10515600" cy="132556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400" b="1" dirty="0">
                <a:solidFill>
                  <a:schemeClr val="accent5">
                    <a:lumMod val="75000"/>
                  </a:schemeClr>
                </a:solidFill>
              </a:rPr>
              <a:t>Malaysian HIV &amp; Aging Study </a:t>
            </a:r>
          </a:p>
        </p:txBody>
      </p:sp>
    </p:spTree>
    <p:extLst>
      <p:ext uri="{BB962C8B-B14F-4D97-AF65-F5344CB8AC3E}">
        <p14:creationId xmlns:p14="http://schemas.microsoft.com/office/powerpoint/2010/main" val="4658111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228600" y="37457"/>
            <a:ext cx="11569700" cy="893473"/>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dirty="0">
                <a:solidFill>
                  <a:schemeClr val="accent5">
                    <a:lumMod val="75000"/>
                  </a:schemeClr>
                </a:solidFill>
              </a:rPr>
              <a:t>Burden of geriatric conditions higher in PLWH vs HIV-</a:t>
            </a:r>
            <a:r>
              <a:rPr lang="en-US" sz="4000" b="1" dirty="0" err="1">
                <a:solidFill>
                  <a:schemeClr val="accent5">
                    <a:lumMod val="75000"/>
                  </a:schemeClr>
                </a:solidFill>
              </a:rPr>
              <a:t>ve</a:t>
            </a:r>
            <a:endParaRPr lang="en-MY" sz="4000" b="1" dirty="0">
              <a:solidFill>
                <a:schemeClr val="accent5">
                  <a:lumMod val="75000"/>
                </a:schemeClr>
              </a:solidFill>
            </a:endParaRPr>
          </a:p>
        </p:txBody>
      </p:sp>
      <p:sp>
        <p:nvSpPr>
          <p:cNvPr id="4" name="Rectangle 2"/>
          <p:cNvSpPr>
            <a:spLocks noChangeArrowheads="1"/>
          </p:cNvSpPr>
          <p:nvPr/>
        </p:nvSpPr>
        <p:spPr bwMode="auto">
          <a:xfrm>
            <a:off x="677485" y="804041"/>
            <a:ext cx="13358638" cy="468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TextBox 5"/>
          <p:cNvSpPr txBox="1"/>
          <p:nvPr/>
        </p:nvSpPr>
        <p:spPr>
          <a:xfrm>
            <a:off x="8021078" y="6423659"/>
            <a:ext cx="4018536" cy="338554"/>
          </a:xfrm>
          <a:prstGeom prst="rect">
            <a:avLst/>
          </a:prstGeom>
          <a:noFill/>
        </p:spPr>
        <p:txBody>
          <a:bodyPr wrap="none" rtlCol="0">
            <a:spAutoFit/>
          </a:bodyPr>
          <a:lstStyle/>
          <a:p>
            <a:r>
              <a:rPr lang="en-US" sz="1600" i="1" dirty="0"/>
              <a:t>(Rajasuriar R, AIDS 2017; </a:t>
            </a:r>
            <a:r>
              <a:rPr lang="en-US" sz="1600" i="1" dirty="0" err="1"/>
              <a:t>Azdiah</a:t>
            </a:r>
            <a:r>
              <a:rPr lang="en-US" sz="1600" i="1" dirty="0"/>
              <a:t> S AIDS 2018) </a:t>
            </a:r>
          </a:p>
        </p:txBody>
      </p:sp>
      <p:sp>
        <p:nvSpPr>
          <p:cNvPr id="9" name="TextBox 8"/>
          <p:cNvSpPr txBox="1"/>
          <p:nvPr/>
        </p:nvSpPr>
        <p:spPr>
          <a:xfrm>
            <a:off x="107551" y="6428366"/>
            <a:ext cx="1461296" cy="369332"/>
          </a:xfrm>
          <a:prstGeom prst="rect">
            <a:avLst/>
          </a:prstGeom>
          <a:noFill/>
        </p:spPr>
        <p:txBody>
          <a:bodyPr wrap="square" rtlCol="0">
            <a:spAutoFit/>
          </a:bodyPr>
          <a:lstStyle/>
          <a:p>
            <a:r>
              <a:rPr lang="en-US" dirty="0">
                <a:solidFill>
                  <a:srgbClr val="FF0000"/>
                </a:solidFill>
              </a:rPr>
              <a:t>* p&lt;0.05</a:t>
            </a:r>
          </a:p>
        </p:txBody>
      </p:sp>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05415" y="1127910"/>
            <a:ext cx="5579222" cy="5561617"/>
          </a:xfrm>
          <a:prstGeom prst="rect">
            <a:avLst/>
          </a:prstGeom>
        </p:spPr>
      </p:pic>
      <p:sp>
        <p:nvSpPr>
          <p:cNvPr id="8" name="Rectangle 7"/>
          <p:cNvSpPr/>
          <p:nvPr/>
        </p:nvSpPr>
        <p:spPr>
          <a:xfrm>
            <a:off x="5998464" y="2145792"/>
            <a:ext cx="402336" cy="365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5" name="Group 44"/>
          <p:cNvGrpSpPr/>
          <p:nvPr/>
        </p:nvGrpSpPr>
        <p:grpSpPr>
          <a:xfrm>
            <a:off x="5244874" y="2427391"/>
            <a:ext cx="6730743" cy="3377184"/>
            <a:chOff x="5461257" y="1900811"/>
            <a:chExt cx="6730743" cy="3377184"/>
          </a:xfrm>
        </p:grpSpPr>
        <p:pic>
          <p:nvPicPr>
            <p:cNvPr id="10" name="Picture 9"/>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461257" y="1900811"/>
              <a:ext cx="6730743" cy="3377184"/>
            </a:xfrm>
            <a:prstGeom prst="rect">
              <a:avLst/>
            </a:prstGeom>
          </p:spPr>
        </p:pic>
        <p:cxnSp>
          <p:nvCxnSpPr>
            <p:cNvPr id="17" name="Straight Connector 16"/>
            <p:cNvCxnSpPr/>
            <p:nvPr/>
          </p:nvCxnSpPr>
          <p:spPr>
            <a:xfrm>
              <a:off x="6360529" y="2583563"/>
              <a:ext cx="0" cy="841248"/>
            </a:xfrm>
            <a:prstGeom prst="line">
              <a:avLst/>
            </a:prstGeom>
            <a:ln w="3492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6360529" y="2583563"/>
              <a:ext cx="2200656" cy="13795"/>
            </a:xfrm>
            <a:prstGeom prst="line">
              <a:avLst/>
            </a:prstGeom>
            <a:ln w="3492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8561185" y="2583563"/>
              <a:ext cx="0" cy="1597152"/>
            </a:xfrm>
            <a:prstGeom prst="line">
              <a:avLst/>
            </a:prstGeom>
            <a:ln w="3492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9146401" y="2590460"/>
              <a:ext cx="18288" cy="413727"/>
            </a:xfrm>
            <a:prstGeom prst="line">
              <a:avLst/>
            </a:prstGeom>
            <a:ln w="3492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9146401" y="2576665"/>
              <a:ext cx="2200656" cy="13795"/>
            </a:xfrm>
            <a:prstGeom prst="line">
              <a:avLst/>
            </a:prstGeom>
            <a:ln w="3492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11323080" y="2597358"/>
              <a:ext cx="18288" cy="935402"/>
            </a:xfrm>
            <a:prstGeom prst="line">
              <a:avLst/>
            </a:prstGeom>
            <a:ln w="3492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flipV="1">
              <a:off x="9183624" y="3008423"/>
              <a:ext cx="2157744" cy="524337"/>
            </a:xfrm>
            <a:prstGeom prst="line">
              <a:avLst/>
            </a:prstGeom>
            <a:ln w="3492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H="1" flipV="1">
              <a:off x="6360529" y="3446794"/>
              <a:ext cx="2206301" cy="690615"/>
            </a:xfrm>
            <a:prstGeom prst="line">
              <a:avLst/>
            </a:prstGeom>
            <a:ln w="34925">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1" name="Rectangle 10"/>
          <p:cNvSpPr/>
          <p:nvPr/>
        </p:nvSpPr>
        <p:spPr>
          <a:xfrm>
            <a:off x="5742432" y="2145792"/>
            <a:ext cx="256032" cy="243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9">
            <a:extLst>
              <a:ext uri="{FF2B5EF4-FFF2-40B4-BE49-F238E27FC236}">
                <a16:creationId xmlns:a16="http://schemas.microsoft.com/office/drawing/2014/main" id="{03A35B97-5385-5734-C4D7-2FEF2E570D13}"/>
              </a:ext>
            </a:extLst>
          </p:cNvPr>
          <p:cNvSpPr txBox="1"/>
          <p:nvPr/>
        </p:nvSpPr>
        <p:spPr>
          <a:xfrm>
            <a:off x="6478706" y="2073195"/>
            <a:ext cx="4616934" cy="5232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algn="ctr">
              <a:defRPr sz="1400" i="1"/>
            </a:pPr>
            <a:r>
              <a:rPr sz="1400" dirty="0"/>
              <a:t>Adjusted for age, sex, ethnicity, education, employment, smoking, alcohol consumption</a:t>
            </a:r>
          </a:p>
        </p:txBody>
      </p:sp>
      <p:sp>
        <p:nvSpPr>
          <p:cNvPr id="12" name="TextBox 11">
            <a:extLst>
              <a:ext uri="{FF2B5EF4-FFF2-40B4-BE49-F238E27FC236}">
                <a16:creationId xmlns:a16="http://schemas.microsoft.com/office/drawing/2014/main" id="{93831BAC-6B91-A226-6A27-4422C114F956}"/>
              </a:ext>
            </a:extLst>
          </p:cNvPr>
          <p:cNvSpPr txBox="1"/>
          <p:nvPr/>
        </p:nvSpPr>
        <p:spPr>
          <a:xfrm>
            <a:off x="8344802" y="1660403"/>
            <a:ext cx="794943" cy="3327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defRPr sz="1600" b="1"/>
            </a:lvl1pPr>
          </a:lstStyle>
          <a:p>
            <a:r>
              <a:rPr dirty="0"/>
              <a:t>p&lt;0.05</a:t>
            </a:r>
          </a:p>
        </p:txBody>
      </p:sp>
      <p:sp>
        <p:nvSpPr>
          <p:cNvPr id="13" name="Line">
            <a:extLst>
              <a:ext uri="{FF2B5EF4-FFF2-40B4-BE49-F238E27FC236}">
                <a16:creationId xmlns:a16="http://schemas.microsoft.com/office/drawing/2014/main" id="{04170894-D7EF-1E23-4CF4-216E202BF4FA}"/>
              </a:ext>
            </a:extLst>
          </p:cNvPr>
          <p:cNvSpPr/>
          <p:nvPr/>
        </p:nvSpPr>
        <p:spPr>
          <a:xfrm>
            <a:off x="7049926" y="2002558"/>
            <a:ext cx="3474494" cy="3"/>
          </a:xfrm>
          <a:prstGeom prst="line">
            <a:avLst/>
          </a:prstGeom>
          <a:ln w="25400">
            <a:solidFill>
              <a:schemeClr val="accent2"/>
            </a:solidFill>
            <a:headEnd type="triangle"/>
            <a:tailEnd type="triangle"/>
          </a:ln>
        </p:spPr>
        <p:txBody>
          <a:bodyPr lIns="45718" tIns="45718" rIns="45718" bIns="45718"/>
          <a:lstStyle/>
          <a:p>
            <a:endParaRPr/>
          </a:p>
        </p:txBody>
      </p:sp>
      <p:sp>
        <p:nvSpPr>
          <p:cNvPr id="15" name="Rectangle 14">
            <a:extLst>
              <a:ext uri="{FF2B5EF4-FFF2-40B4-BE49-F238E27FC236}">
                <a16:creationId xmlns:a16="http://schemas.microsoft.com/office/drawing/2014/main" id="{49F65641-93CD-4F5C-C1C6-4AEB7A692BEE}"/>
              </a:ext>
            </a:extLst>
          </p:cNvPr>
          <p:cNvSpPr/>
          <p:nvPr/>
        </p:nvSpPr>
        <p:spPr>
          <a:xfrm>
            <a:off x="5833474" y="2491059"/>
            <a:ext cx="417577" cy="5317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485776" y="1607282"/>
            <a:ext cx="561212" cy="4685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FE70D786-81FA-87C2-B43B-D09380935572}"/>
              </a:ext>
            </a:extLst>
          </p:cNvPr>
          <p:cNvSpPr/>
          <p:nvPr/>
        </p:nvSpPr>
        <p:spPr>
          <a:xfrm>
            <a:off x="967685" y="4782140"/>
            <a:ext cx="3910775" cy="576140"/>
          </a:xfrm>
          <a:prstGeom prst="ellipse">
            <a:avLst/>
          </a:prstGeom>
          <a:noFill/>
          <a:ln w="412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08082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blinds(horizontal)">
                                      <p:cBhvr>
                                        <p:cTn id="7" dur="500"/>
                                        <p:tgtEl>
                                          <p:spTgt spid="4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linds(horizontal)">
                                      <p:cBhvr>
                                        <p:cTn id="10" dur="500"/>
                                        <p:tgtEl>
                                          <p:spTgt spid="12"/>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blinds(horizontal)">
                                      <p:cBhvr>
                                        <p:cTn id="13" dur="500"/>
                                        <p:tgtEl>
                                          <p:spTgt spid="13"/>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blinds(horizontal)">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blinds(horizontal)">
                                      <p:cBhvr>
                                        <p:cTn id="2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animBg="1"/>
      <p:bldP spid="13" grpId="0" animBg="1"/>
      <p:bldP spid="1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164140"/>
            <a:ext cx="10515600" cy="1190331"/>
          </a:xfrm>
        </p:spPr>
        <p:txBody>
          <a:bodyPr>
            <a:normAutofit fontScale="90000"/>
          </a:bodyPr>
          <a:lstStyle/>
          <a:p>
            <a:pPr algn="ctr"/>
            <a:r>
              <a:rPr lang="en-US" sz="6000" b="1" dirty="0">
                <a:solidFill>
                  <a:schemeClr val="accent5">
                    <a:lumMod val="75000"/>
                  </a:schemeClr>
                </a:solidFill>
              </a:rPr>
              <a:t>Audit of NCD management in HIV</a:t>
            </a:r>
            <a:endParaRPr lang="en-MY" sz="6000" b="1" dirty="0">
              <a:solidFill>
                <a:schemeClr val="accent5">
                  <a:lumMod val="75000"/>
                </a:schemeClr>
              </a:solidFill>
            </a:endParaRPr>
          </a:p>
        </p:txBody>
      </p:sp>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98155" y="1503191"/>
            <a:ext cx="4169619" cy="1911178"/>
          </a:xfrm>
          <a:prstGeom prst="rect">
            <a:avLst/>
          </a:prstGeom>
        </p:spPr>
      </p:pic>
      <p:sp>
        <p:nvSpPr>
          <p:cNvPr id="6" name="TextBox 5"/>
          <p:cNvSpPr txBox="1"/>
          <p:nvPr/>
        </p:nvSpPr>
        <p:spPr>
          <a:xfrm>
            <a:off x="1118727" y="3429788"/>
            <a:ext cx="3328474" cy="830997"/>
          </a:xfrm>
          <a:prstGeom prst="rect">
            <a:avLst/>
          </a:prstGeom>
          <a:noFill/>
        </p:spPr>
        <p:txBody>
          <a:bodyPr wrap="square" rtlCol="0">
            <a:spAutoFit/>
          </a:bodyPr>
          <a:lstStyle/>
          <a:p>
            <a:pPr algn="ctr"/>
            <a:r>
              <a:rPr lang="en-US" sz="2400" dirty="0"/>
              <a:t>HIV + (n=329)</a:t>
            </a:r>
          </a:p>
          <a:p>
            <a:pPr algn="ctr"/>
            <a:r>
              <a:rPr lang="en-US" sz="2400" dirty="0"/>
              <a:t> UMMC</a:t>
            </a:r>
          </a:p>
        </p:txBody>
      </p:sp>
      <p:grpSp>
        <p:nvGrpSpPr>
          <p:cNvPr id="24" name="Group 23"/>
          <p:cNvGrpSpPr/>
          <p:nvPr/>
        </p:nvGrpSpPr>
        <p:grpSpPr>
          <a:xfrm>
            <a:off x="1118727" y="4276204"/>
            <a:ext cx="9516322" cy="2379364"/>
            <a:chOff x="1118727" y="4473146"/>
            <a:chExt cx="9516322" cy="2379364"/>
          </a:xfrm>
        </p:grpSpPr>
        <p:sp>
          <p:nvSpPr>
            <p:cNvPr id="5" name="Down Arrow 4"/>
            <p:cNvSpPr/>
            <p:nvPr/>
          </p:nvSpPr>
          <p:spPr>
            <a:xfrm>
              <a:off x="2520779" y="4473146"/>
              <a:ext cx="378941" cy="80730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639330" y="5492816"/>
              <a:ext cx="2026508" cy="830997"/>
            </a:xfrm>
            <a:prstGeom prst="rect">
              <a:avLst/>
            </a:prstGeom>
            <a:noFill/>
          </p:spPr>
          <p:txBody>
            <a:bodyPr wrap="square" rtlCol="0">
              <a:spAutoFit/>
            </a:bodyPr>
            <a:lstStyle/>
            <a:p>
              <a:pPr algn="ctr"/>
              <a:r>
                <a:rPr lang="en-US" sz="2400" dirty="0"/>
                <a:t>MHIVA results assessment</a:t>
              </a:r>
            </a:p>
          </p:txBody>
        </p:sp>
        <p:cxnSp>
          <p:nvCxnSpPr>
            <p:cNvPr id="9" name="Straight Arrow Connector 8"/>
            <p:cNvCxnSpPr/>
            <p:nvPr/>
          </p:nvCxnSpPr>
          <p:spPr>
            <a:xfrm flipV="1">
              <a:off x="3805881" y="6013622"/>
              <a:ext cx="3905052" cy="8237"/>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4531596" y="5492816"/>
              <a:ext cx="2652584" cy="369332"/>
            </a:xfrm>
            <a:prstGeom prst="rect">
              <a:avLst/>
            </a:prstGeom>
            <a:noFill/>
          </p:spPr>
          <p:txBody>
            <a:bodyPr wrap="square" rtlCol="0">
              <a:spAutoFit/>
            </a:bodyPr>
            <a:lstStyle/>
            <a:p>
              <a:r>
                <a:rPr lang="en-US" dirty="0"/>
                <a:t>Prospective follow-up</a:t>
              </a:r>
            </a:p>
          </p:txBody>
        </p:sp>
        <p:sp>
          <p:nvSpPr>
            <p:cNvPr id="19" name="TextBox 18"/>
            <p:cNvSpPr txBox="1"/>
            <p:nvPr/>
          </p:nvSpPr>
          <p:spPr>
            <a:xfrm>
              <a:off x="7822929" y="5492815"/>
              <a:ext cx="2812120" cy="830997"/>
            </a:xfrm>
            <a:prstGeom prst="rect">
              <a:avLst/>
            </a:prstGeom>
            <a:noFill/>
          </p:spPr>
          <p:txBody>
            <a:bodyPr wrap="square" rtlCol="0">
              <a:spAutoFit/>
            </a:bodyPr>
            <a:lstStyle/>
            <a:p>
              <a:pPr algn="ctr"/>
              <a:r>
                <a:rPr lang="en-US" sz="2400" dirty="0"/>
                <a:t>Assessment of treatment cascade</a:t>
              </a:r>
            </a:p>
          </p:txBody>
        </p:sp>
        <p:cxnSp>
          <p:nvCxnSpPr>
            <p:cNvPr id="16" name="Straight Connector 15"/>
            <p:cNvCxnSpPr/>
            <p:nvPr/>
          </p:nvCxnSpPr>
          <p:spPr>
            <a:xfrm>
              <a:off x="2520779" y="6466703"/>
              <a:ext cx="6722075" cy="164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1118727" y="6282037"/>
              <a:ext cx="1154917" cy="369332"/>
            </a:xfrm>
            <a:prstGeom prst="rect">
              <a:avLst/>
            </a:prstGeom>
            <a:noFill/>
          </p:spPr>
          <p:txBody>
            <a:bodyPr wrap="square" rtlCol="0">
              <a:spAutoFit/>
            </a:bodyPr>
            <a:lstStyle/>
            <a:p>
              <a:r>
                <a:rPr lang="en-US"/>
                <a:t>Timepoint</a:t>
              </a:r>
              <a:endParaRPr lang="en-US" dirty="0"/>
            </a:p>
          </p:txBody>
        </p:sp>
        <p:sp>
          <p:nvSpPr>
            <p:cNvPr id="21" name="TextBox 20"/>
            <p:cNvSpPr txBox="1"/>
            <p:nvPr/>
          </p:nvSpPr>
          <p:spPr>
            <a:xfrm>
              <a:off x="2369936" y="6466703"/>
              <a:ext cx="301686" cy="369332"/>
            </a:xfrm>
            <a:prstGeom prst="rect">
              <a:avLst/>
            </a:prstGeom>
            <a:noFill/>
          </p:spPr>
          <p:txBody>
            <a:bodyPr wrap="none" rtlCol="0">
              <a:spAutoFit/>
            </a:bodyPr>
            <a:lstStyle/>
            <a:p>
              <a:r>
                <a:rPr lang="en-US"/>
                <a:t>0</a:t>
              </a:r>
            </a:p>
          </p:txBody>
        </p:sp>
        <p:sp>
          <p:nvSpPr>
            <p:cNvPr id="22" name="TextBox 21"/>
            <p:cNvSpPr txBox="1"/>
            <p:nvPr/>
          </p:nvSpPr>
          <p:spPr>
            <a:xfrm>
              <a:off x="5580130" y="6466703"/>
              <a:ext cx="965329" cy="369332"/>
            </a:xfrm>
            <a:prstGeom prst="rect">
              <a:avLst/>
            </a:prstGeom>
            <a:noFill/>
          </p:spPr>
          <p:txBody>
            <a:bodyPr wrap="none" rtlCol="0">
              <a:spAutoFit/>
            </a:bodyPr>
            <a:lstStyle/>
            <a:p>
              <a:r>
                <a:rPr lang="en-US" dirty="0"/>
                <a:t>6-12 </a:t>
              </a:r>
              <a:r>
                <a:rPr lang="en-US" dirty="0" err="1"/>
                <a:t>mo</a:t>
              </a:r>
              <a:endParaRPr lang="en-US" dirty="0"/>
            </a:p>
          </p:txBody>
        </p:sp>
        <p:sp>
          <p:nvSpPr>
            <p:cNvPr id="23" name="TextBox 22"/>
            <p:cNvSpPr txBox="1"/>
            <p:nvPr/>
          </p:nvSpPr>
          <p:spPr>
            <a:xfrm>
              <a:off x="8828317" y="6483178"/>
              <a:ext cx="1186094" cy="369332"/>
            </a:xfrm>
            <a:prstGeom prst="rect">
              <a:avLst/>
            </a:prstGeom>
            <a:noFill/>
          </p:spPr>
          <p:txBody>
            <a:bodyPr wrap="none" rtlCol="0">
              <a:spAutoFit/>
            </a:bodyPr>
            <a:lstStyle/>
            <a:p>
              <a:r>
                <a:rPr lang="en-US" dirty="0"/>
                <a:t>18 months</a:t>
              </a:r>
            </a:p>
          </p:txBody>
        </p:sp>
      </p:grpSp>
      <p:sp>
        <p:nvSpPr>
          <p:cNvPr id="26" name="Down Arrow 25"/>
          <p:cNvSpPr/>
          <p:nvPr/>
        </p:nvSpPr>
        <p:spPr>
          <a:xfrm rot="10800000">
            <a:off x="9039518" y="4614060"/>
            <a:ext cx="378941" cy="80730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6202133" y="1425916"/>
            <a:ext cx="5471983" cy="3046988"/>
          </a:xfrm>
          <a:prstGeom prst="rect">
            <a:avLst/>
          </a:prstGeom>
          <a:noFill/>
          <a:ln w="31750">
            <a:solidFill>
              <a:schemeClr val="accent1">
                <a:shade val="50000"/>
              </a:schemeClr>
            </a:solidFill>
          </a:ln>
        </p:spPr>
        <p:txBody>
          <a:bodyPr wrap="square" rtlCol="0">
            <a:spAutoFit/>
          </a:bodyPr>
          <a:lstStyle/>
          <a:p>
            <a:r>
              <a:rPr lang="en-US" sz="2200" dirty="0"/>
              <a:t>1) New cases identified</a:t>
            </a:r>
          </a:p>
          <a:p>
            <a:r>
              <a:rPr lang="en-US" sz="2200" dirty="0"/>
              <a:t>2) Treatment prescribed (lifestyle/drug)</a:t>
            </a:r>
          </a:p>
          <a:p>
            <a:r>
              <a:rPr lang="en-US" sz="2200" dirty="0"/>
              <a:t>3) Achievement of target levels</a:t>
            </a:r>
          </a:p>
          <a:p>
            <a:r>
              <a:rPr lang="en-US" sz="1600" dirty="0"/>
              <a:t>(Local CPGs for individual comorbidities)</a:t>
            </a:r>
          </a:p>
          <a:p>
            <a:pPr marL="914400" lvl="1" indent="-457200">
              <a:buFont typeface="Arial" charset="0"/>
              <a:buChar char="•"/>
            </a:pPr>
            <a:r>
              <a:rPr lang="en-US" sz="2200" dirty="0"/>
              <a:t>Hypertension</a:t>
            </a:r>
          </a:p>
          <a:p>
            <a:pPr marL="914400" lvl="1" indent="-457200">
              <a:buFont typeface="Arial" charset="0"/>
              <a:buChar char="•"/>
            </a:pPr>
            <a:r>
              <a:rPr lang="en-US" sz="2200" dirty="0"/>
              <a:t>Dyslipidemia </a:t>
            </a:r>
          </a:p>
          <a:p>
            <a:pPr marL="914400" lvl="1" indent="-457200">
              <a:buFont typeface="Arial" charset="0"/>
              <a:buChar char="•"/>
            </a:pPr>
            <a:r>
              <a:rPr lang="en-US" sz="2200" dirty="0"/>
              <a:t>Diabetes mellitus</a:t>
            </a:r>
          </a:p>
          <a:p>
            <a:r>
              <a:rPr lang="en-US" sz="2200" dirty="0"/>
              <a:t>4) Mental health </a:t>
            </a:r>
            <a:r>
              <a:rPr lang="en-US" sz="2200" dirty="0">
                <a:sym typeface="Wingdings" pitchFamily="2" charset="2"/>
              </a:rPr>
              <a:t> screening and linkage to care</a:t>
            </a:r>
            <a:endParaRPr lang="en-US" sz="2200" dirty="0"/>
          </a:p>
        </p:txBody>
      </p:sp>
    </p:spTree>
    <p:extLst>
      <p:ext uri="{BB962C8B-B14F-4D97-AF65-F5344CB8AC3E}">
        <p14:creationId xmlns:p14="http://schemas.microsoft.com/office/powerpoint/2010/main" val="14990061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960120" y="8864"/>
            <a:ext cx="10515600" cy="1085933"/>
          </a:xfrm>
          <a:prstGeom prst="rect">
            <a:avLst/>
          </a:prstGeom>
        </p:spPr>
        <p:txBody>
          <a:bodyPr vert="horz" lIns="91440" tIns="45720" rIns="91440" bIns="4572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b="1" dirty="0">
                <a:solidFill>
                  <a:schemeClr val="accent5">
                    <a:lumMod val="75000"/>
                  </a:schemeClr>
                </a:solidFill>
              </a:rPr>
              <a:t>Optimizing treatment for comorbidities</a:t>
            </a:r>
          </a:p>
        </p:txBody>
      </p:sp>
      <p:pic>
        <p:nvPicPr>
          <p:cNvPr id="2" name="Picture 1">
            <a:extLst>
              <a:ext uri="{FF2B5EF4-FFF2-40B4-BE49-F238E27FC236}">
                <a16:creationId xmlns:a16="http://schemas.microsoft.com/office/drawing/2014/main" id="{0EC76772-1CB4-4531-1C99-E8A2354A5607}"/>
              </a:ext>
            </a:extLst>
          </p:cNvPr>
          <p:cNvPicPr>
            <a:picLocks noChangeAspect="1"/>
          </p:cNvPicPr>
          <p:nvPr/>
        </p:nvPicPr>
        <p:blipFill>
          <a:blip r:embed="rId3"/>
          <a:stretch>
            <a:fillRect/>
          </a:stretch>
        </p:blipFill>
        <p:spPr>
          <a:xfrm>
            <a:off x="1501977" y="1010060"/>
            <a:ext cx="8955257" cy="5463890"/>
          </a:xfrm>
          <a:prstGeom prst="rect">
            <a:avLst/>
          </a:prstGeom>
        </p:spPr>
      </p:pic>
      <p:sp>
        <p:nvSpPr>
          <p:cNvPr id="7" name="TextBox 6"/>
          <p:cNvSpPr txBox="1"/>
          <p:nvPr/>
        </p:nvSpPr>
        <p:spPr>
          <a:xfrm>
            <a:off x="9544076" y="6389212"/>
            <a:ext cx="2484719" cy="307777"/>
          </a:xfrm>
          <a:prstGeom prst="rect">
            <a:avLst/>
          </a:prstGeom>
          <a:noFill/>
        </p:spPr>
        <p:txBody>
          <a:bodyPr wrap="none" rtlCol="0">
            <a:spAutoFit/>
          </a:bodyPr>
          <a:lstStyle/>
          <a:p>
            <a:r>
              <a:rPr lang="en-US" sz="1400" i="1" dirty="0"/>
              <a:t>(Chong ML, J Int AIDS Soc 2020)</a:t>
            </a:r>
          </a:p>
        </p:txBody>
      </p:sp>
    </p:spTree>
    <p:extLst>
      <p:ext uri="{BB962C8B-B14F-4D97-AF65-F5344CB8AC3E}">
        <p14:creationId xmlns:p14="http://schemas.microsoft.com/office/powerpoint/2010/main" val="25321796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960120" y="8864"/>
            <a:ext cx="10515600" cy="1325563"/>
          </a:xfrm>
          <a:prstGeom prst="rect">
            <a:avLst/>
          </a:prstGeom>
        </p:spPr>
        <p:txBody>
          <a:bodyPr vert="horz" lIns="91440" tIns="45720" rIns="91440" bIns="45720" rtlCol="0" anchor="b">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b="1" dirty="0">
                <a:solidFill>
                  <a:schemeClr val="accent5">
                    <a:lumMod val="75000"/>
                  </a:schemeClr>
                </a:solidFill>
              </a:rPr>
              <a:t>Optimizing treatment for mental health</a:t>
            </a:r>
          </a:p>
        </p:txBody>
      </p:sp>
      <p:sp>
        <p:nvSpPr>
          <p:cNvPr id="7" name="TextBox 6"/>
          <p:cNvSpPr txBox="1"/>
          <p:nvPr/>
        </p:nvSpPr>
        <p:spPr>
          <a:xfrm>
            <a:off x="9544076" y="6389212"/>
            <a:ext cx="2484719" cy="307777"/>
          </a:xfrm>
          <a:prstGeom prst="rect">
            <a:avLst/>
          </a:prstGeom>
          <a:noFill/>
        </p:spPr>
        <p:txBody>
          <a:bodyPr wrap="none" rtlCol="0">
            <a:spAutoFit/>
          </a:bodyPr>
          <a:lstStyle/>
          <a:p>
            <a:r>
              <a:rPr lang="en-US" sz="1400" i="1" dirty="0"/>
              <a:t>(Chong ML, J Int AIDS Soc 2020)</a:t>
            </a:r>
          </a:p>
        </p:txBody>
      </p:sp>
      <p:pic>
        <p:nvPicPr>
          <p:cNvPr id="4" name="Picture 3">
            <a:extLst>
              <a:ext uri="{FF2B5EF4-FFF2-40B4-BE49-F238E27FC236}">
                <a16:creationId xmlns:a16="http://schemas.microsoft.com/office/drawing/2014/main" id="{F0E572C3-600D-3756-BAC5-C09701DD9BC3}"/>
              </a:ext>
            </a:extLst>
          </p:cNvPr>
          <p:cNvPicPr>
            <a:picLocks noChangeAspect="1"/>
          </p:cNvPicPr>
          <p:nvPr/>
        </p:nvPicPr>
        <p:blipFill>
          <a:blip r:embed="rId3"/>
          <a:stretch>
            <a:fillRect/>
          </a:stretch>
        </p:blipFill>
        <p:spPr>
          <a:xfrm>
            <a:off x="1653702" y="1462432"/>
            <a:ext cx="9532871" cy="4711012"/>
          </a:xfrm>
          <a:prstGeom prst="rect">
            <a:avLst/>
          </a:prstGeom>
        </p:spPr>
      </p:pic>
    </p:spTree>
    <p:extLst>
      <p:ext uri="{BB962C8B-B14F-4D97-AF65-F5344CB8AC3E}">
        <p14:creationId xmlns:p14="http://schemas.microsoft.com/office/powerpoint/2010/main" val="41524068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1"/>
          <p:cNvSpPr txBox="1">
            <a:spLocks/>
          </p:cNvSpPr>
          <p:nvPr/>
        </p:nvSpPr>
        <p:spPr>
          <a:xfrm>
            <a:off x="960120" y="211443"/>
            <a:ext cx="10515600" cy="88013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b="1" dirty="0">
                <a:solidFill>
                  <a:schemeClr val="accent5">
                    <a:lumMod val="75000"/>
                  </a:schemeClr>
                </a:solidFill>
              </a:rPr>
              <a:t>Optimizing HIV/NCD care for WLWH</a:t>
            </a:r>
          </a:p>
        </p:txBody>
      </p:sp>
      <p:sp>
        <p:nvSpPr>
          <p:cNvPr id="7" name="TextBox 6"/>
          <p:cNvSpPr txBox="1"/>
          <p:nvPr/>
        </p:nvSpPr>
        <p:spPr>
          <a:xfrm>
            <a:off x="9016952" y="6338780"/>
            <a:ext cx="2966453" cy="307777"/>
          </a:xfrm>
          <a:prstGeom prst="rect">
            <a:avLst/>
          </a:prstGeom>
          <a:noFill/>
        </p:spPr>
        <p:txBody>
          <a:bodyPr wrap="none" rtlCol="0">
            <a:spAutoFit/>
          </a:bodyPr>
          <a:lstStyle/>
          <a:p>
            <a:r>
              <a:rPr lang="en-US" sz="1400" i="1" dirty="0"/>
              <a:t>(</a:t>
            </a:r>
            <a:r>
              <a:rPr lang="en-US" sz="1400" i="1" dirty="0" err="1"/>
              <a:t>Kukreja</a:t>
            </a:r>
            <a:r>
              <a:rPr lang="en-US" sz="1400" i="1" dirty="0"/>
              <a:t> A, Abstract #59, APACC 2022)</a:t>
            </a:r>
          </a:p>
        </p:txBody>
      </p:sp>
      <p:grpSp>
        <p:nvGrpSpPr>
          <p:cNvPr id="6" name="Group 5">
            <a:extLst>
              <a:ext uri="{FF2B5EF4-FFF2-40B4-BE49-F238E27FC236}">
                <a16:creationId xmlns:a16="http://schemas.microsoft.com/office/drawing/2014/main" id="{8B93FD74-78DF-A399-A696-ECF69EC846D3}"/>
              </a:ext>
            </a:extLst>
          </p:cNvPr>
          <p:cNvGrpSpPr/>
          <p:nvPr/>
        </p:nvGrpSpPr>
        <p:grpSpPr>
          <a:xfrm>
            <a:off x="1932561" y="1013431"/>
            <a:ext cx="8326877" cy="5401417"/>
            <a:chOff x="2381250" y="520700"/>
            <a:chExt cx="7336682" cy="4626582"/>
          </a:xfrm>
        </p:grpSpPr>
        <p:pic>
          <p:nvPicPr>
            <p:cNvPr id="3" name="Picture 2">
              <a:extLst>
                <a:ext uri="{FF2B5EF4-FFF2-40B4-BE49-F238E27FC236}">
                  <a16:creationId xmlns:a16="http://schemas.microsoft.com/office/drawing/2014/main" id="{1AC16F31-2FCE-8D0B-212A-DAA6C833342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381250" y="520700"/>
              <a:ext cx="7336682" cy="4626582"/>
            </a:xfrm>
            <a:prstGeom prst="rect">
              <a:avLst/>
            </a:prstGeom>
          </p:spPr>
        </p:pic>
        <p:pic>
          <p:nvPicPr>
            <p:cNvPr id="4" name="Picture 3">
              <a:extLst>
                <a:ext uri="{FF2B5EF4-FFF2-40B4-BE49-F238E27FC236}">
                  <a16:creationId xmlns:a16="http://schemas.microsoft.com/office/drawing/2014/main" id="{ECBB49F7-DFB1-C19F-FEE4-9F0BC0AFAED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381250" y="3939701"/>
              <a:ext cx="7336682" cy="1207581"/>
            </a:xfrm>
            <a:prstGeom prst="rect">
              <a:avLst/>
            </a:prstGeom>
          </p:spPr>
        </p:pic>
      </p:grpSp>
    </p:spTree>
    <p:extLst>
      <p:ext uri="{BB962C8B-B14F-4D97-AF65-F5344CB8AC3E}">
        <p14:creationId xmlns:p14="http://schemas.microsoft.com/office/powerpoint/2010/main" val="28072507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42233E0-3C99-096C-8042-F142F691622B}"/>
              </a:ext>
            </a:extLst>
          </p:cNvPr>
          <p:cNvSpPr txBox="1"/>
          <p:nvPr/>
        </p:nvSpPr>
        <p:spPr>
          <a:xfrm>
            <a:off x="1429196" y="1476956"/>
            <a:ext cx="9737766" cy="1754326"/>
          </a:xfrm>
          <a:prstGeom prst="rect">
            <a:avLst/>
          </a:prstGeom>
          <a:noFill/>
        </p:spPr>
        <p:txBody>
          <a:bodyPr wrap="square" rtlCol="0">
            <a:spAutoFit/>
          </a:bodyPr>
          <a:lstStyle/>
          <a:p>
            <a:r>
              <a:rPr lang="en-US" sz="3600" dirty="0"/>
              <a:t>1. High burden of NCDs/age-associated conditions but we are not routinely screening for them in clinic. </a:t>
            </a:r>
          </a:p>
        </p:txBody>
      </p:sp>
      <p:sp>
        <p:nvSpPr>
          <p:cNvPr id="3" name="TextBox 2">
            <a:extLst>
              <a:ext uri="{FF2B5EF4-FFF2-40B4-BE49-F238E27FC236}">
                <a16:creationId xmlns:a16="http://schemas.microsoft.com/office/drawing/2014/main" id="{95795B18-F364-4BC3-44F3-8EDB9F2471CF}"/>
              </a:ext>
            </a:extLst>
          </p:cNvPr>
          <p:cNvSpPr txBox="1"/>
          <p:nvPr/>
        </p:nvSpPr>
        <p:spPr>
          <a:xfrm>
            <a:off x="1429196" y="3477282"/>
            <a:ext cx="9452758" cy="1200329"/>
          </a:xfrm>
          <a:prstGeom prst="rect">
            <a:avLst/>
          </a:prstGeom>
          <a:noFill/>
        </p:spPr>
        <p:txBody>
          <a:bodyPr wrap="square" rtlCol="0">
            <a:spAutoFit/>
          </a:bodyPr>
          <a:lstStyle/>
          <a:p>
            <a:r>
              <a:rPr lang="en-US" sz="3600" dirty="0"/>
              <a:t>2. Even when NCDs/age-associated conditions are diagnosed, care continuity is poor.</a:t>
            </a:r>
          </a:p>
        </p:txBody>
      </p:sp>
      <p:sp>
        <p:nvSpPr>
          <p:cNvPr id="4" name="TextBox 3">
            <a:extLst>
              <a:ext uri="{FF2B5EF4-FFF2-40B4-BE49-F238E27FC236}">
                <a16:creationId xmlns:a16="http://schemas.microsoft.com/office/drawing/2014/main" id="{B8BEE344-96DA-269B-33F2-FF090AC5C0C9}"/>
              </a:ext>
            </a:extLst>
          </p:cNvPr>
          <p:cNvSpPr txBox="1"/>
          <p:nvPr/>
        </p:nvSpPr>
        <p:spPr>
          <a:xfrm>
            <a:off x="1429196" y="4997673"/>
            <a:ext cx="10046524" cy="1200329"/>
          </a:xfrm>
          <a:prstGeom prst="rect">
            <a:avLst/>
          </a:prstGeom>
          <a:noFill/>
        </p:spPr>
        <p:txBody>
          <a:bodyPr wrap="square" rtlCol="0">
            <a:spAutoFit/>
          </a:bodyPr>
          <a:lstStyle/>
          <a:p>
            <a:r>
              <a:rPr lang="en-US" sz="3600" dirty="0"/>
              <a:t>3. Need to actively engage with other specialties to optimally manage older PLWH.</a:t>
            </a:r>
          </a:p>
        </p:txBody>
      </p:sp>
      <p:sp>
        <p:nvSpPr>
          <p:cNvPr id="5" name="Title 1">
            <a:extLst>
              <a:ext uri="{FF2B5EF4-FFF2-40B4-BE49-F238E27FC236}">
                <a16:creationId xmlns:a16="http://schemas.microsoft.com/office/drawing/2014/main" id="{52B7A259-57EF-8E01-07D5-AA3C3B3B7946}"/>
              </a:ext>
            </a:extLst>
          </p:cNvPr>
          <p:cNvSpPr txBox="1">
            <a:spLocks/>
          </p:cNvSpPr>
          <p:nvPr/>
        </p:nvSpPr>
        <p:spPr>
          <a:xfrm>
            <a:off x="960120" y="8865"/>
            <a:ext cx="10515600" cy="108063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b="1" dirty="0">
                <a:solidFill>
                  <a:schemeClr val="accent5">
                    <a:lumMod val="75000"/>
                  </a:schemeClr>
                </a:solidFill>
              </a:rPr>
              <a:t>What we have learnt so far…</a:t>
            </a:r>
          </a:p>
        </p:txBody>
      </p:sp>
    </p:spTree>
    <p:extLst>
      <p:ext uri="{BB962C8B-B14F-4D97-AF65-F5344CB8AC3E}">
        <p14:creationId xmlns:p14="http://schemas.microsoft.com/office/powerpoint/2010/main" val="37203897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06496"/>
            <a:ext cx="10515600" cy="1325563"/>
          </a:xfrm>
        </p:spPr>
        <p:txBody>
          <a:bodyPr>
            <a:normAutofit/>
          </a:bodyPr>
          <a:lstStyle/>
          <a:p>
            <a:pPr algn="ctr"/>
            <a:r>
              <a:rPr lang="en-US" sz="5400" b="1" dirty="0">
                <a:solidFill>
                  <a:schemeClr val="accent5">
                    <a:lumMod val="75000"/>
                  </a:schemeClr>
                </a:solidFill>
              </a:rPr>
              <a:t>Transitions in HIV care</a:t>
            </a:r>
          </a:p>
        </p:txBody>
      </p:sp>
      <p:grpSp>
        <p:nvGrpSpPr>
          <p:cNvPr id="34" name="Group 33"/>
          <p:cNvGrpSpPr/>
          <p:nvPr/>
        </p:nvGrpSpPr>
        <p:grpSpPr>
          <a:xfrm>
            <a:off x="6668010" y="1390474"/>
            <a:ext cx="4713636" cy="4884611"/>
            <a:chOff x="6761988" y="1386713"/>
            <a:chExt cx="4713636" cy="4884611"/>
          </a:xfrm>
        </p:grpSpPr>
        <p:sp>
          <p:nvSpPr>
            <p:cNvPr id="18" name="TextBox 17"/>
            <p:cNvSpPr txBox="1"/>
            <p:nvPr/>
          </p:nvSpPr>
          <p:spPr>
            <a:xfrm>
              <a:off x="7787640" y="1386713"/>
              <a:ext cx="2662332" cy="584775"/>
            </a:xfrm>
            <a:prstGeom prst="rect">
              <a:avLst/>
            </a:prstGeom>
            <a:noFill/>
          </p:spPr>
          <p:txBody>
            <a:bodyPr wrap="none" rtlCol="0">
              <a:spAutoFit/>
            </a:bodyPr>
            <a:lstStyle/>
            <a:p>
              <a:r>
                <a:rPr lang="en-US" sz="3200" dirty="0"/>
                <a:t>Models of care</a:t>
              </a:r>
            </a:p>
          </p:txBody>
        </p:sp>
        <p:grpSp>
          <p:nvGrpSpPr>
            <p:cNvPr id="33" name="Group 32"/>
            <p:cNvGrpSpPr/>
            <p:nvPr/>
          </p:nvGrpSpPr>
          <p:grpSpPr>
            <a:xfrm>
              <a:off x="6761988" y="2145892"/>
              <a:ext cx="4713636" cy="4125432"/>
              <a:chOff x="6761988" y="2011780"/>
              <a:chExt cx="4713636" cy="4125432"/>
            </a:xfrm>
          </p:grpSpPr>
          <p:sp>
            <p:nvSpPr>
              <p:cNvPr id="19" name="Oval 18"/>
              <p:cNvSpPr/>
              <p:nvPr/>
            </p:nvSpPr>
            <p:spPr>
              <a:xfrm>
                <a:off x="6761988" y="2267712"/>
                <a:ext cx="2051304" cy="926592"/>
              </a:xfrm>
              <a:prstGeom prst="ellipse">
                <a:avLst/>
              </a:prstGeom>
              <a:noFill/>
              <a:ln w="3492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w="0"/>
                  <a:solidFill>
                    <a:schemeClr val="tx1"/>
                  </a:solidFill>
                  <a:effectLst>
                    <a:outerShdw blurRad="38100" dist="19050" dir="2700000" algn="tl" rotWithShape="0">
                      <a:schemeClr val="dk1">
                        <a:alpha val="40000"/>
                      </a:schemeClr>
                    </a:outerShdw>
                  </a:effectLst>
                </a:endParaRPr>
              </a:p>
            </p:txBody>
          </p:sp>
          <p:sp>
            <p:nvSpPr>
              <p:cNvPr id="21" name="Oval 20"/>
              <p:cNvSpPr/>
              <p:nvPr/>
            </p:nvSpPr>
            <p:spPr>
              <a:xfrm>
                <a:off x="9424320" y="2235132"/>
                <a:ext cx="2051304" cy="926592"/>
              </a:xfrm>
              <a:prstGeom prst="ellipse">
                <a:avLst/>
              </a:prstGeom>
              <a:noFill/>
              <a:ln w="3492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w="0"/>
                  <a:solidFill>
                    <a:schemeClr val="tx1"/>
                  </a:solidFill>
                  <a:effectLst>
                    <a:outerShdw blurRad="38100" dist="19050" dir="2700000" algn="tl" rotWithShape="0">
                      <a:schemeClr val="dk1">
                        <a:alpha val="40000"/>
                      </a:schemeClr>
                    </a:outerShdw>
                  </a:effectLst>
                </a:endParaRPr>
              </a:p>
            </p:txBody>
          </p:sp>
          <p:sp>
            <p:nvSpPr>
              <p:cNvPr id="22" name="Oval 21"/>
              <p:cNvSpPr/>
              <p:nvPr/>
            </p:nvSpPr>
            <p:spPr>
              <a:xfrm>
                <a:off x="7373016" y="3771328"/>
                <a:ext cx="2051304" cy="926592"/>
              </a:xfrm>
              <a:prstGeom prst="ellipse">
                <a:avLst/>
              </a:prstGeom>
              <a:noFill/>
              <a:ln w="3492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w="0"/>
                  <a:solidFill>
                    <a:schemeClr val="tx1"/>
                  </a:solidFill>
                  <a:effectLst>
                    <a:outerShdw blurRad="38100" dist="19050" dir="2700000" algn="tl" rotWithShape="0">
                      <a:schemeClr val="dk1">
                        <a:alpha val="40000"/>
                      </a:schemeClr>
                    </a:outerShdw>
                  </a:effectLst>
                </a:endParaRPr>
              </a:p>
            </p:txBody>
          </p:sp>
          <p:sp>
            <p:nvSpPr>
              <p:cNvPr id="23" name="Oval 22"/>
              <p:cNvSpPr/>
              <p:nvPr/>
            </p:nvSpPr>
            <p:spPr>
              <a:xfrm>
                <a:off x="9118806" y="3771328"/>
                <a:ext cx="2051304" cy="926592"/>
              </a:xfrm>
              <a:prstGeom prst="ellipse">
                <a:avLst/>
              </a:prstGeom>
              <a:noFill/>
              <a:ln w="3492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w="0"/>
                  <a:solidFill>
                    <a:schemeClr val="tx1"/>
                  </a:solidFill>
                  <a:effectLst>
                    <a:outerShdw blurRad="38100" dist="19050" dir="2700000" algn="tl" rotWithShape="0">
                      <a:schemeClr val="dk1">
                        <a:alpha val="40000"/>
                      </a:schemeClr>
                    </a:outerShdw>
                  </a:effectLst>
                </a:endParaRPr>
              </a:p>
            </p:txBody>
          </p:sp>
          <p:sp>
            <p:nvSpPr>
              <p:cNvPr id="24" name="Oval 23"/>
              <p:cNvSpPr/>
              <p:nvPr/>
            </p:nvSpPr>
            <p:spPr>
              <a:xfrm>
                <a:off x="8255448" y="5210620"/>
                <a:ext cx="2051304" cy="926592"/>
              </a:xfrm>
              <a:prstGeom prst="ellipse">
                <a:avLst/>
              </a:prstGeom>
              <a:noFill/>
              <a:ln w="3492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w="0"/>
                  <a:solidFill>
                    <a:schemeClr val="tx1"/>
                  </a:solidFill>
                  <a:effectLst>
                    <a:outerShdw blurRad="38100" dist="19050" dir="2700000" algn="tl" rotWithShape="0">
                      <a:schemeClr val="dk1">
                        <a:alpha val="40000"/>
                      </a:schemeClr>
                    </a:outerShdw>
                  </a:effectLst>
                </a:endParaRPr>
              </a:p>
            </p:txBody>
          </p:sp>
          <p:sp>
            <p:nvSpPr>
              <p:cNvPr id="25" name="Oval 24"/>
              <p:cNvSpPr/>
              <p:nvPr/>
            </p:nvSpPr>
            <p:spPr>
              <a:xfrm>
                <a:off x="8439816" y="5210620"/>
                <a:ext cx="2051304" cy="926592"/>
              </a:xfrm>
              <a:prstGeom prst="ellipse">
                <a:avLst/>
              </a:prstGeom>
              <a:noFill/>
              <a:ln w="3492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w="0"/>
                  <a:solidFill>
                    <a:schemeClr val="tx1"/>
                  </a:solidFill>
                  <a:effectLst>
                    <a:outerShdw blurRad="38100" dist="19050" dir="2700000" algn="tl" rotWithShape="0">
                      <a:schemeClr val="dk1">
                        <a:alpha val="40000"/>
                      </a:schemeClr>
                    </a:outerShdw>
                  </a:effectLst>
                </a:endParaRPr>
              </a:p>
            </p:txBody>
          </p:sp>
          <p:sp>
            <p:nvSpPr>
              <p:cNvPr id="26" name="Arc 25"/>
              <p:cNvSpPr/>
              <p:nvPr/>
            </p:nvSpPr>
            <p:spPr>
              <a:xfrm>
                <a:off x="8046720" y="2011780"/>
                <a:ext cx="1840992" cy="332544"/>
              </a:xfrm>
              <a:prstGeom prst="arc">
                <a:avLst>
                  <a:gd name="adj1" fmla="val 10876073"/>
                  <a:gd name="adj2" fmla="val 0"/>
                </a:avLst>
              </a:prstGeom>
              <a:ln w="412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Arc 26"/>
              <p:cNvSpPr/>
              <p:nvPr/>
            </p:nvSpPr>
            <p:spPr>
              <a:xfrm rot="10800000">
                <a:off x="8130540" y="3092356"/>
                <a:ext cx="1840992" cy="332544"/>
              </a:xfrm>
              <a:prstGeom prst="arc">
                <a:avLst>
                  <a:gd name="adj1" fmla="val 10876073"/>
                  <a:gd name="adj2" fmla="val 0"/>
                </a:avLst>
              </a:prstGeom>
              <a:ln w="412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TextBox 27"/>
              <p:cNvSpPr txBox="1"/>
              <p:nvPr/>
            </p:nvSpPr>
            <p:spPr>
              <a:xfrm>
                <a:off x="8268450" y="2359947"/>
                <a:ext cx="1565172" cy="646331"/>
              </a:xfrm>
              <a:prstGeom prst="rect">
                <a:avLst/>
              </a:prstGeom>
              <a:noFill/>
            </p:spPr>
            <p:txBody>
              <a:bodyPr wrap="none" rtlCol="0">
                <a:spAutoFit/>
              </a:bodyPr>
              <a:lstStyle/>
              <a:p>
                <a:r>
                  <a:rPr lang="en-US" sz="3600"/>
                  <a:t>Parellel</a:t>
                </a:r>
                <a:endParaRPr lang="en-US" sz="3600" dirty="0"/>
              </a:p>
            </p:txBody>
          </p:sp>
          <p:sp>
            <p:nvSpPr>
              <p:cNvPr id="29" name="TextBox 28"/>
              <p:cNvSpPr txBox="1"/>
              <p:nvPr/>
            </p:nvSpPr>
            <p:spPr>
              <a:xfrm>
                <a:off x="8074415" y="3883075"/>
                <a:ext cx="2500621" cy="646331"/>
              </a:xfrm>
              <a:prstGeom prst="rect">
                <a:avLst/>
              </a:prstGeom>
              <a:noFill/>
            </p:spPr>
            <p:txBody>
              <a:bodyPr wrap="none" rtlCol="0">
                <a:spAutoFit/>
              </a:bodyPr>
              <a:lstStyle/>
              <a:p>
                <a:r>
                  <a:rPr lang="en-US" sz="3600"/>
                  <a:t>Coordinated</a:t>
                </a:r>
                <a:endParaRPr lang="en-US" sz="3600" dirty="0"/>
              </a:p>
            </p:txBody>
          </p:sp>
          <p:sp>
            <p:nvSpPr>
              <p:cNvPr id="30" name="TextBox 29"/>
              <p:cNvSpPr txBox="1"/>
              <p:nvPr/>
            </p:nvSpPr>
            <p:spPr>
              <a:xfrm>
                <a:off x="8361945" y="5311528"/>
                <a:ext cx="2124749" cy="646331"/>
              </a:xfrm>
              <a:prstGeom prst="rect">
                <a:avLst/>
              </a:prstGeom>
              <a:noFill/>
            </p:spPr>
            <p:txBody>
              <a:bodyPr wrap="none" rtlCol="0">
                <a:spAutoFit/>
              </a:bodyPr>
              <a:lstStyle/>
              <a:p>
                <a:r>
                  <a:rPr lang="en-US" sz="3600" dirty="0"/>
                  <a:t>Integrated</a:t>
                </a:r>
              </a:p>
            </p:txBody>
          </p:sp>
        </p:grpSp>
      </p:grpSp>
      <p:grpSp>
        <p:nvGrpSpPr>
          <p:cNvPr id="37" name="Group 36"/>
          <p:cNvGrpSpPr/>
          <p:nvPr/>
        </p:nvGrpSpPr>
        <p:grpSpPr>
          <a:xfrm>
            <a:off x="810354" y="1369168"/>
            <a:ext cx="5457134" cy="5328218"/>
            <a:chOff x="810354" y="1369168"/>
            <a:chExt cx="5457134" cy="5328218"/>
          </a:xfrm>
        </p:grpSpPr>
        <p:grpSp>
          <p:nvGrpSpPr>
            <p:cNvPr id="32" name="Group 31"/>
            <p:cNvGrpSpPr/>
            <p:nvPr/>
          </p:nvGrpSpPr>
          <p:grpSpPr>
            <a:xfrm>
              <a:off x="810354" y="1369168"/>
              <a:ext cx="5457134" cy="4220942"/>
              <a:chOff x="647823" y="1398300"/>
              <a:chExt cx="5457134" cy="4220942"/>
            </a:xfrm>
          </p:grpSpPr>
          <p:grpSp>
            <p:nvGrpSpPr>
              <p:cNvPr id="31" name="Group 30"/>
              <p:cNvGrpSpPr/>
              <p:nvPr/>
            </p:nvGrpSpPr>
            <p:grpSpPr>
              <a:xfrm>
                <a:off x="647823" y="2165855"/>
                <a:ext cx="5457134" cy="3453387"/>
                <a:chOff x="647823" y="2165855"/>
                <a:chExt cx="5457134" cy="3453387"/>
              </a:xfrm>
            </p:grpSpPr>
            <p:sp>
              <p:nvSpPr>
                <p:cNvPr id="7" name="Oval 6"/>
                <p:cNvSpPr/>
                <p:nvPr/>
              </p:nvSpPr>
              <p:spPr>
                <a:xfrm>
                  <a:off x="3535493" y="4692650"/>
                  <a:ext cx="2569464" cy="926592"/>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n w="0"/>
                      <a:solidFill>
                        <a:schemeClr val="tx1"/>
                      </a:solidFill>
                      <a:effectLst>
                        <a:outerShdw blurRad="38100" dist="19050" dir="2700000" algn="tl" rotWithShape="0">
                          <a:schemeClr val="dk1">
                            <a:alpha val="40000"/>
                          </a:schemeClr>
                        </a:outerShdw>
                      </a:effectLst>
                    </a:rPr>
                    <a:t>Psychiatrist</a:t>
                  </a:r>
                </a:p>
              </p:txBody>
            </p:sp>
            <p:sp>
              <p:nvSpPr>
                <p:cNvPr id="11" name="Oval 10"/>
                <p:cNvSpPr/>
                <p:nvPr/>
              </p:nvSpPr>
              <p:spPr>
                <a:xfrm>
                  <a:off x="3453562" y="2218407"/>
                  <a:ext cx="2569464" cy="926592"/>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n w="0"/>
                      <a:solidFill>
                        <a:schemeClr val="tx1"/>
                      </a:solidFill>
                      <a:effectLst>
                        <a:outerShdw blurRad="38100" dist="19050" dir="2700000" algn="tl" rotWithShape="0">
                          <a:schemeClr val="dk1">
                            <a:alpha val="40000"/>
                          </a:schemeClr>
                        </a:outerShdw>
                      </a:effectLst>
                    </a:rPr>
                    <a:t>Nutritionist</a:t>
                  </a:r>
                </a:p>
              </p:txBody>
            </p:sp>
            <p:sp>
              <p:nvSpPr>
                <p:cNvPr id="12" name="Oval 11"/>
                <p:cNvSpPr/>
                <p:nvPr/>
              </p:nvSpPr>
              <p:spPr>
                <a:xfrm>
                  <a:off x="647823" y="3421872"/>
                  <a:ext cx="2569464" cy="926592"/>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n w="0"/>
                      <a:solidFill>
                        <a:schemeClr val="tx1"/>
                      </a:solidFill>
                      <a:effectLst>
                        <a:outerShdw blurRad="38100" dist="19050" dir="2700000" algn="tl" rotWithShape="0">
                          <a:schemeClr val="dk1">
                            <a:alpha val="40000"/>
                          </a:schemeClr>
                        </a:outerShdw>
                      </a:effectLst>
                    </a:rPr>
                    <a:t>Pharmacist</a:t>
                  </a:r>
                </a:p>
              </p:txBody>
            </p:sp>
            <p:sp>
              <p:nvSpPr>
                <p:cNvPr id="13" name="Oval 12"/>
                <p:cNvSpPr/>
                <p:nvPr/>
              </p:nvSpPr>
              <p:spPr>
                <a:xfrm>
                  <a:off x="3395397" y="3442892"/>
                  <a:ext cx="2569464" cy="926592"/>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n w="0"/>
                      <a:solidFill>
                        <a:schemeClr val="tx1"/>
                      </a:solidFill>
                      <a:effectLst>
                        <a:outerShdw blurRad="38100" dist="19050" dir="2700000" algn="tl" rotWithShape="0">
                          <a:schemeClr val="dk1">
                            <a:alpha val="40000"/>
                          </a:schemeClr>
                        </a:outerShdw>
                      </a:effectLst>
                    </a:rPr>
                    <a:t>Occupational therapist</a:t>
                  </a:r>
                </a:p>
              </p:txBody>
            </p:sp>
            <p:sp>
              <p:nvSpPr>
                <p:cNvPr id="15" name="Oval 14"/>
                <p:cNvSpPr/>
                <p:nvPr/>
              </p:nvSpPr>
              <p:spPr>
                <a:xfrm>
                  <a:off x="647823" y="4636096"/>
                  <a:ext cx="2569464" cy="926592"/>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n w="0"/>
                      <a:solidFill>
                        <a:schemeClr val="tx1"/>
                      </a:solidFill>
                      <a:effectLst>
                        <a:outerShdw blurRad="38100" dist="19050" dir="2700000" algn="tl" rotWithShape="0">
                          <a:schemeClr val="dk1">
                            <a:alpha val="40000"/>
                          </a:schemeClr>
                        </a:outerShdw>
                      </a:effectLst>
                    </a:rPr>
                    <a:t>Geriatrician</a:t>
                  </a:r>
                </a:p>
              </p:txBody>
            </p:sp>
            <p:sp>
              <p:nvSpPr>
                <p:cNvPr id="17" name="Oval 16"/>
                <p:cNvSpPr/>
                <p:nvPr/>
              </p:nvSpPr>
              <p:spPr>
                <a:xfrm>
                  <a:off x="647823" y="2165855"/>
                  <a:ext cx="2569464" cy="926592"/>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n w="0"/>
                      <a:solidFill>
                        <a:schemeClr val="tx1"/>
                      </a:solidFill>
                      <a:effectLst>
                        <a:outerShdw blurRad="38100" dist="19050" dir="2700000" algn="tl" rotWithShape="0">
                          <a:schemeClr val="dk1">
                            <a:alpha val="40000"/>
                          </a:schemeClr>
                        </a:outerShdw>
                      </a:effectLst>
                    </a:rPr>
                    <a:t>HIV  physician</a:t>
                  </a:r>
                </a:p>
              </p:txBody>
            </p:sp>
          </p:grpSp>
          <p:sp>
            <p:nvSpPr>
              <p:cNvPr id="8" name="TextBox 7"/>
              <p:cNvSpPr txBox="1"/>
              <p:nvPr/>
            </p:nvSpPr>
            <p:spPr>
              <a:xfrm>
                <a:off x="1844040" y="1398300"/>
                <a:ext cx="2894254" cy="584775"/>
              </a:xfrm>
              <a:prstGeom prst="rect">
                <a:avLst/>
              </a:prstGeom>
              <a:noFill/>
            </p:spPr>
            <p:txBody>
              <a:bodyPr wrap="none" rtlCol="0">
                <a:spAutoFit/>
              </a:bodyPr>
              <a:lstStyle/>
              <a:p>
                <a:r>
                  <a:rPr lang="en-US" sz="3200"/>
                  <a:t>Services needed</a:t>
                </a:r>
              </a:p>
            </p:txBody>
          </p:sp>
        </p:grpSp>
        <p:sp>
          <p:nvSpPr>
            <p:cNvPr id="35" name="Oval 34"/>
            <p:cNvSpPr/>
            <p:nvPr/>
          </p:nvSpPr>
          <p:spPr>
            <a:xfrm>
              <a:off x="810354" y="5770794"/>
              <a:ext cx="2569464" cy="926592"/>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n w="0"/>
                  <a:solidFill>
                    <a:schemeClr val="tx1"/>
                  </a:solidFill>
                  <a:effectLst>
                    <a:outerShdw blurRad="38100" dist="19050" dir="2700000" algn="tl" rotWithShape="0">
                      <a:schemeClr val="dk1">
                        <a:alpha val="40000"/>
                      </a:schemeClr>
                    </a:outerShdw>
                  </a:effectLst>
                </a:rPr>
                <a:t>Nurses</a:t>
              </a:r>
            </a:p>
          </p:txBody>
        </p:sp>
      </p:grpSp>
      <p:sp>
        <p:nvSpPr>
          <p:cNvPr id="36" name="Oval 35"/>
          <p:cNvSpPr/>
          <p:nvPr/>
        </p:nvSpPr>
        <p:spPr>
          <a:xfrm>
            <a:off x="3652836" y="5768805"/>
            <a:ext cx="2569464" cy="926592"/>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n w="0"/>
                <a:solidFill>
                  <a:schemeClr val="tx1"/>
                </a:solidFill>
                <a:effectLst>
                  <a:outerShdw blurRad="38100" dist="19050" dir="2700000" algn="tl" rotWithShape="0">
                    <a:schemeClr val="dk1">
                      <a:alpha val="40000"/>
                    </a:schemeClr>
                  </a:outerShdw>
                </a:effectLst>
              </a:rPr>
              <a:t>Social worker</a:t>
            </a:r>
          </a:p>
        </p:txBody>
      </p:sp>
    </p:spTree>
    <p:extLst>
      <p:ext uri="{BB962C8B-B14F-4D97-AF65-F5344CB8AC3E}">
        <p14:creationId xmlns:p14="http://schemas.microsoft.com/office/powerpoint/2010/main" val="2072170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060546" y="192377"/>
            <a:ext cx="11883558" cy="964319"/>
          </a:xfrm>
          <a:prstGeom prst="rect">
            <a:avLst/>
          </a:prstGeom>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dirty="0">
                <a:solidFill>
                  <a:schemeClr val="accent5">
                    <a:lumMod val="75000"/>
                  </a:schemeClr>
                </a:solidFill>
              </a:rPr>
              <a:t>HIV/NCD care integration – pre-implementation </a:t>
            </a:r>
          </a:p>
          <a:p>
            <a:r>
              <a:rPr lang="en-US" sz="3600" b="1" dirty="0">
                <a:solidFill>
                  <a:schemeClr val="accent5">
                    <a:lumMod val="75000"/>
                  </a:schemeClr>
                </a:solidFill>
              </a:rPr>
              <a:t>studies </a:t>
            </a:r>
            <a:endParaRPr lang="en-US" sz="3200" b="1" dirty="0">
              <a:solidFill>
                <a:schemeClr val="accent5">
                  <a:lumMod val="75000"/>
                </a:schemeClr>
              </a:solidFill>
            </a:endParaRPr>
          </a:p>
        </p:txBody>
      </p:sp>
      <p:sp>
        <p:nvSpPr>
          <p:cNvPr id="11" name="TextBox 10">
            <a:extLst>
              <a:ext uri="{FF2B5EF4-FFF2-40B4-BE49-F238E27FC236}">
                <a16:creationId xmlns:a16="http://schemas.microsoft.com/office/drawing/2014/main" id="{042EE1FD-CB3F-F474-802F-B8D48FE2884C}"/>
              </a:ext>
            </a:extLst>
          </p:cNvPr>
          <p:cNvSpPr txBox="1"/>
          <p:nvPr/>
        </p:nvSpPr>
        <p:spPr>
          <a:xfrm>
            <a:off x="1761190" y="1112150"/>
            <a:ext cx="8669620" cy="646331"/>
          </a:xfrm>
          <a:prstGeom prst="rect">
            <a:avLst/>
          </a:prstGeom>
          <a:noFill/>
        </p:spPr>
        <p:txBody>
          <a:bodyPr wrap="square" rtlCol="0">
            <a:spAutoFit/>
          </a:bodyPr>
          <a:lstStyle/>
          <a:p>
            <a:pPr algn="ctr"/>
            <a:r>
              <a:rPr lang="en-US" dirty="0"/>
              <a:t>[FGDs and IDIs with clinicians (ID, psychiatrists, geriatrics, neurologists, rehab medicine), nurses, admin staff, and PLWH in UMMC] </a:t>
            </a:r>
          </a:p>
        </p:txBody>
      </p:sp>
      <p:sp>
        <p:nvSpPr>
          <p:cNvPr id="2" name="Oval 1">
            <a:extLst>
              <a:ext uri="{FF2B5EF4-FFF2-40B4-BE49-F238E27FC236}">
                <a16:creationId xmlns:a16="http://schemas.microsoft.com/office/drawing/2014/main" id="{E5F9E4CD-7A06-FA94-7D35-D166D86729C1}"/>
              </a:ext>
            </a:extLst>
          </p:cNvPr>
          <p:cNvSpPr/>
          <p:nvPr/>
        </p:nvSpPr>
        <p:spPr>
          <a:xfrm>
            <a:off x="1506188" y="1909911"/>
            <a:ext cx="4284160" cy="1485251"/>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n w="0"/>
                <a:solidFill>
                  <a:schemeClr val="tx1"/>
                </a:solidFill>
              </a:rPr>
              <a:t>Mental health &amp; Substance use</a:t>
            </a:r>
          </a:p>
        </p:txBody>
      </p:sp>
      <p:sp>
        <p:nvSpPr>
          <p:cNvPr id="3" name="Oval 2">
            <a:extLst>
              <a:ext uri="{FF2B5EF4-FFF2-40B4-BE49-F238E27FC236}">
                <a16:creationId xmlns:a16="http://schemas.microsoft.com/office/drawing/2014/main" id="{D203DAC8-C407-3EBA-B9D7-A90EFF503B96}"/>
              </a:ext>
            </a:extLst>
          </p:cNvPr>
          <p:cNvSpPr/>
          <p:nvPr/>
        </p:nvSpPr>
        <p:spPr>
          <a:xfrm>
            <a:off x="6401653" y="1951376"/>
            <a:ext cx="4284160" cy="1485251"/>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n w="0"/>
                <a:solidFill>
                  <a:schemeClr val="tx1"/>
                </a:solidFill>
              </a:rPr>
              <a:t>Cognitive impairment</a:t>
            </a:r>
          </a:p>
        </p:txBody>
      </p:sp>
      <p:sp>
        <p:nvSpPr>
          <p:cNvPr id="4" name="Oval 3">
            <a:extLst>
              <a:ext uri="{FF2B5EF4-FFF2-40B4-BE49-F238E27FC236}">
                <a16:creationId xmlns:a16="http://schemas.microsoft.com/office/drawing/2014/main" id="{D73D9ABF-0C0B-A869-FAD8-F90EBA05CAD0}"/>
              </a:ext>
            </a:extLst>
          </p:cNvPr>
          <p:cNvSpPr/>
          <p:nvPr/>
        </p:nvSpPr>
        <p:spPr>
          <a:xfrm>
            <a:off x="6401653" y="4840143"/>
            <a:ext cx="4284160" cy="1485251"/>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n w="0"/>
                <a:solidFill>
                  <a:schemeClr val="tx1"/>
                </a:solidFill>
              </a:rPr>
              <a:t>Cognitive rehabilitation therapy</a:t>
            </a:r>
          </a:p>
        </p:txBody>
      </p:sp>
      <p:sp>
        <p:nvSpPr>
          <p:cNvPr id="6" name="Oval 5">
            <a:extLst>
              <a:ext uri="{FF2B5EF4-FFF2-40B4-BE49-F238E27FC236}">
                <a16:creationId xmlns:a16="http://schemas.microsoft.com/office/drawing/2014/main" id="{5D95A632-B5A9-FC3A-BE2D-B9D6D0533818}"/>
              </a:ext>
            </a:extLst>
          </p:cNvPr>
          <p:cNvSpPr/>
          <p:nvPr/>
        </p:nvSpPr>
        <p:spPr>
          <a:xfrm>
            <a:off x="1646439" y="4860298"/>
            <a:ext cx="4284160" cy="1485251"/>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n w="0"/>
                <a:solidFill>
                  <a:schemeClr val="tx1"/>
                </a:solidFill>
              </a:rPr>
              <a:t>Mental health &amp; wellness clinic for WLWH</a:t>
            </a:r>
          </a:p>
        </p:txBody>
      </p:sp>
      <p:pic>
        <p:nvPicPr>
          <p:cNvPr id="5122" name="Picture 2" descr="Wong pui li from academicmedicaleducation.com">
            <a:extLst>
              <a:ext uri="{FF2B5EF4-FFF2-40B4-BE49-F238E27FC236}">
                <a16:creationId xmlns:a16="http://schemas.microsoft.com/office/drawing/2014/main" id="{4E5067D4-1E7D-52D4-F00D-B332B4B99991}"/>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840191" y="2162577"/>
            <a:ext cx="1168400" cy="116840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D2527B04-B4BD-B287-FD0A-18AC38ABE758}"/>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83407" y="5018724"/>
            <a:ext cx="1168400" cy="1168400"/>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a:extLst>
              <a:ext uri="{FF2B5EF4-FFF2-40B4-BE49-F238E27FC236}">
                <a16:creationId xmlns:a16="http://schemas.microsoft.com/office/drawing/2014/main" id="{DEAA7DBE-752C-4D6D-617C-EEF6138F2CEA}"/>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83407" y="2044423"/>
            <a:ext cx="1168400" cy="116840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1B520741-D480-6BF6-2657-01470458EFB0}"/>
              </a:ext>
            </a:extLst>
          </p:cNvPr>
          <p:cNvSpPr>
            <a:spLocks noGrp="1"/>
          </p:cNvSpPr>
          <p:nvPr>
            <p:ph type="title"/>
          </p:nvPr>
        </p:nvSpPr>
        <p:spPr>
          <a:xfrm>
            <a:off x="3760031" y="4061668"/>
            <a:ext cx="4341136" cy="279246"/>
          </a:xfrm>
        </p:spPr>
        <p:txBody>
          <a:bodyPr>
            <a:noAutofit/>
          </a:bodyPr>
          <a:lstStyle/>
          <a:p>
            <a:pPr algn="ctr"/>
            <a:r>
              <a:rPr lang="en-US" sz="3000" b="1" dirty="0">
                <a:latin typeface="+mn-lt"/>
              </a:rPr>
              <a:t>Consolidated Framework for Implementation Research (CFIR)</a:t>
            </a:r>
          </a:p>
        </p:txBody>
      </p:sp>
      <p:pic>
        <p:nvPicPr>
          <p:cNvPr id="5130" name="Picture 10" descr="Capacity development in HIV and MEntal health Research in ...">
            <a:extLst>
              <a:ext uri="{FF2B5EF4-FFF2-40B4-BE49-F238E27FC236}">
                <a16:creationId xmlns:a16="http://schemas.microsoft.com/office/drawing/2014/main" id="{CF4CBF26-6550-E9FB-2553-34FF544DFB3D}"/>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10874974" y="5018724"/>
            <a:ext cx="1098833" cy="1128090"/>
          </a:xfrm>
          <a:prstGeom prst="rect">
            <a:avLst/>
          </a:prstGeom>
          <a:noFill/>
          <a:extLst>
            <a:ext uri="{909E8E84-426E-40DD-AFC4-6F175D3DCCD1}">
              <a14:hiddenFill xmlns:a14="http://schemas.microsoft.com/office/drawing/2010/main">
                <a:solidFill>
                  <a:srgbClr val="FFFFFF"/>
                </a:solidFill>
              </a14:hiddenFill>
            </a:ext>
          </a:extLst>
        </p:spPr>
      </p:pic>
      <p:pic>
        <p:nvPicPr>
          <p:cNvPr id="9" name="Google Shape;543;p23" descr="A close-up of a logo&#10;&#10;Description automatically generated">
            <a:extLst>
              <a:ext uri="{FF2B5EF4-FFF2-40B4-BE49-F238E27FC236}">
                <a16:creationId xmlns:a16="http://schemas.microsoft.com/office/drawing/2014/main" id="{12DF7E00-4827-5D33-4DA1-6512F0059B47}"/>
              </a:ext>
            </a:extLst>
          </p:cNvPr>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183407" y="147176"/>
            <a:ext cx="2024136" cy="651437"/>
          </a:xfrm>
          <a:prstGeom prst="rect">
            <a:avLst/>
          </a:prstGeom>
          <a:noFill/>
          <a:ln>
            <a:noFill/>
          </a:ln>
        </p:spPr>
      </p:pic>
    </p:spTree>
    <p:extLst>
      <p:ext uri="{BB962C8B-B14F-4D97-AF65-F5344CB8AC3E}">
        <p14:creationId xmlns:p14="http://schemas.microsoft.com/office/powerpoint/2010/main" val="1657796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838200" y="336783"/>
            <a:ext cx="10515600" cy="96431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b="1" dirty="0">
                <a:solidFill>
                  <a:schemeClr val="accent5">
                    <a:lumMod val="75000"/>
                  </a:schemeClr>
                </a:solidFill>
              </a:rPr>
              <a:t>HIV/NCD care integration: barriers</a:t>
            </a:r>
            <a:endParaRPr lang="en-US" sz="4400" b="1" dirty="0">
              <a:solidFill>
                <a:schemeClr val="accent5">
                  <a:lumMod val="75000"/>
                </a:schemeClr>
              </a:solidFill>
            </a:endParaRPr>
          </a:p>
        </p:txBody>
      </p:sp>
      <p:sp>
        <p:nvSpPr>
          <p:cNvPr id="11" name="TextBox 10">
            <a:extLst>
              <a:ext uri="{FF2B5EF4-FFF2-40B4-BE49-F238E27FC236}">
                <a16:creationId xmlns:a16="http://schemas.microsoft.com/office/drawing/2014/main" id="{042EE1FD-CB3F-F474-802F-B8D48FE2884C}"/>
              </a:ext>
            </a:extLst>
          </p:cNvPr>
          <p:cNvSpPr txBox="1"/>
          <p:nvPr/>
        </p:nvSpPr>
        <p:spPr>
          <a:xfrm>
            <a:off x="379379" y="1146902"/>
            <a:ext cx="11507820" cy="646331"/>
          </a:xfrm>
          <a:prstGeom prst="rect">
            <a:avLst/>
          </a:prstGeom>
          <a:noFill/>
        </p:spPr>
        <p:txBody>
          <a:bodyPr wrap="square" rtlCol="0">
            <a:spAutoFit/>
          </a:bodyPr>
          <a:lstStyle/>
          <a:p>
            <a:pPr algn="ctr"/>
            <a:r>
              <a:rPr lang="en-US" dirty="0"/>
              <a:t>[FGDs and IDIs with clinicians (ID, psychiatrists, geriatrics, neurologists, rehab medicine), nurses, admin staff, and PLWH in UMMC for integration of screening for cognitive issues, mental health and </a:t>
            </a:r>
            <a:r>
              <a:rPr lang="en-US"/>
              <a:t>substance use] </a:t>
            </a:r>
            <a:endParaRPr lang="en-US" dirty="0"/>
          </a:p>
        </p:txBody>
      </p:sp>
      <p:graphicFrame>
        <p:nvGraphicFramePr>
          <p:cNvPr id="3" name="Table 5">
            <a:extLst>
              <a:ext uri="{FF2B5EF4-FFF2-40B4-BE49-F238E27FC236}">
                <a16:creationId xmlns:a16="http://schemas.microsoft.com/office/drawing/2014/main" id="{4DED248F-DDE1-931C-4E6F-ED88D3B0C39C}"/>
              </a:ext>
            </a:extLst>
          </p:cNvPr>
          <p:cNvGraphicFramePr>
            <a:graphicFrameLocks noGrp="1"/>
          </p:cNvGraphicFramePr>
          <p:nvPr>
            <p:extLst>
              <p:ext uri="{D42A27DB-BD31-4B8C-83A1-F6EECF244321}">
                <p14:modId xmlns:p14="http://schemas.microsoft.com/office/powerpoint/2010/main" val="2632717000"/>
              </p:ext>
            </p:extLst>
          </p:nvPr>
        </p:nvGraphicFramePr>
        <p:xfrm>
          <a:off x="379378" y="1907436"/>
          <a:ext cx="11156129" cy="4577080"/>
        </p:xfrm>
        <a:graphic>
          <a:graphicData uri="http://schemas.openxmlformats.org/drawingml/2006/table">
            <a:tbl>
              <a:tblPr firstRow="1" bandRow="1">
                <a:tableStyleId>{5C22544A-7EE6-4342-B048-85BDC9FD1C3A}</a:tableStyleId>
              </a:tblPr>
              <a:tblGrid>
                <a:gridCol w="2789032">
                  <a:extLst>
                    <a:ext uri="{9D8B030D-6E8A-4147-A177-3AD203B41FA5}">
                      <a16:colId xmlns:a16="http://schemas.microsoft.com/office/drawing/2014/main" val="885072898"/>
                    </a:ext>
                  </a:extLst>
                </a:gridCol>
                <a:gridCol w="2487944">
                  <a:extLst>
                    <a:ext uri="{9D8B030D-6E8A-4147-A177-3AD203B41FA5}">
                      <a16:colId xmlns:a16="http://schemas.microsoft.com/office/drawing/2014/main" val="3778105043"/>
                    </a:ext>
                  </a:extLst>
                </a:gridCol>
                <a:gridCol w="3090121">
                  <a:extLst>
                    <a:ext uri="{9D8B030D-6E8A-4147-A177-3AD203B41FA5}">
                      <a16:colId xmlns:a16="http://schemas.microsoft.com/office/drawing/2014/main" val="12239956"/>
                    </a:ext>
                  </a:extLst>
                </a:gridCol>
                <a:gridCol w="2789032">
                  <a:extLst>
                    <a:ext uri="{9D8B030D-6E8A-4147-A177-3AD203B41FA5}">
                      <a16:colId xmlns:a16="http://schemas.microsoft.com/office/drawing/2014/main" val="869723145"/>
                    </a:ext>
                  </a:extLst>
                </a:gridCol>
              </a:tblGrid>
              <a:tr h="370840">
                <a:tc>
                  <a:txBody>
                    <a:bodyPr/>
                    <a:lstStyle/>
                    <a:p>
                      <a:pPr algn="ctr"/>
                      <a:r>
                        <a:rPr lang="en-US" dirty="0"/>
                        <a:t>Inner setting</a:t>
                      </a:r>
                    </a:p>
                  </a:txBody>
                  <a:tcPr/>
                </a:tc>
                <a:tc>
                  <a:txBody>
                    <a:bodyPr/>
                    <a:lstStyle/>
                    <a:p>
                      <a:pPr algn="ctr"/>
                      <a:r>
                        <a:rPr lang="en-US" dirty="0"/>
                        <a:t>Individual</a:t>
                      </a:r>
                    </a:p>
                  </a:txBody>
                  <a:tcPr/>
                </a:tc>
                <a:tc>
                  <a:txBody>
                    <a:bodyPr/>
                    <a:lstStyle/>
                    <a:p>
                      <a:pPr algn="ctr"/>
                      <a:r>
                        <a:rPr lang="en-US" dirty="0"/>
                        <a:t>Implementation Process</a:t>
                      </a:r>
                    </a:p>
                  </a:txBody>
                  <a:tcPr/>
                </a:tc>
                <a:tc>
                  <a:txBody>
                    <a:bodyPr/>
                    <a:lstStyle/>
                    <a:p>
                      <a:pPr algn="ctr"/>
                      <a:r>
                        <a:rPr lang="en-US" dirty="0"/>
                        <a:t>Intervention</a:t>
                      </a:r>
                    </a:p>
                  </a:txBody>
                  <a:tcPr/>
                </a:tc>
                <a:extLst>
                  <a:ext uri="{0D108BD9-81ED-4DB2-BD59-A6C34878D82A}">
                    <a16:rowId xmlns:a16="http://schemas.microsoft.com/office/drawing/2014/main" val="298870023"/>
                  </a:ext>
                </a:extLst>
              </a:tr>
              <a:tr h="370840">
                <a:tc>
                  <a:txBody>
                    <a:bodyPr/>
                    <a:lstStyle/>
                    <a:p>
                      <a:pPr marL="285750" indent="-285750">
                        <a:buFont typeface="Arial" panose="020B0604020202020204" pitchFamily="34" charset="0"/>
                        <a:buChar char="•"/>
                      </a:pPr>
                      <a:r>
                        <a:rPr lang="en-US" dirty="0"/>
                        <a:t>Lack of quiet space in clinic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Complex hospital processes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Lack of trained staff</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High staff turnover- care continuity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Complex IT infrastructure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i="1" dirty="0"/>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endParaRPr lang="en-US" dirty="0"/>
                    </a:p>
                  </a:txBody>
                  <a:tcPr/>
                </a:tc>
                <a:tc>
                  <a:txBody>
                    <a:bodyPr/>
                    <a:lstStyle/>
                    <a:p>
                      <a:pPr marL="285750" indent="-285750">
                        <a:buFont typeface="Arial" panose="020B0604020202020204" pitchFamily="34" charset="0"/>
                        <a:buChar char="•"/>
                      </a:pPr>
                      <a:r>
                        <a:rPr lang="en-US" b="0" i="0" dirty="0"/>
                        <a:t>Poor awareness on the need to screen</a:t>
                      </a:r>
                    </a:p>
                    <a:p>
                      <a:pPr marL="285750" indent="-285750">
                        <a:buFont typeface="Arial" panose="020B0604020202020204" pitchFamily="34" charset="0"/>
                        <a:buChar char="•"/>
                      </a:pPr>
                      <a:r>
                        <a:rPr lang="en-US" b="0" i="0" dirty="0"/>
                        <a:t>Lack of staff motivation</a:t>
                      </a:r>
                    </a:p>
                    <a:p>
                      <a:pPr marL="285750" indent="-285750">
                        <a:buFont typeface="Arial" panose="020B0604020202020204" pitchFamily="34" charset="0"/>
                        <a:buChar char="•"/>
                      </a:pPr>
                      <a:r>
                        <a:rPr lang="en-US" b="0" i="0" dirty="0"/>
                        <a:t>Staff confidence/  competence</a:t>
                      </a:r>
                    </a:p>
                    <a:p>
                      <a:pPr marL="285750" indent="-285750">
                        <a:buFont typeface="Arial" panose="020B0604020202020204" pitchFamily="34" charset="0"/>
                        <a:buChar char="•"/>
                      </a:pPr>
                      <a:endParaRPr lang="en-US" i="1" dirty="0">
                        <a:solidFill>
                          <a:srgbClr val="C00000"/>
                        </a:solidFill>
                      </a:endParaRPr>
                    </a:p>
                    <a:p>
                      <a:pPr marL="285750" indent="-285750">
                        <a:buFont typeface="Arial" panose="020B0604020202020204" pitchFamily="34" charset="0"/>
                        <a:buChar char="•"/>
                      </a:pPr>
                      <a:endParaRPr lang="en-US" i="1" dirty="0">
                        <a:solidFill>
                          <a:srgbClr val="C00000"/>
                        </a:solidFill>
                      </a:endParaRPr>
                    </a:p>
                    <a:p>
                      <a:pPr marL="285750" indent="-285750">
                        <a:buFont typeface="Arial" panose="020B0604020202020204" pitchFamily="34" charset="0"/>
                        <a:buChar char="•"/>
                      </a:pPr>
                      <a:endParaRPr lang="en-US" i="1" dirty="0">
                        <a:solidFill>
                          <a:srgbClr val="C00000"/>
                        </a:solidFill>
                      </a:endParaRPr>
                    </a:p>
                    <a:p>
                      <a:pPr marL="285750" indent="-285750">
                        <a:buFont typeface="Arial" panose="020B0604020202020204" pitchFamily="34" charset="0"/>
                        <a:buChar char="•"/>
                      </a:pPr>
                      <a:r>
                        <a:rPr lang="en-US" i="1" dirty="0">
                          <a:solidFill>
                            <a:srgbClr val="C00000"/>
                          </a:solidFill>
                        </a:rPr>
                        <a:t>Mixed awareness of non-HIV/   ageing issues</a:t>
                      </a:r>
                    </a:p>
                    <a:p>
                      <a:pPr marL="285750" indent="-285750">
                        <a:buFont typeface="Arial" panose="020B0604020202020204" pitchFamily="34" charset="0"/>
                        <a:buChar char="•"/>
                      </a:pPr>
                      <a:r>
                        <a:rPr lang="en-US" i="1" dirty="0">
                          <a:solidFill>
                            <a:srgbClr val="C00000"/>
                          </a:solidFill>
                        </a:rPr>
                        <a:t>Stigma</a:t>
                      </a:r>
                    </a:p>
                  </a:txBody>
                  <a:tcPr/>
                </a:tc>
                <a:tc>
                  <a:txBody>
                    <a:bodyPr/>
                    <a:lstStyle/>
                    <a:p>
                      <a:pPr marL="285750" indent="-285750">
                        <a:buFont typeface="Arial" panose="020B0604020202020204" pitchFamily="34" charset="0"/>
                        <a:buChar char="•"/>
                      </a:pPr>
                      <a:r>
                        <a:rPr lang="en-US" dirty="0"/>
                        <a:t>Poor ongoing training</a:t>
                      </a:r>
                    </a:p>
                    <a:p>
                      <a:pPr marL="285750" indent="-285750">
                        <a:buFont typeface="Arial" panose="020B0604020202020204" pitchFamily="34" charset="0"/>
                        <a:buChar char="•"/>
                      </a:pPr>
                      <a:r>
                        <a:rPr lang="en-US" dirty="0"/>
                        <a:t>Lack of algorithms to guide screening and management practices</a:t>
                      </a:r>
                    </a:p>
                    <a:p>
                      <a:pPr marL="285750" indent="-285750">
                        <a:buFont typeface="Arial" panose="020B0604020202020204" pitchFamily="34" charset="0"/>
                        <a:buChar char="•"/>
                      </a:pPr>
                      <a:r>
                        <a:rPr lang="en-US" dirty="0"/>
                        <a:t>Sustainability of the program –resources needed from other </a:t>
                      </a:r>
                      <a:r>
                        <a:rPr lang="en-US" dirty="0" err="1"/>
                        <a:t>specialities</a:t>
                      </a:r>
                      <a:endParaRPr lang="en-US" dirty="0"/>
                    </a:p>
                    <a:p>
                      <a:pPr marL="285750" indent="-285750">
                        <a:buFont typeface="Arial" panose="020B0604020202020204" pitchFamily="34" charset="0"/>
                        <a:buChar char="•"/>
                      </a:pPr>
                      <a:r>
                        <a:rPr lang="en-US" dirty="0"/>
                        <a:t>Lack of clear communication </a:t>
                      </a:r>
                    </a:p>
                    <a:p>
                      <a:pPr marL="285750" indent="-285750">
                        <a:buFont typeface="Arial" panose="020B0604020202020204" pitchFamily="34" charset="0"/>
                        <a:buChar char="•"/>
                      </a:pPr>
                      <a:endParaRPr lang="en-US" dirty="0">
                        <a:solidFill>
                          <a:srgbClr val="C00000"/>
                        </a:solidFill>
                      </a:endParaRPr>
                    </a:p>
                    <a:p>
                      <a:pPr marL="285750" indent="-285750">
                        <a:buFont typeface="Arial" panose="020B0604020202020204" pitchFamily="34" charset="0"/>
                        <a:buChar char="•"/>
                      </a:pPr>
                      <a:r>
                        <a:rPr lang="en-US" i="1" dirty="0">
                          <a:solidFill>
                            <a:srgbClr val="C00000"/>
                          </a:solidFill>
                        </a:rPr>
                        <a:t>Communication of  screening results</a:t>
                      </a:r>
                    </a:p>
                    <a:p>
                      <a:pPr marL="285750" indent="-285750">
                        <a:buFont typeface="Arial" panose="020B0604020202020204" pitchFamily="34" charset="0"/>
                        <a:buChar char="•"/>
                      </a:pPr>
                      <a:r>
                        <a:rPr lang="en-US" i="1" dirty="0">
                          <a:solidFill>
                            <a:srgbClr val="C00000"/>
                          </a:solidFill>
                        </a:rPr>
                        <a:t>Timing – not at initial diagnosis</a:t>
                      </a:r>
                    </a:p>
                    <a:p>
                      <a:pPr marL="285750" indent="-285750">
                        <a:buFont typeface="Arial" panose="020B0604020202020204" pitchFamily="34" charset="0"/>
                        <a:buChar char="•"/>
                      </a:pPr>
                      <a:endParaRPr lang="en-US" dirty="0"/>
                    </a:p>
                  </a:txBody>
                  <a:tcPr/>
                </a:tc>
                <a:tc>
                  <a:txBody>
                    <a:bodyPr/>
                    <a:lstStyle/>
                    <a:p>
                      <a:pPr marL="285750" indent="-285750">
                        <a:buFont typeface="Arial" panose="020B0604020202020204" pitchFamily="34" charset="0"/>
                        <a:buChar char="•"/>
                      </a:pPr>
                      <a:r>
                        <a:rPr lang="en-US" dirty="0"/>
                        <a:t>Executable in multiple languages</a:t>
                      </a:r>
                    </a:p>
                    <a:p>
                      <a:pPr marL="285750" indent="-285750">
                        <a:buFont typeface="Arial" panose="020B0604020202020204" pitchFamily="34" charset="0"/>
                        <a:buChar char="•"/>
                      </a:pPr>
                      <a:r>
                        <a:rPr lang="en-US" dirty="0"/>
                        <a:t>Lack of validated tools</a:t>
                      </a:r>
                    </a:p>
                    <a:p>
                      <a:pPr marL="285750" indent="-285750">
                        <a:buFont typeface="Arial" panose="020B0604020202020204" pitchFamily="34" charset="0"/>
                        <a:buChar char="•"/>
                      </a:pPr>
                      <a:r>
                        <a:rPr lang="en-US" dirty="0"/>
                        <a:t>Executed by non-specialists</a:t>
                      </a:r>
                    </a:p>
                    <a:p>
                      <a:pPr marL="285750" indent="-285750">
                        <a:buFont typeface="Arial" panose="020B0604020202020204" pitchFamily="34" charset="0"/>
                        <a:buChar char="•"/>
                      </a:pPr>
                      <a:endParaRPr lang="en-US" dirty="0">
                        <a:solidFill>
                          <a:srgbClr val="C00000"/>
                        </a:solidFill>
                      </a:endParaRPr>
                    </a:p>
                    <a:p>
                      <a:pPr marL="285750" indent="-285750">
                        <a:buFont typeface="Arial" panose="020B0604020202020204" pitchFamily="34" charset="0"/>
                        <a:buChar char="•"/>
                      </a:pPr>
                      <a:endParaRPr lang="en-US" dirty="0">
                        <a:solidFill>
                          <a:srgbClr val="C00000"/>
                        </a:solidFill>
                      </a:endParaRPr>
                    </a:p>
                    <a:p>
                      <a:pPr marL="285750" indent="-285750">
                        <a:buFont typeface="Arial" panose="020B0604020202020204" pitchFamily="34" charset="0"/>
                        <a:buChar char="•"/>
                      </a:pPr>
                      <a:endParaRPr lang="en-US" dirty="0">
                        <a:solidFill>
                          <a:srgbClr val="C00000"/>
                        </a:solidFill>
                      </a:endParaRPr>
                    </a:p>
                    <a:p>
                      <a:pPr marL="285750" indent="-285750">
                        <a:buFont typeface="Arial" panose="020B0604020202020204" pitchFamily="34" charset="0"/>
                        <a:buChar char="•"/>
                      </a:pPr>
                      <a:endParaRPr lang="en-US" dirty="0">
                        <a:solidFill>
                          <a:srgbClr val="C00000"/>
                        </a:solidFill>
                      </a:endParaRPr>
                    </a:p>
                    <a:p>
                      <a:pPr marL="285750" indent="-285750">
                        <a:buFont typeface="Arial" panose="020B0604020202020204" pitchFamily="34" charset="0"/>
                        <a:buChar char="•"/>
                      </a:pPr>
                      <a:r>
                        <a:rPr lang="en-US" i="1" dirty="0">
                          <a:solidFill>
                            <a:srgbClr val="C00000"/>
                          </a:solidFill>
                        </a:rPr>
                        <a:t>Time consuming – waiting time</a:t>
                      </a:r>
                    </a:p>
                    <a:p>
                      <a:pPr marL="285750" indent="-285750">
                        <a:buFont typeface="Arial" panose="020B0604020202020204" pitchFamily="34" charset="0"/>
                        <a:buChar char="•"/>
                      </a:pPr>
                      <a:r>
                        <a:rPr lang="en-US" i="1" dirty="0">
                          <a:solidFill>
                            <a:srgbClr val="C00000"/>
                          </a:solidFill>
                        </a:rPr>
                        <a:t>Convenient linkage to care – best ID clinic</a:t>
                      </a:r>
                    </a:p>
                    <a:p>
                      <a:pPr marL="285750" indent="-285750">
                        <a:buFont typeface="Arial" panose="020B0604020202020204" pitchFamily="34" charset="0"/>
                        <a:buChar char="•"/>
                      </a:pPr>
                      <a:r>
                        <a:rPr lang="en-US" i="1" dirty="0">
                          <a:solidFill>
                            <a:srgbClr val="C00000"/>
                          </a:solidFill>
                        </a:rPr>
                        <a:t>Cost</a:t>
                      </a:r>
                    </a:p>
                    <a:p>
                      <a:pPr marL="285750" indent="-285750">
                        <a:buFont typeface="Arial" panose="020B0604020202020204" pitchFamily="34" charset="0"/>
                        <a:buChar char="•"/>
                      </a:pPr>
                      <a:endParaRPr lang="en-US" dirty="0"/>
                    </a:p>
                  </a:txBody>
                  <a:tcPr/>
                </a:tc>
                <a:extLst>
                  <a:ext uri="{0D108BD9-81ED-4DB2-BD59-A6C34878D82A}">
                    <a16:rowId xmlns:a16="http://schemas.microsoft.com/office/drawing/2014/main" val="2742150714"/>
                  </a:ext>
                </a:extLst>
              </a:tr>
            </a:tbl>
          </a:graphicData>
        </a:graphic>
      </p:graphicFrame>
    </p:spTree>
    <p:extLst>
      <p:ext uri="{BB962C8B-B14F-4D97-AF65-F5344CB8AC3E}">
        <p14:creationId xmlns:p14="http://schemas.microsoft.com/office/powerpoint/2010/main" val="3683197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2A720-33E6-EC19-22A0-FE13070405DE}"/>
              </a:ext>
            </a:extLst>
          </p:cNvPr>
          <p:cNvSpPr>
            <a:spLocks noGrp="1"/>
          </p:cNvSpPr>
          <p:nvPr>
            <p:ph type="title"/>
          </p:nvPr>
        </p:nvSpPr>
        <p:spPr>
          <a:xfrm>
            <a:off x="266633" y="642444"/>
            <a:ext cx="11481683" cy="1065641"/>
          </a:xfrm>
        </p:spPr>
        <p:txBody>
          <a:bodyPr>
            <a:noAutofit/>
          </a:bodyPr>
          <a:lstStyle/>
          <a:p>
            <a:pPr algn="ctr"/>
            <a:r>
              <a:rPr lang="en-US" sz="4800" b="1" dirty="0">
                <a:solidFill>
                  <a:schemeClr val="accent5">
                    <a:lumMod val="75000"/>
                  </a:schemeClr>
                </a:solidFill>
              </a:rPr>
              <a:t>On-going implementation studies on HIV/Aging in UMMC</a:t>
            </a:r>
          </a:p>
        </p:txBody>
      </p:sp>
      <p:sp>
        <p:nvSpPr>
          <p:cNvPr id="3" name="Content Placeholder 2">
            <a:extLst>
              <a:ext uri="{FF2B5EF4-FFF2-40B4-BE49-F238E27FC236}">
                <a16:creationId xmlns:a16="http://schemas.microsoft.com/office/drawing/2014/main" id="{7BE34BB8-7407-51DE-338E-64F87C7E79A8}"/>
              </a:ext>
            </a:extLst>
          </p:cNvPr>
          <p:cNvSpPr>
            <a:spLocks noGrp="1"/>
          </p:cNvSpPr>
          <p:nvPr>
            <p:ph idx="1"/>
          </p:nvPr>
        </p:nvSpPr>
        <p:spPr>
          <a:xfrm>
            <a:off x="838200" y="1964117"/>
            <a:ext cx="10910116" cy="5183575"/>
          </a:xfrm>
        </p:spPr>
        <p:txBody>
          <a:bodyPr>
            <a:normAutofit/>
          </a:bodyPr>
          <a:lstStyle/>
          <a:p>
            <a:r>
              <a:rPr lang="en-US" dirty="0"/>
              <a:t>Validation and implementation of a brief electronic screening tool (e-</a:t>
            </a:r>
            <a:r>
              <a:rPr lang="en-US" dirty="0" err="1"/>
              <a:t>mwTool</a:t>
            </a:r>
            <a:r>
              <a:rPr lang="en-US" dirty="0"/>
              <a:t>) for stepped-care management of mental health and substance use disorders  in PLWH  [Chong ML]</a:t>
            </a:r>
          </a:p>
          <a:p>
            <a:endParaRPr lang="en-US" dirty="0"/>
          </a:p>
        </p:txBody>
      </p:sp>
      <p:pic>
        <p:nvPicPr>
          <p:cNvPr id="4" name="Picture 3">
            <a:extLst>
              <a:ext uri="{FF2B5EF4-FFF2-40B4-BE49-F238E27FC236}">
                <a16:creationId xmlns:a16="http://schemas.microsoft.com/office/drawing/2014/main" id="{C0D1D4F2-D9C6-98DB-7C64-11014F628DE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92852" y="3296355"/>
            <a:ext cx="9009837" cy="3431016"/>
          </a:xfrm>
          <a:prstGeom prst="rect">
            <a:avLst/>
          </a:prstGeom>
        </p:spPr>
      </p:pic>
      <p:pic>
        <p:nvPicPr>
          <p:cNvPr id="2050" name="Picture 2">
            <a:extLst>
              <a:ext uri="{FF2B5EF4-FFF2-40B4-BE49-F238E27FC236}">
                <a16:creationId xmlns:a16="http://schemas.microsoft.com/office/drawing/2014/main" id="{5D1D51DB-9116-D18E-1F8E-FB798C7CF99B}"/>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0743126" y="4292283"/>
            <a:ext cx="1168400" cy="11684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olumbia University logo transparent PNG - StickPNG">
            <a:extLst>
              <a:ext uri="{FF2B5EF4-FFF2-40B4-BE49-F238E27FC236}">
                <a16:creationId xmlns:a16="http://schemas.microsoft.com/office/drawing/2014/main" id="{A3433F86-32D8-B95C-BDC9-F09860E3368C}"/>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0638311" y="5296394"/>
            <a:ext cx="1430977" cy="14309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84397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aphic 11" descr="Doctor male with solid fill">
            <a:extLst>
              <a:ext uri="{FF2B5EF4-FFF2-40B4-BE49-F238E27FC236}">
                <a16:creationId xmlns:a16="http://schemas.microsoft.com/office/drawing/2014/main" id="{A0A3B3A6-D19C-4458-F941-088729B89C95}"/>
              </a:ext>
            </a:extLst>
          </p:cNvPr>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229304" y="1349743"/>
            <a:ext cx="609600" cy="609600"/>
          </a:xfrm>
          <a:prstGeom prst="rect">
            <a:avLst/>
          </a:prstGeom>
        </p:spPr>
      </p:pic>
      <p:pic>
        <p:nvPicPr>
          <p:cNvPr id="12" name="Graphic 17" descr="Male profile outline">
            <a:extLst>
              <a:ext uri="{FF2B5EF4-FFF2-40B4-BE49-F238E27FC236}">
                <a16:creationId xmlns:a16="http://schemas.microsoft.com/office/drawing/2014/main" id="{F72EB6EA-E794-C866-FC16-8A3AE1599F18}"/>
              </a:ext>
            </a:extLst>
          </p:cNvPr>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465329" y="1343120"/>
            <a:ext cx="651510" cy="651510"/>
          </a:xfrm>
          <a:prstGeom prst="rect">
            <a:avLst/>
          </a:prstGeom>
        </p:spPr>
      </p:pic>
      <p:pic>
        <p:nvPicPr>
          <p:cNvPr id="13" name="Graphic 15" descr="Chat with solid fill">
            <a:extLst>
              <a:ext uri="{FF2B5EF4-FFF2-40B4-BE49-F238E27FC236}">
                <a16:creationId xmlns:a16="http://schemas.microsoft.com/office/drawing/2014/main" id="{CADB6E92-5BA7-2E1E-D361-448AF60E93A3}"/>
              </a:ext>
            </a:extLst>
          </p:cNvPr>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465329" y="2047154"/>
            <a:ext cx="651510" cy="651510"/>
          </a:xfrm>
          <a:prstGeom prst="rect">
            <a:avLst/>
          </a:prstGeom>
        </p:spPr>
      </p:pic>
      <p:pic>
        <p:nvPicPr>
          <p:cNvPr id="14" name="Graphic 16" descr="Meeting with solid fill">
            <a:extLst>
              <a:ext uri="{FF2B5EF4-FFF2-40B4-BE49-F238E27FC236}">
                <a16:creationId xmlns:a16="http://schemas.microsoft.com/office/drawing/2014/main" id="{D368B73C-7E09-0524-73AF-0A558075406C}"/>
              </a:ext>
            </a:extLst>
          </p:cNvPr>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2116839" y="1890558"/>
            <a:ext cx="755582" cy="755582"/>
          </a:xfrm>
          <a:prstGeom prst="rect">
            <a:avLst/>
          </a:prstGeom>
        </p:spPr>
      </p:pic>
      <p:pic>
        <p:nvPicPr>
          <p:cNvPr id="17" name="Graphic 16" descr="Tablet with solid fill">
            <a:extLst>
              <a:ext uri="{FF2B5EF4-FFF2-40B4-BE49-F238E27FC236}">
                <a16:creationId xmlns:a16="http://schemas.microsoft.com/office/drawing/2014/main" id="{E8E4DE5D-F676-CC57-9005-CAB150B4022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423277" y="1041194"/>
            <a:ext cx="1660161" cy="1698725"/>
          </a:xfrm>
          <a:prstGeom prst="rect">
            <a:avLst/>
          </a:prstGeom>
        </p:spPr>
      </p:pic>
      <p:pic>
        <p:nvPicPr>
          <p:cNvPr id="19" name="Graphic 18" descr="Medical with solid fill">
            <a:extLst>
              <a:ext uri="{FF2B5EF4-FFF2-40B4-BE49-F238E27FC236}">
                <a16:creationId xmlns:a16="http://schemas.microsoft.com/office/drawing/2014/main" id="{9DE7E1EC-C313-A321-DB17-FCA3B7A0603B}"/>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6096000" y="1320423"/>
            <a:ext cx="1140269" cy="1140269"/>
          </a:xfrm>
          <a:prstGeom prst="rect">
            <a:avLst/>
          </a:prstGeom>
        </p:spPr>
      </p:pic>
      <p:sp>
        <p:nvSpPr>
          <p:cNvPr id="24" name="TextBox 23">
            <a:extLst>
              <a:ext uri="{FF2B5EF4-FFF2-40B4-BE49-F238E27FC236}">
                <a16:creationId xmlns:a16="http://schemas.microsoft.com/office/drawing/2014/main" id="{2730B801-2709-44FA-CA76-6499BC35F77C}"/>
              </a:ext>
            </a:extLst>
          </p:cNvPr>
          <p:cNvSpPr txBox="1"/>
          <p:nvPr/>
        </p:nvSpPr>
        <p:spPr>
          <a:xfrm>
            <a:off x="1094456" y="2750971"/>
            <a:ext cx="2326132" cy="369332"/>
          </a:xfrm>
          <a:prstGeom prst="rect">
            <a:avLst/>
          </a:prstGeom>
          <a:noFill/>
        </p:spPr>
        <p:txBody>
          <a:bodyPr wrap="square" rtlCol="0">
            <a:spAutoFit/>
          </a:bodyPr>
          <a:lstStyle/>
          <a:p>
            <a:r>
              <a:rPr lang="en-US" dirty="0"/>
              <a:t>Pre-Implementation</a:t>
            </a:r>
          </a:p>
        </p:txBody>
      </p:sp>
      <p:sp>
        <p:nvSpPr>
          <p:cNvPr id="26" name="TextBox 25">
            <a:extLst>
              <a:ext uri="{FF2B5EF4-FFF2-40B4-BE49-F238E27FC236}">
                <a16:creationId xmlns:a16="http://schemas.microsoft.com/office/drawing/2014/main" id="{5B727494-5973-FAA1-4829-73F2CB7B3C12}"/>
              </a:ext>
            </a:extLst>
          </p:cNvPr>
          <p:cNvSpPr txBox="1"/>
          <p:nvPr/>
        </p:nvSpPr>
        <p:spPr>
          <a:xfrm>
            <a:off x="5102495" y="2766072"/>
            <a:ext cx="2020446" cy="369332"/>
          </a:xfrm>
          <a:prstGeom prst="rect">
            <a:avLst/>
          </a:prstGeom>
          <a:noFill/>
        </p:spPr>
        <p:txBody>
          <a:bodyPr wrap="square" rtlCol="0">
            <a:spAutoFit/>
          </a:bodyPr>
          <a:lstStyle/>
          <a:p>
            <a:r>
              <a:rPr lang="en-US" dirty="0"/>
              <a:t>Implementation</a:t>
            </a:r>
          </a:p>
        </p:txBody>
      </p:sp>
      <p:cxnSp>
        <p:nvCxnSpPr>
          <p:cNvPr id="28" name="Straight Arrow Connector 27">
            <a:extLst>
              <a:ext uri="{FF2B5EF4-FFF2-40B4-BE49-F238E27FC236}">
                <a16:creationId xmlns:a16="http://schemas.microsoft.com/office/drawing/2014/main" id="{79D7BA3A-950C-FE1F-C817-CD0C5F0AC0CD}"/>
              </a:ext>
            </a:extLst>
          </p:cNvPr>
          <p:cNvCxnSpPr/>
          <p:nvPr/>
        </p:nvCxnSpPr>
        <p:spPr>
          <a:xfrm>
            <a:off x="1263335" y="2724817"/>
            <a:ext cx="9177687"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834805B8-7AF9-EFB3-4DC0-CD60D6B10DED}"/>
              </a:ext>
            </a:extLst>
          </p:cNvPr>
          <p:cNvSpPr txBox="1"/>
          <p:nvPr/>
        </p:nvSpPr>
        <p:spPr>
          <a:xfrm>
            <a:off x="8476916" y="2771743"/>
            <a:ext cx="2326132" cy="369332"/>
          </a:xfrm>
          <a:prstGeom prst="rect">
            <a:avLst/>
          </a:prstGeom>
          <a:noFill/>
        </p:spPr>
        <p:txBody>
          <a:bodyPr wrap="square" rtlCol="0">
            <a:spAutoFit/>
          </a:bodyPr>
          <a:lstStyle/>
          <a:p>
            <a:r>
              <a:rPr lang="en-US" dirty="0"/>
              <a:t>Post-Implementation</a:t>
            </a:r>
          </a:p>
        </p:txBody>
      </p:sp>
      <p:sp>
        <p:nvSpPr>
          <p:cNvPr id="30" name="Rectangle 29">
            <a:extLst>
              <a:ext uri="{FF2B5EF4-FFF2-40B4-BE49-F238E27FC236}">
                <a16:creationId xmlns:a16="http://schemas.microsoft.com/office/drawing/2014/main" id="{FD7F0AB6-96DB-DDF9-78C3-3CEDF5E56EB0}"/>
              </a:ext>
            </a:extLst>
          </p:cNvPr>
          <p:cNvSpPr/>
          <p:nvPr/>
        </p:nvSpPr>
        <p:spPr>
          <a:xfrm>
            <a:off x="536575" y="3094738"/>
            <a:ext cx="3495598" cy="3160929"/>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342900" lvl="0" indent="-342900">
              <a:buFont typeface="+mj-lt"/>
              <a:buAutoNum type="arabicPeriod"/>
            </a:pPr>
            <a:r>
              <a:rPr lang="en-US" sz="1800" dirty="0"/>
              <a:t>Identify patient and provider-level facilitator and barriers to the implementation of MH screening and linkage to care interventions in HIV clinical setting</a:t>
            </a:r>
            <a:endParaRPr lang="en-GB" sz="1800" dirty="0"/>
          </a:p>
          <a:p>
            <a:pPr marL="342900" lvl="0" indent="-342900">
              <a:buFont typeface="+mj-lt"/>
              <a:buAutoNum type="arabicPeriod"/>
            </a:pPr>
            <a:r>
              <a:rPr lang="en-US" sz="1800" dirty="0"/>
              <a:t>Develop ‘optimal’ MH screening and linkage to care intervention</a:t>
            </a:r>
          </a:p>
          <a:p>
            <a:pPr marL="342900" lvl="0" indent="-342900">
              <a:buFont typeface="+mj-lt"/>
              <a:buAutoNum type="arabicPeriod"/>
            </a:pPr>
            <a:r>
              <a:rPr lang="en-US" dirty="0"/>
              <a:t>Staff training for implementation</a:t>
            </a:r>
            <a:endParaRPr lang="en-MY" sz="1800" dirty="0"/>
          </a:p>
        </p:txBody>
      </p:sp>
      <p:sp>
        <p:nvSpPr>
          <p:cNvPr id="31" name="Rectangle 30">
            <a:extLst>
              <a:ext uri="{FF2B5EF4-FFF2-40B4-BE49-F238E27FC236}">
                <a16:creationId xmlns:a16="http://schemas.microsoft.com/office/drawing/2014/main" id="{D3D5CCA8-48B5-E0CD-AF8F-A23E50A8567A}"/>
              </a:ext>
            </a:extLst>
          </p:cNvPr>
          <p:cNvSpPr/>
          <p:nvPr/>
        </p:nvSpPr>
        <p:spPr>
          <a:xfrm>
            <a:off x="4196016" y="3094738"/>
            <a:ext cx="3495598" cy="3160929"/>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342900" lvl="0" indent="-342900">
              <a:buFont typeface="+mj-lt"/>
              <a:buAutoNum type="arabicPeriod"/>
            </a:pPr>
            <a:r>
              <a:rPr lang="en-US" dirty="0"/>
              <a:t>Implement mental health screening in ID clinic                </a:t>
            </a:r>
          </a:p>
          <a:p>
            <a:pPr marL="342900" lvl="0" indent="-342900">
              <a:buFont typeface="+mj-lt"/>
              <a:buAutoNum type="arabicPeriod"/>
            </a:pPr>
            <a:r>
              <a:rPr lang="en-US" sz="1800" dirty="0"/>
              <a:t>Implement mental health linkage to care to psychologist and psychiatrist through stepped care model</a:t>
            </a:r>
          </a:p>
          <a:p>
            <a:pPr marL="342900" lvl="0" indent="-342900">
              <a:buFont typeface="+mj-lt"/>
              <a:buAutoNum type="arabicPeriod"/>
            </a:pPr>
            <a:endParaRPr lang="en-US" dirty="0">
              <a:highlight>
                <a:srgbClr val="FFFF00"/>
              </a:highlight>
            </a:endParaRPr>
          </a:p>
          <a:p>
            <a:pPr lvl="0"/>
            <a:endParaRPr lang="en-US" dirty="0">
              <a:highlight>
                <a:srgbClr val="FFFF00"/>
              </a:highlight>
            </a:endParaRPr>
          </a:p>
          <a:p>
            <a:pPr lvl="0"/>
            <a:endParaRPr lang="en-US" sz="1800" dirty="0">
              <a:highlight>
                <a:srgbClr val="FFFF00"/>
              </a:highlight>
            </a:endParaRPr>
          </a:p>
          <a:p>
            <a:pPr lvl="0"/>
            <a:endParaRPr lang="en-US" sz="1800" dirty="0">
              <a:highlight>
                <a:srgbClr val="FFFF00"/>
              </a:highlight>
            </a:endParaRPr>
          </a:p>
          <a:p>
            <a:pPr marL="342900" lvl="0" indent="-342900">
              <a:buFont typeface="+mj-lt"/>
              <a:buAutoNum type="arabicPeriod"/>
            </a:pPr>
            <a:endParaRPr lang="en-MY" sz="1800" dirty="0">
              <a:highlight>
                <a:srgbClr val="FFFF00"/>
              </a:highlight>
            </a:endParaRPr>
          </a:p>
        </p:txBody>
      </p:sp>
      <p:sp>
        <p:nvSpPr>
          <p:cNvPr id="32" name="Rectangle 31">
            <a:extLst>
              <a:ext uri="{FF2B5EF4-FFF2-40B4-BE49-F238E27FC236}">
                <a16:creationId xmlns:a16="http://schemas.microsoft.com/office/drawing/2014/main" id="{1C03AA36-14AC-F94B-EB92-D51FB1364832}"/>
              </a:ext>
            </a:extLst>
          </p:cNvPr>
          <p:cNvSpPr/>
          <p:nvPr/>
        </p:nvSpPr>
        <p:spPr>
          <a:xfrm>
            <a:off x="7855457" y="3090140"/>
            <a:ext cx="3495598" cy="3160927"/>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a:r>
              <a:rPr lang="en-US" sz="1800" dirty="0"/>
              <a:t>Assess implementation and effectiveness:</a:t>
            </a:r>
          </a:p>
          <a:p>
            <a:pPr marL="285750" lvl="0" indent="-285750">
              <a:buFont typeface="Arial" panose="020B0604020202020204" pitchFamily="34" charset="0"/>
              <a:buChar char="•"/>
            </a:pPr>
            <a:r>
              <a:rPr lang="en-US" dirty="0"/>
              <a:t>Implementation outcomes (fidelity, acceptability feasibility, sustainability)</a:t>
            </a:r>
          </a:p>
          <a:p>
            <a:pPr marL="285750" lvl="0" indent="-285750">
              <a:buFont typeface="Arial" panose="020B0604020202020204" pitchFamily="34" charset="0"/>
              <a:buChar char="•"/>
            </a:pPr>
            <a:r>
              <a:rPr lang="en-US" sz="1800" dirty="0"/>
              <a:t>Service level </a:t>
            </a:r>
            <a:r>
              <a:rPr lang="en-US" dirty="0"/>
              <a:t>outcome (coverage)</a:t>
            </a:r>
          </a:p>
          <a:p>
            <a:pPr marL="285750" lvl="0" indent="-285750">
              <a:buFont typeface="Arial" panose="020B0604020202020204" pitchFamily="34" charset="0"/>
              <a:buChar char="•"/>
            </a:pPr>
            <a:r>
              <a:rPr lang="en-US" sz="1800" dirty="0"/>
              <a:t>Patient level outcome (ART adherence, CD</a:t>
            </a:r>
            <a:r>
              <a:rPr lang="en-US" dirty="0"/>
              <a:t>4, HIV RNA, Quality of life)</a:t>
            </a:r>
            <a:endParaRPr lang="en-US" sz="1800" dirty="0"/>
          </a:p>
        </p:txBody>
      </p:sp>
      <p:sp>
        <p:nvSpPr>
          <p:cNvPr id="33" name="Rectangle 32">
            <a:extLst>
              <a:ext uri="{FF2B5EF4-FFF2-40B4-BE49-F238E27FC236}">
                <a16:creationId xmlns:a16="http://schemas.microsoft.com/office/drawing/2014/main" id="{EE8C7CE9-F78F-CA71-F6AB-EFCD5038A11A}"/>
              </a:ext>
            </a:extLst>
          </p:cNvPr>
          <p:cNvSpPr/>
          <p:nvPr/>
        </p:nvSpPr>
        <p:spPr>
          <a:xfrm>
            <a:off x="4675205" y="1587908"/>
            <a:ext cx="1591614" cy="499460"/>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lvl="0"/>
            <a:r>
              <a:rPr lang="en-MY" sz="1400" dirty="0"/>
              <a:t>Mental health screening</a:t>
            </a:r>
          </a:p>
        </p:txBody>
      </p:sp>
      <p:pic>
        <p:nvPicPr>
          <p:cNvPr id="4" name="Graphic 3" descr="Bullseye with solid fill">
            <a:extLst>
              <a:ext uri="{FF2B5EF4-FFF2-40B4-BE49-F238E27FC236}">
                <a16:creationId xmlns:a16="http://schemas.microsoft.com/office/drawing/2014/main" id="{C4B6A63B-8940-115F-9DEC-1E473E6E5E62}"/>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9048296" y="1458509"/>
            <a:ext cx="914400" cy="914400"/>
          </a:xfrm>
          <a:prstGeom prst="rect">
            <a:avLst/>
          </a:prstGeom>
        </p:spPr>
      </p:pic>
      <p:sp>
        <p:nvSpPr>
          <p:cNvPr id="6" name="TextBox 5">
            <a:extLst>
              <a:ext uri="{FF2B5EF4-FFF2-40B4-BE49-F238E27FC236}">
                <a16:creationId xmlns:a16="http://schemas.microsoft.com/office/drawing/2014/main" id="{81A041DE-A2F0-878A-6BB6-7D41101F680B}"/>
              </a:ext>
            </a:extLst>
          </p:cNvPr>
          <p:cNvSpPr txBox="1"/>
          <p:nvPr/>
        </p:nvSpPr>
        <p:spPr>
          <a:xfrm>
            <a:off x="702644" y="298383"/>
            <a:ext cx="10648411" cy="954107"/>
          </a:xfrm>
          <a:prstGeom prst="rect">
            <a:avLst/>
          </a:prstGeom>
          <a:noFill/>
        </p:spPr>
        <p:txBody>
          <a:bodyPr wrap="square" rtlCol="0">
            <a:spAutoFit/>
          </a:bodyPr>
          <a:lstStyle/>
          <a:p>
            <a:r>
              <a:rPr lang="en-US" sz="2800" b="1" dirty="0"/>
              <a:t>Implementation phase : Mixed method effectiveness-implementation study (type 2)  </a:t>
            </a:r>
          </a:p>
        </p:txBody>
      </p:sp>
    </p:spTree>
    <p:extLst>
      <p:ext uri="{BB962C8B-B14F-4D97-AF65-F5344CB8AC3E}">
        <p14:creationId xmlns:p14="http://schemas.microsoft.com/office/powerpoint/2010/main" val="1703825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2A720-33E6-EC19-22A0-FE13070405DE}"/>
              </a:ext>
            </a:extLst>
          </p:cNvPr>
          <p:cNvSpPr>
            <a:spLocks noGrp="1"/>
          </p:cNvSpPr>
          <p:nvPr>
            <p:ph type="title"/>
          </p:nvPr>
        </p:nvSpPr>
        <p:spPr/>
        <p:txBody>
          <a:bodyPr>
            <a:noAutofit/>
          </a:bodyPr>
          <a:lstStyle/>
          <a:p>
            <a:pPr algn="ctr"/>
            <a:r>
              <a:rPr lang="en-US" sz="4800" b="1" dirty="0">
                <a:solidFill>
                  <a:schemeClr val="accent5">
                    <a:lumMod val="75000"/>
                  </a:schemeClr>
                </a:solidFill>
              </a:rPr>
              <a:t>On-going pre-implementation studies on HIV/Aging in UMMC</a:t>
            </a:r>
          </a:p>
        </p:txBody>
      </p:sp>
      <p:sp>
        <p:nvSpPr>
          <p:cNvPr id="3" name="Content Placeholder 2">
            <a:extLst>
              <a:ext uri="{FF2B5EF4-FFF2-40B4-BE49-F238E27FC236}">
                <a16:creationId xmlns:a16="http://schemas.microsoft.com/office/drawing/2014/main" id="{7BE34BB8-7407-51DE-338E-64F87C7E79A8}"/>
              </a:ext>
            </a:extLst>
          </p:cNvPr>
          <p:cNvSpPr>
            <a:spLocks noGrp="1"/>
          </p:cNvSpPr>
          <p:nvPr>
            <p:ph idx="1"/>
          </p:nvPr>
        </p:nvSpPr>
        <p:spPr>
          <a:xfrm>
            <a:off x="838200" y="1900785"/>
            <a:ext cx="10515600" cy="4351338"/>
          </a:xfrm>
        </p:spPr>
        <p:txBody>
          <a:bodyPr>
            <a:normAutofit/>
          </a:bodyPr>
          <a:lstStyle/>
          <a:p>
            <a:r>
              <a:rPr lang="en-US" sz="2400" dirty="0"/>
              <a:t>Explore the acceptability, appropriateness and feasibility of using </a:t>
            </a:r>
            <a:r>
              <a:rPr lang="en-US" sz="2400" dirty="0" err="1"/>
              <a:t>NeuroScreen</a:t>
            </a:r>
            <a:r>
              <a:rPr lang="en-US" sz="2400" dirty="0"/>
              <a:t>, a validated tablet-based app to screen for HAND among PLWH and health care providers [Wong PL]</a:t>
            </a:r>
          </a:p>
          <a:p>
            <a:endParaRPr lang="en-US" sz="2400" dirty="0"/>
          </a:p>
          <a:p>
            <a:endParaRPr lang="en-US" sz="2400" dirty="0"/>
          </a:p>
          <a:p>
            <a:endParaRPr lang="en-US" sz="2400" dirty="0"/>
          </a:p>
          <a:p>
            <a:endParaRPr lang="en-US" sz="2400" dirty="0"/>
          </a:p>
          <a:p>
            <a:endParaRPr lang="en-US" sz="2400" dirty="0"/>
          </a:p>
        </p:txBody>
      </p:sp>
      <p:pic>
        <p:nvPicPr>
          <p:cNvPr id="4" name="Picture 2">
            <a:extLst>
              <a:ext uri="{FF2B5EF4-FFF2-40B4-BE49-F238E27FC236}">
                <a16:creationId xmlns:a16="http://schemas.microsoft.com/office/drawing/2014/main" id="{AD193BB0-5332-26C5-2A99-F5EC169F51C0}"/>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758697" y="3168616"/>
            <a:ext cx="4148328" cy="90847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EFEB13F9-F049-A62C-E532-93CFE0B0D9F8}"/>
              </a:ext>
            </a:extLst>
          </p:cNvPr>
          <p:cNvSpPr txBox="1"/>
          <p:nvPr/>
        </p:nvSpPr>
        <p:spPr>
          <a:xfrm>
            <a:off x="5907025" y="3072348"/>
            <a:ext cx="6284975" cy="3785652"/>
          </a:xfrm>
          <a:prstGeom prst="rect">
            <a:avLst/>
          </a:prstGeom>
          <a:noFill/>
        </p:spPr>
        <p:txBody>
          <a:bodyPr wrap="square" rtlCol="0">
            <a:spAutoFit/>
          </a:bodyPr>
          <a:lstStyle/>
          <a:p>
            <a:pPr marL="285750" indent="-285750">
              <a:buFont typeface="Arial" panose="020B0604020202020204" pitchFamily="34" charset="0"/>
              <a:buChar char="•"/>
            </a:pPr>
            <a:r>
              <a:rPr lang="en-US" sz="2400" i="1" dirty="0"/>
              <a:t>Designed to be executed by all levels of staff including community health workers</a:t>
            </a:r>
          </a:p>
          <a:p>
            <a:pPr marL="285750" indent="-285750">
              <a:buFont typeface="Arial" panose="020B0604020202020204" pitchFamily="34" charset="0"/>
              <a:buChar char="•"/>
            </a:pPr>
            <a:r>
              <a:rPr lang="en-US" sz="2400" i="1" dirty="0"/>
              <a:t>Used online and offline</a:t>
            </a:r>
          </a:p>
          <a:p>
            <a:pPr marL="285750" indent="-285750">
              <a:buFont typeface="Arial" panose="020B0604020202020204" pitchFamily="34" charset="0"/>
              <a:buChar char="•"/>
            </a:pPr>
            <a:r>
              <a:rPr lang="en-US" sz="2400" i="1" dirty="0"/>
              <a:t>Data synced and stored in the cloud</a:t>
            </a:r>
          </a:p>
          <a:p>
            <a:pPr marL="285750" indent="-285750">
              <a:buFont typeface="Arial" panose="020B0604020202020204" pitchFamily="34" charset="0"/>
              <a:buChar char="•"/>
            </a:pPr>
            <a:r>
              <a:rPr lang="en-US" sz="2400" i="1" dirty="0"/>
              <a:t>Suitable for low literacy settings</a:t>
            </a:r>
          </a:p>
          <a:p>
            <a:pPr marL="285750" indent="-285750">
              <a:buFont typeface="Arial" panose="020B0604020202020204" pitchFamily="34" charset="0"/>
              <a:buChar char="•"/>
            </a:pPr>
            <a:r>
              <a:rPr lang="en-US" sz="2400" i="1" dirty="0"/>
              <a:t>Automated (timing, scoring and reporting)</a:t>
            </a:r>
          </a:p>
          <a:p>
            <a:pPr marL="285750" indent="-285750">
              <a:buFont typeface="Arial" panose="020B0604020202020204" pitchFamily="34" charset="0"/>
              <a:buChar char="•"/>
            </a:pPr>
            <a:r>
              <a:rPr lang="en-US" sz="2400" i="1" dirty="0"/>
              <a:t>Tests for learning, memory, working memory, information processing speed, executive function and motor speed</a:t>
            </a:r>
          </a:p>
          <a:p>
            <a:pPr marL="285750" indent="-285750">
              <a:buFont typeface="Arial" panose="020B0604020202020204" pitchFamily="34" charset="0"/>
              <a:buChar char="•"/>
            </a:pPr>
            <a:endParaRPr lang="en-US" sz="2400" i="1" dirty="0"/>
          </a:p>
        </p:txBody>
      </p:sp>
      <p:pic>
        <p:nvPicPr>
          <p:cNvPr id="1028" name="Picture 4">
            <a:extLst>
              <a:ext uri="{FF2B5EF4-FFF2-40B4-BE49-F238E27FC236}">
                <a16:creationId xmlns:a16="http://schemas.microsoft.com/office/drawing/2014/main" id="{26894B67-6CF3-68C0-4FBF-38A56FFAD29D}"/>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529840" y="4287190"/>
            <a:ext cx="2913889" cy="226578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olumbia University logo transparent PNG - StickPNG">
            <a:extLst>
              <a:ext uri="{FF2B5EF4-FFF2-40B4-BE49-F238E27FC236}">
                <a16:creationId xmlns:a16="http://schemas.microsoft.com/office/drawing/2014/main" id="{EAC158B8-B94D-46F3-C4B9-2D103995F2BE}"/>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20535" y="5344924"/>
            <a:ext cx="1430977" cy="143097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1A8E423A-2C79-B305-C235-B85F1C2FBD18}"/>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643421" y="4439055"/>
            <a:ext cx="1026493" cy="10522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30772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7159D-8C12-435C-300A-D8773DAA752C}"/>
              </a:ext>
            </a:extLst>
          </p:cNvPr>
          <p:cNvSpPr>
            <a:spLocks noGrp="1"/>
          </p:cNvSpPr>
          <p:nvPr>
            <p:ph type="title"/>
          </p:nvPr>
        </p:nvSpPr>
        <p:spPr>
          <a:xfrm>
            <a:off x="838200" y="46831"/>
            <a:ext cx="10515600" cy="1325563"/>
          </a:xfrm>
        </p:spPr>
        <p:txBody>
          <a:bodyPr/>
          <a:lstStyle/>
          <a:p>
            <a:pPr algn="ctr"/>
            <a:r>
              <a:rPr lang="en-US" b="1" dirty="0">
                <a:solidFill>
                  <a:schemeClr val="accent1">
                    <a:lumMod val="75000"/>
                  </a:schemeClr>
                </a:solidFill>
              </a:rPr>
              <a:t>Acquiring HIV in later life</a:t>
            </a:r>
          </a:p>
        </p:txBody>
      </p:sp>
      <p:sp>
        <p:nvSpPr>
          <p:cNvPr id="3" name="Content Placeholder 2">
            <a:extLst>
              <a:ext uri="{FF2B5EF4-FFF2-40B4-BE49-F238E27FC236}">
                <a16:creationId xmlns:a16="http://schemas.microsoft.com/office/drawing/2014/main" id="{2503A083-CFDF-5658-426F-F1822E7E55AD}"/>
              </a:ext>
            </a:extLst>
          </p:cNvPr>
          <p:cNvSpPr>
            <a:spLocks noGrp="1"/>
          </p:cNvSpPr>
          <p:nvPr>
            <p:ph idx="1"/>
          </p:nvPr>
        </p:nvSpPr>
        <p:spPr>
          <a:xfrm>
            <a:off x="838200" y="1253331"/>
            <a:ext cx="10515600" cy="1673897"/>
          </a:xfrm>
        </p:spPr>
        <p:txBody>
          <a:bodyPr/>
          <a:lstStyle/>
          <a:p>
            <a:r>
              <a:rPr lang="en-US" sz="2400" dirty="0"/>
              <a:t>Estimates of new HIV infection in PLWH ≥50 years in Europe, Canada and the US ranged from 17-26%, with gradual annual increase. </a:t>
            </a:r>
          </a:p>
          <a:p>
            <a:r>
              <a:rPr lang="en-US" sz="2400" dirty="0"/>
              <a:t>Asia: China (60-70%) and Malaysia (7%).</a:t>
            </a:r>
          </a:p>
          <a:p>
            <a:r>
              <a:rPr lang="en-US" sz="2400" dirty="0"/>
              <a:t>Asia Pacific (</a:t>
            </a:r>
            <a:r>
              <a:rPr lang="en-US" sz="2400" dirty="0" err="1"/>
              <a:t>IeDEA</a:t>
            </a:r>
            <a:r>
              <a:rPr lang="en-US" sz="2400" dirty="0"/>
              <a:t> sites):</a:t>
            </a:r>
          </a:p>
          <a:p>
            <a:endParaRPr lang="en-US" dirty="0"/>
          </a:p>
          <a:p>
            <a:endParaRPr lang="en-US" dirty="0"/>
          </a:p>
          <a:p>
            <a:endParaRPr lang="en-US" dirty="0"/>
          </a:p>
          <a:p>
            <a:endParaRPr lang="en-US" dirty="0"/>
          </a:p>
        </p:txBody>
      </p:sp>
      <p:pic>
        <p:nvPicPr>
          <p:cNvPr id="4" name="Picture 3">
            <a:extLst>
              <a:ext uri="{FF2B5EF4-FFF2-40B4-BE49-F238E27FC236}">
                <a16:creationId xmlns:a16="http://schemas.microsoft.com/office/drawing/2014/main" id="{C9845B30-3EBB-599C-D653-5E88E939B9EF}"/>
              </a:ext>
            </a:extLst>
          </p:cNvPr>
          <p:cNvPicPr>
            <a:picLocks noChangeAspect="1"/>
          </p:cNvPicPr>
          <p:nvPr/>
        </p:nvPicPr>
        <p:blipFill>
          <a:blip r:embed="rId3"/>
          <a:stretch>
            <a:fillRect/>
          </a:stretch>
        </p:blipFill>
        <p:spPr>
          <a:xfrm>
            <a:off x="7099886" y="2725415"/>
            <a:ext cx="3736437" cy="3506109"/>
          </a:xfrm>
          <a:prstGeom prst="rect">
            <a:avLst/>
          </a:prstGeom>
        </p:spPr>
      </p:pic>
      <p:grpSp>
        <p:nvGrpSpPr>
          <p:cNvPr id="5" name="Group 4">
            <a:extLst>
              <a:ext uri="{FF2B5EF4-FFF2-40B4-BE49-F238E27FC236}">
                <a16:creationId xmlns:a16="http://schemas.microsoft.com/office/drawing/2014/main" id="{1D0B3576-E667-2291-AF67-22E8475D49F5}"/>
              </a:ext>
            </a:extLst>
          </p:cNvPr>
          <p:cNvGrpSpPr/>
          <p:nvPr/>
        </p:nvGrpSpPr>
        <p:grpSpPr>
          <a:xfrm>
            <a:off x="1455161" y="2927228"/>
            <a:ext cx="4957849" cy="3837394"/>
            <a:chOff x="591462" y="1757204"/>
            <a:chExt cx="5990403" cy="5024374"/>
          </a:xfrm>
        </p:grpSpPr>
        <p:pic>
          <p:nvPicPr>
            <p:cNvPr id="6" name="Picture 5">
              <a:extLst>
                <a:ext uri="{FF2B5EF4-FFF2-40B4-BE49-F238E27FC236}">
                  <a16:creationId xmlns:a16="http://schemas.microsoft.com/office/drawing/2014/main" id="{4573972E-9593-0D1C-913C-1317DBEF8DA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91462" y="1981223"/>
              <a:ext cx="5839317" cy="4800355"/>
            </a:xfrm>
            <a:prstGeom prst="rect">
              <a:avLst/>
            </a:prstGeom>
          </p:spPr>
        </p:pic>
        <p:sp>
          <p:nvSpPr>
            <p:cNvPr id="7" name="TextBox 6">
              <a:extLst>
                <a:ext uri="{FF2B5EF4-FFF2-40B4-BE49-F238E27FC236}">
                  <a16:creationId xmlns:a16="http://schemas.microsoft.com/office/drawing/2014/main" id="{0850829D-F9B4-0AF5-3C46-FD2F30267C5C}"/>
                </a:ext>
              </a:extLst>
            </p:cNvPr>
            <p:cNvSpPr txBox="1"/>
            <p:nvPr/>
          </p:nvSpPr>
          <p:spPr>
            <a:xfrm>
              <a:off x="4034278" y="3757802"/>
              <a:ext cx="2061722" cy="878512"/>
            </a:xfrm>
            <a:prstGeom prst="rect">
              <a:avLst/>
            </a:prstGeom>
            <a:noFill/>
          </p:spPr>
          <p:txBody>
            <a:bodyPr wrap="square" rtlCol="0">
              <a:spAutoFit/>
            </a:bodyPr>
            <a:lstStyle/>
            <a:p>
              <a:r>
                <a:rPr lang="en-US" sz="2000" i="1" dirty="0"/>
                <a:t>M: 16%</a:t>
              </a:r>
            </a:p>
            <a:p>
              <a:r>
                <a:rPr lang="en-US" sz="2000" i="1" dirty="0"/>
                <a:t>F: 15%</a:t>
              </a:r>
              <a:endParaRPr lang="en-US" sz="2000" i="1" dirty="0">
                <a:solidFill>
                  <a:schemeClr val="accent1"/>
                </a:solidFill>
              </a:endParaRPr>
            </a:p>
          </p:txBody>
        </p:sp>
        <p:pic>
          <p:nvPicPr>
            <p:cNvPr id="8" name="Picture 7">
              <a:extLst>
                <a:ext uri="{FF2B5EF4-FFF2-40B4-BE49-F238E27FC236}">
                  <a16:creationId xmlns:a16="http://schemas.microsoft.com/office/drawing/2014/main" id="{AC7D8157-0CA3-449B-F4C6-3A11C42AC7A6}"/>
                </a:ext>
              </a:extLst>
            </p:cNvPr>
            <p:cNvPicPr>
              <a:picLocks noChangeAspect="1"/>
            </p:cNvPicPr>
            <p:nvPr/>
          </p:nvPicPr>
          <p:blipFill>
            <a:blip r:embed="rId5"/>
            <a:stretch>
              <a:fillRect/>
            </a:stretch>
          </p:blipFill>
          <p:spPr>
            <a:xfrm>
              <a:off x="3665755" y="1757204"/>
              <a:ext cx="2916110" cy="1151096"/>
            </a:xfrm>
            <a:prstGeom prst="rect">
              <a:avLst/>
            </a:prstGeom>
          </p:spPr>
        </p:pic>
        <p:sp>
          <p:nvSpPr>
            <p:cNvPr id="9" name="TextBox 8">
              <a:extLst>
                <a:ext uri="{FF2B5EF4-FFF2-40B4-BE49-F238E27FC236}">
                  <a16:creationId xmlns:a16="http://schemas.microsoft.com/office/drawing/2014/main" id="{223629E8-7282-BE8A-4249-D7A170AF7BFD}"/>
                </a:ext>
              </a:extLst>
            </p:cNvPr>
            <p:cNvSpPr txBox="1"/>
            <p:nvPr/>
          </p:nvSpPr>
          <p:spPr>
            <a:xfrm>
              <a:off x="3435576" y="3203957"/>
              <a:ext cx="2210837" cy="584318"/>
            </a:xfrm>
            <a:prstGeom prst="rect">
              <a:avLst/>
            </a:prstGeom>
            <a:solidFill>
              <a:schemeClr val="bg1"/>
            </a:solidFill>
            <a:ln>
              <a:solidFill>
                <a:schemeClr val="bg1"/>
              </a:solidFill>
            </a:ln>
          </p:spPr>
          <p:txBody>
            <a:bodyPr wrap="square" rtlCol="0">
              <a:spAutoFit/>
            </a:bodyPr>
            <a:lstStyle/>
            <a:p>
              <a:r>
                <a:rPr lang="en-US" sz="2300" b="1" dirty="0"/>
                <a:t>≥ 50 </a:t>
              </a:r>
              <a:r>
                <a:rPr lang="en-US" sz="2300" b="1" dirty="0" err="1"/>
                <a:t>yrs</a:t>
              </a:r>
              <a:r>
                <a:rPr lang="en-US" sz="2300" b="1" dirty="0"/>
                <a:t>: 16%</a:t>
              </a:r>
            </a:p>
          </p:txBody>
        </p:sp>
      </p:grpSp>
      <p:sp>
        <p:nvSpPr>
          <p:cNvPr id="10" name="TextBox 9">
            <a:extLst>
              <a:ext uri="{FF2B5EF4-FFF2-40B4-BE49-F238E27FC236}">
                <a16:creationId xmlns:a16="http://schemas.microsoft.com/office/drawing/2014/main" id="{2FFE316E-FA11-CAD2-9A0D-E160D1ABAEDC}"/>
              </a:ext>
            </a:extLst>
          </p:cNvPr>
          <p:cNvSpPr txBox="1"/>
          <p:nvPr/>
        </p:nvSpPr>
        <p:spPr>
          <a:xfrm>
            <a:off x="9608659" y="6433337"/>
            <a:ext cx="2455329" cy="307777"/>
          </a:xfrm>
          <a:prstGeom prst="rect">
            <a:avLst/>
          </a:prstGeom>
          <a:noFill/>
        </p:spPr>
        <p:txBody>
          <a:bodyPr wrap="square" rtlCol="0">
            <a:spAutoFit/>
          </a:bodyPr>
          <a:lstStyle/>
          <a:p>
            <a:pPr algn="r"/>
            <a:r>
              <a:rPr lang="en-US" sz="1400" dirty="0"/>
              <a:t>(Justice A., Lancet HIV 2022)</a:t>
            </a:r>
          </a:p>
        </p:txBody>
      </p:sp>
    </p:spTree>
    <p:extLst>
      <p:ext uri="{BB962C8B-B14F-4D97-AF65-F5344CB8AC3E}">
        <p14:creationId xmlns:p14="http://schemas.microsoft.com/office/powerpoint/2010/main" val="2142878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217713" y="500148"/>
            <a:ext cx="11756571" cy="923581"/>
          </a:xfrm>
        </p:spPr>
        <p:txBody>
          <a:bodyPr>
            <a:noAutofit/>
          </a:bodyPr>
          <a:lstStyle/>
          <a:p>
            <a:pPr algn="ctr"/>
            <a:r>
              <a:rPr lang="en-US" sz="4800" b="1" dirty="0">
                <a:solidFill>
                  <a:schemeClr val="accent5">
                    <a:lumMod val="75000"/>
                  </a:schemeClr>
                </a:solidFill>
              </a:rPr>
              <a:t>CD4 T-cell counts at presentation in </a:t>
            </a:r>
            <a:br>
              <a:rPr lang="en-US" sz="4800" b="1" dirty="0">
                <a:solidFill>
                  <a:schemeClr val="accent5">
                    <a:lumMod val="75000"/>
                  </a:schemeClr>
                </a:solidFill>
              </a:rPr>
            </a:br>
            <a:r>
              <a:rPr lang="en-US" sz="4800" b="1" dirty="0">
                <a:solidFill>
                  <a:schemeClr val="accent5">
                    <a:lumMod val="75000"/>
                  </a:schemeClr>
                </a:solidFill>
              </a:rPr>
              <a:t>young vs old in the Asia-Pacific</a:t>
            </a:r>
          </a:p>
        </p:txBody>
      </p:sp>
      <p:grpSp>
        <p:nvGrpSpPr>
          <p:cNvPr id="5" name="Group 4">
            <a:extLst>
              <a:ext uri="{FF2B5EF4-FFF2-40B4-BE49-F238E27FC236}">
                <a16:creationId xmlns:a16="http://schemas.microsoft.com/office/drawing/2014/main" id="{9FBAA995-32B2-A94E-86EB-6C00CD6C1E90}"/>
              </a:ext>
            </a:extLst>
          </p:cNvPr>
          <p:cNvGrpSpPr/>
          <p:nvPr/>
        </p:nvGrpSpPr>
        <p:grpSpPr>
          <a:xfrm>
            <a:off x="-27653" y="1689783"/>
            <a:ext cx="12192000" cy="4527303"/>
            <a:chOff x="-155496" y="1845428"/>
            <a:chExt cx="12347496" cy="4349310"/>
          </a:xfrm>
        </p:grpSpPr>
        <p:grpSp>
          <p:nvGrpSpPr>
            <p:cNvPr id="4" name="Group 3">
              <a:extLst>
                <a:ext uri="{FF2B5EF4-FFF2-40B4-BE49-F238E27FC236}">
                  <a16:creationId xmlns:a16="http://schemas.microsoft.com/office/drawing/2014/main" id="{C264AE0B-33D3-1E4F-91CF-1027B5A63726}"/>
                </a:ext>
              </a:extLst>
            </p:cNvPr>
            <p:cNvGrpSpPr/>
            <p:nvPr/>
          </p:nvGrpSpPr>
          <p:grpSpPr>
            <a:xfrm>
              <a:off x="-155496" y="1881971"/>
              <a:ext cx="12347496" cy="4312767"/>
              <a:chOff x="-155496" y="1881971"/>
              <a:chExt cx="12347496" cy="4312767"/>
            </a:xfrm>
          </p:grpSpPr>
          <p:pic>
            <p:nvPicPr>
              <p:cNvPr id="2" name="Picture 1">
                <a:extLst>
                  <a:ext uri="{FF2B5EF4-FFF2-40B4-BE49-F238E27FC236}">
                    <a16:creationId xmlns:a16="http://schemas.microsoft.com/office/drawing/2014/main" id="{4A9D6F11-15DA-0B4E-B325-9AF74049DB2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55496" y="1897794"/>
                <a:ext cx="12347496" cy="4296944"/>
              </a:xfrm>
              <a:prstGeom prst="rect">
                <a:avLst/>
              </a:prstGeom>
            </p:spPr>
          </p:pic>
          <p:sp>
            <p:nvSpPr>
              <p:cNvPr id="3" name="TextBox 2">
                <a:extLst>
                  <a:ext uri="{FF2B5EF4-FFF2-40B4-BE49-F238E27FC236}">
                    <a16:creationId xmlns:a16="http://schemas.microsoft.com/office/drawing/2014/main" id="{CAA9C4F0-BDD9-E543-8FB0-CD83588251DF}"/>
                  </a:ext>
                </a:extLst>
              </p:cNvPr>
              <p:cNvSpPr txBox="1"/>
              <p:nvPr/>
            </p:nvSpPr>
            <p:spPr>
              <a:xfrm>
                <a:off x="1903238" y="1881971"/>
                <a:ext cx="3450409" cy="354812"/>
              </a:xfrm>
              <a:prstGeom prst="rect">
                <a:avLst/>
              </a:prstGeom>
              <a:solidFill>
                <a:schemeClr val="bg1"/>
              </a:solidFill>
            </p:spPr>
            <p:txBody>
              <a:bodyPr wrap="square" rtlCol="0">
                <a:spAutoFit/>
              </a:bodyPr>
              <a:lstStyle/>
              <a:p>
                <a:r>
                  <a:rPr lang="en-US" b="1" dirty="0"/>
                  <a:t>CD4 at presentation for HIV care</a:t>
                </a:r>
              </a:p>
            </p:txBody>
          </p:sp>
          <p:sp>
            <p:nvSpPr>
              <p:cNvPr id="7" name="TextBox 6">
                <a:extLst>
                  <a:ext uri="{FF2B5EF4-FFF2-40B4-BE49-F238E27FC236}">
                    <a16:creationId xmlns:a16="http://schemas.microsoft.com/office/drawing/2014/main" id="{DA8839D2-671E-624E-A841-F01CEA2789B3}"/>
                  </a:ext>
                </a:extLst>
              </p:cNvPr>
              <p:cNvSpPr txBox="1"/>
              <p:nvPr/>
            </p:nvSpPr>
            <p:spPr>
              <a:xfrm>
                <a:off x="1268507" y="2267126"/>
                <a:ext cx="2052917" cy="369332"/>
              </a:xfrm>
              <a:prstGeom prst="rect">
                <a:avLst/>
              </a:prstGeom>
              <a:solidFill>
                <a:schemeClr val="bg1"/>
              </a:solidFill>
            </p:spPr>
            <p:txBody>
              <a:bodyPr wrap="square" rtlCol="0">
                <a:spAutoFit/>
              </a:bodyPr>
              <a:lstStyle/>
              <a:p>
                <a:r>
                  <a:rPr lang="en-US" dirty="0"/>
                  <a:t>18-49 years</a:t>
                </a:r>
              </a:p>
            </p:txBody>
          </p:sp>
          <p:sp>
            <p:nvSpPr>
              <p:cNvPr id="8" name="TextBox 7">
                <a:extLst>
                  <a:ext uri="{FF2B5EF4-FFF2-40B4-BE49-F238E27FC236}">
                    <a16:creationId xmlns:a16="http://schemas.microsoft.com/office/drawing/2014/main" id="{8EFE9E31-61B4-C84B-BEC6-A6D763130258}"/>
                  </a:ext>
                </a:extLst>
              </p:cNvPr>
              <p:cNvSpPr txBox="1"/>
              <p:nvPr/>
            </p:nvSpPr>
            <p:spPr>
              <a:xfrm>
                <a:off x="1268507" y="2636458"/>
                <a:ext cx="2052917" cy="369332"/>
              </a:xfrm>
              <a:prstGeom prst="rect">
                <a:avLst/>
              </a:prstGeom>
              <a:solidFill>
                <a:schemeClr val="bg1"/>
              </a:solidFill>
            </p:spPr>
            <p:txBody>
              <a:bodyPr wrap="square" rtlCol="0">
                <a:spAutoFit/>
              </a:bodyPr>
              <a:lstStyle/>
              <a:p>
                <a:r>
                  <a:rPr lang="en-US" dirty="0"/>
                  <a:t>≥50 years</a:t>
                </a:r>
              </a:p>
            </p:txBody>
          </p:sp>
        </p:grpSp>
        <p:sp>
          <p:nvSpPr>
            <p:cNvPr id="9" name="TextBox 8">
              <a:extLst>
                <a:ext uri="{FF2B5EF4-FFF2-40B4-BE49-F238E27FC236}">
                  <a16:creationId xmlns:a16="http://schemas.microsoft.com/office/drawing/2014/main" id="{4A8A6B60-9575-B649-BB91-7FE81F0D52E9}"/>
                </a:ext>
              </a:extLst>
            </p:cNvPr>
            <p:cNvSpPr txBox="1"/>
            <p:nvPr/>
          </p:nvSpPr>
          <p:spPr>
            <a:xfrm>
              <a:off x="7028330" y="2267126"/>
              <a:ext cx="2052917" cy="369332"/>
            </a:xfrm>
            <a:prstGeom prst="rect">
              <a:avLst/>
            </a:prstGeom>
            <a:solidFill>
              <a:schemeClr val="bg1"/>
            </a:solidFill>
          </p:spPr>
          <p:txBody>
            <a:bodyPr wrap="square" rtlCol="0">
              <a:spAutoFit/>
            </a:bodyPr>
            <a:lstStyle/>
            <a:p>
              <a:r>
                <a:rPr lang="en-US" dirty="0"/>
                <a:t>18-49 years</a:t>
              </a:r>
            </a:p>
          </p:txBody>
        </p:sp>
        <p:sp>
          <p:nvSpPr>
            <p:cNvPr id="11" name="TextBox 10">
              <a:extLst>
                <a:ext uri="{FF2B5EF4-FFF2-40B4-BE49-F238E27FC236}">
                  <a16:creationId xmlns:a16="http://schemas.microsoft.com/office/drawing/2014/main" id="{4B85E859-1E62-494B-9BA6-E6F76C529800}"/>
                </a:ext>
              </a:extLst>
            </p:cNvPr>
            <p:cNvSpPr txBox="1"/>
            <p:nvPr/>
          </p:nvSpPr>
          <p:spPr>
            <a:xfrm>
              <a:off x="7028330" y="2622714"/>
              <a:ext cx="2052917" cy="369332"/>
            </a:xfrm>
            <a:prstGeom prst="rect">
              <a:avLst/>
            </a:prstGeom>
            <a:solidFill>
              <a:schemeClr val="bg1"/>
            </a:solidFill>
          </p:spPr>
          <p:txBody>
            <a:bodyPr wrap="square" rtlCol="0">
              <a:spAutoFit/>
            </a:bodyPr>
            <a:lstStyle/>
            <a:p>
              <a:r>
                <a:rPr lang="en-US" dirty="0"/>
                <a:t>≥50 years</a:t>
              </a:r>
            </a:p>
          </p:txBody>
        </p:sp>
        <p:sp>
          <p:nvSpPr>
            <p:cNvPr id="12" name="TextBox 11">
              <a:extLst>
                <a:ext uri="{FF2B5EF4-FFF2-40B4-BE49-F238E27FC236}">
                  <a16:creationId xmlns:a16="http://schemas.microsoft.com/office/drawing/2014/main" id="{16DB7BAB-E2A4-8842-9A11-092E2563B2F9}"/>
                </a:ext>
              </a:extLst>
            </p:cNvPr>
            <p:cNvSpPr txBox="1"/>
            <p:nvPr/>
          </p:nvSpPr>
          <p:spPr>
            <a:xfrm>
              <a:off x="7711887" y="1845428"/>
              <a:ext cx="3450409" cy="354812"/>
            </a:xfrm>
            <a:prstGeom prst="rect">
              <a:avLst/>
            </a:prstGeom>
            <a:solidFill>
              <a:schemeClr val="bg1"/>
            </a:solidFill>
          </p:spPr>
          <p:txBody>
            <a:bodyPr wrap="square" rtlCol="0">
              <a:spAutoFit/>
            </a:bodyPr>
            <a:lstStyle/>
            <a:p>
              <a:pPr algn="ctr"/>
              <a:r>
                <a:rPr lang="en-US" b="1" dirty="0"/>
                <a:t>CD4 at ART initiation </a:t>
              </a:r>
            </a:p>
          </p:txBody>
        </p:sp>
      </p:grpSp>
      <p:sp>
        <p:nvSpPr>
          <p:cNvPr id="13" name="Rectangle 12">
            <a:extLst>
              <a:ext uri="{FF2B5EF4-FFF2-40B4-BE49-F238E27FC236}">
                <a16:creationId xmlns:a16="http://schemas.microsoft.com/office/drawing/2014/main" id="{2EFE73AB-BDCB-6F4F-91D2-0F49E5C79F3D}"/>
              </a:ext>
            </a:extLst>
          </p:cNvPr>
          <p:cNvSpPr/>
          <p:nvPr/>
        </p:nvSpPr>
        <p:spPr>
          <a:xfrm>
            <a:off x="3926541" y="3953435"/>
            <a:ext cx="2169459" cy="1317722"/>
          </a:xfrm>
          <a:prstGeom prst="rect">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AA322CA8-96B4-464E-BF55-959322D0F266}"/>
              </a:ext>
            </a:extLst>
          </p:cNvPr>
          <p:cNvSpPr/>
          <p:nvPr/>
        </p:nvSpPr>
        <p:spPr>
          <a:xfrm>
            <a:off x="9608659" y="3953435"/>
            <a:ext cx="2169459" cy="1317722"/>
          </a:xfrm>
          <a:prstGeom prst="rect">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C960AEBB-749C-1D4A-BF54-97A9ABD459F1}"/>
              </a:ext>
            </a:extLst>
          </p:cNvPr>
          <p:cNvSpPr txBox="1"/>
          <p:nvPr/>
        </p:nvSpPr>
        <p:spPr>
          <a:xfrm>
            <a:off x="9608659" y="6433337"/>
            <a:ext cx="2455329" cy="307777"/>
          </a:xfrm>
          <a:prstGeom prst="rect">
            <a:avLst/>
          </a:prstGeom>
          <a:noFill/>
        </p:spPr>
        <p:txBody>
          <a:bodyPr wrap="square" rtlCol="0">
            <a:spAutoFit/>
          </a:bodyPr>
          <a:lstStyle/>
          <a:p>
            <a:pPr algn="r"/>
            <a:r>
              <a:rPr lang="en-US" sz="1400" dirty="0"/>
              <a:t>(Justice A., Lancet HIV 2022)</a:t>
            </a:r>
          </a:p>
        </p:txBody>
      </p:sp>
    </p:spTree>
    <p:extLst>
      <p:ext uri="{BB962C8B-B14F-4D97-AF65-F5344CB8AC3E}">
        <p14:creationId xmlns:p14="http://schemas.microsoft.com/office/powerpoint/2010/main" val="3100515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blinds(horizontal)">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852702" y="4398435"/>
            <a:ext cx="3884503" cy="1862048"/>
          </a:xfrm>
          <a:prstGeom prst="rect">
            <a:avLst/>
          </a:prstGeom>
          <a:noFill/>
        </p:spPr>
        <p:txBody>
          <a:bodyPr wrap="square" rtlCol="0">
            <a:spAutoFit/>
          </a:bodyPr>
          <a:lstStyle/>
          <a:p>
            <a:r>
              <a:rPr lang="en-US" sz="2300" u="sng" dirty="0"/>
              <a:t>Data extraction</a:t>
            </a:r>
          </a:p>
          <a:p>
            <a:pPr marL="342900" indent="-342900">
              <a:buFont typeface="Arial" panose="020B0604020202020204" pitchFamily="34" charset="0"/>
              <a:buChar char="•"/>
            </a:pPr>
            <a:r>
              <a:rPr lang="en-US" sz="2300" dirty="0"/>
              <a:t> Medical, laboratory and pharmacy records</a:t>
            </a:r>
          </a:p>
          <a:p>
            <a:pPr marL="342900" indent="-342900">
              <a:buFont typeface="Arial" panose="020B0604020202020204" pitchFamily="34" charset="0"/>
              <a:buChar char="•"/>
            </a:pPr>
            <a:r>
              <a:rPr lang="en-US" sz="2300" dirty="0"/>
              <a:t>National death registry</a:t>
            </a:r>
          </a:p>
          <a:p>
            <a:pPr marL="800100" lvl="1" indent="-342900">
              <a:buFont typeface="Arial" panose="020B0604020202020204" pitchFamily="34" charset="0"/>
              <a:buChar char="•"/>
            </a:pPr>
            <a:endParaRPr lang="en-US" sz="2300" dirty="0"/>
          </a:p>
        </p:txBody>
      </p:sp>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37228" y="780051"/>
            <a:ext cx="3769030" cy="1727565"/>
          </a:xfrm>
          <a:prstGeom prst="rect">
            <a:avLst/>
          </a:prstGeom>
        </p:spPr>
      </p:pic>
      <p:sp>
        <p:nvSpPr>
          <p:cNvPr id="6" name="TextBox 5"/>
          <p:cNvSpPr txBox="1"/>
          <p:nvPr/>
        </p:nvSpPr>
        <p:spPr>
          <a:xfrm>
            <a:off x="852702" y="2537217"/>
            <a:ext cx="3769029" cy="830997"/>
          </a:xfrm>
          <a:prstGeom prst="rect">
            <a:avLst/>
          </a:prstGeom>
          <a:noFill/>
        </p:spPr>
        <p:txBody>
          <a:bodyPr wrap="square" rtlCol="0">
            <a:spAutoFit/>
          </a:bodyPr>
          <a:lstStyle/>
          <a:p>
            <a:pPr algn="ctr"/>
            <a:r>
              <a:rPr lang="en-US" sz="2400" dirty="0"/>
              <a:t>New HIV diagnosis at UMMC (2016-2019)</a:t>
            </a:r>
          </a:p>
        </p:txBody>
      </p:sp>
      <p:pic>
        <p:nvPicPr>
          <p:cNvPr id="15" name="Picture 14">
            <a:extLst>
              <a:ext uri="{FF2B5EF4-FFF2-40B4-BE49-F238E27FC236}">
                <a16:creationId xmlns:a16="http://schemas.microsoft.com/office/drawing/2014/main" id="{38E3FFF0-D920-C24F-AC99-B37236961F9B}"/>
              </a:ext>
            </a:extLst>
          </p:cNvPr>
          <p:cNvPicPr>
            <a:picLocks noChangeAspect="1"/>
          </p:cNvPicPr>
          <p:nvPr/>
        </p:nvPicPr>
        <p:blipFill>
          <a:blip r:embed="rId4"/>
          <a:stretch>
            <a:fillRect/>
          </a:stretch>
        </p:blipFill>
        <p:spPr>
          <a:xfrm>
            <a:off x="5464499" y="1116742"/>
            <a:ext cx="6374877" cy="3277820"/>
          </a:xfrm>
          <a:prstGeom prst="rect">
            <a:avLst/>
          </a:prstGeom>
        </p:spPr>
      </p:pic>
      <p:sp>
        <p:nvSpPr>
          <p:cNvPr id="5" name="TextBox 4">
            <a:extLst>
              <a:ext uri="{FF2B5EF4-FFF2-40B4-BE49-F238E27FC236}">
                <a16:creationId xmlns:a16="http://schemas.microsoft.com/office/drawing/2014/main" id="{C0241784-E04F-FB42-A259-74AF4E014669}"/>
              </a:ext>
            </a:extLst>
          </p:cNvPr>
          <p:cNvSpPr txBox="1"/>
          <p:nvPr/>
        </p:nvSpPr>
        <p:spPr>
          <a:xfrm>
            <a:off x="6096000" y="408856"/>
            <a:ext cx="4897841" cy="707886"/>
          </a:xfrm>
          <a:prstGeom prst="rect">
            <a:avLst/>
          </a:prstGeom>
          <a:noFill/>
        </p:spPr>
        <p:txBody>
          <a:bodyPr wrap="square" rtlCol="0">
            <a:spAutoFit/>
          </a:bodyPr>
          <a:lstStyle/>
          <a:p>
            <a:pPr algn="ctr"/>
            <a:r>
              <a:rPr lang="en-US" sz="2000" b="1" dirty="0"/>
              <a:t>New HIV infection 2016-2019, (N=594) </a:t>
            </a:r>
            <a:r>
              <a:rPr lang="en-US" sz="2000" b="1" dirty="0">
                <a:sym typeface="Wingdings" pitchFamily="2" charset="2"/>
              </a:rPr>
              <a:t>11.5% in older adults</a:t>
            </a:r>
            <a:endParaRPr lang="en-US" sz="2000" b="1" dirty="0"/>
          </a:p>
        </p:txBody>
      </p:sp>
      <p:sp>
        <p:nvSpPr>
          <p:cNvPr id="7" name="Down Arrow 6">
            <a:extLst>
              <a:ext uri="{FF2B5EF4-FFF2-40B4-BE49-F238E27FC236}">
                <a16:creationId xmlns:a16="http://schemas.microsoft.com/office/drawing/2014/main" id="{35479D5E-82F3-8B4A-A567-26C18FF6D70C}"/>
              </a:ext>
            </a:extLst>
          </p:cNvPr>
          <p:cNvSpPr/>
          <p:nvPr/>
        </p:nvSpPr>
        <p:spPr>
          <a:xfrm>
            <a:off x="2598155" y="3551667"/>
            <a:ext cx="393595" cy="66331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01EEFB2C-3599-769E-22F5-77FDBFB75E7B}"/>
              </a:ext>
            </a:extLst>
          </p:cNvPr>
          <p:cNvSpPr txBox="1"/>
          <p:nvPr/>
        </p:nvSpPr>
        <p:spPr>
          <a:xfrm>
            <a:off x="6331338" y="4531198"/>
            <a:ext cx="4336397" cy="1631216"/>
          </a:xfrm>
          <a:prstGeom prst="rect">
            <a:avLst/>
          </a:prstGeom>
          <a:solidFill>
            <a:schemeClr val="accent4">
              <a:lumMod val="20000"/>
              <a:lumOff val="80000"/>
            </a:schemeClr>
          </a:solidFill>
          <a:ln>
            <a:solidFill>
              <a:schemeClr val="accent2">
                <a:lumMod val="50000"/>
              </a:schemeClr>
            </a:solidFill>
            <a:prstDash val="dash"/>
          </a:ln>
        </p:spPr>
        <p:txBody>
          <a:bodyPr wrap="square" rtlCol="0">
            <a:spAutoFit/>
          </a:bodyPr>
          <a:lstStyle/>
          <a:p>
            <a:pPr algn="ctr"/>
            <a:r>
              <a:rPr lang="en-US" u="sng" dirty="0" err="1">
                <a:latin typeface="Tw Cen MT" panose="020B0602020104020603" pitchFamily="34" charset="77"/>
              </a:rPr>
              <a:t>Joinpoint</a:t>
            </a:r>
            <a:r>
              <a:rPr lang="en-US" u="sng" dirty="0">
                <a:latin typeface="Tw Cen MT" panose="020B0602020104020603" pitchFamily="34" charset="77"/>
              </a:rPr>
              <a:t> Regression Analysis</a:t>
            </a:r>
          </a:p>
          <a:p>
            <a:pPr algn="ctr"/>
            <a:r>
              <a:rPr lang="en-US" dirty="0">
                <a:latin typeface="Tw Cen MT" panose="020B0602020104020603" pitchFamily="34" charset="77"/>
              </a:rPr>
              <a:t>Annual percent change (APC) </a:t>
            </a:r>
          </a:p>
          <a:p>
            <a:pPr algn="ctr"/>
            <a:r>
              <a:rPr lang="en-US" dirty="0">
                <a:latin typeface="Tw Cen MT" panose="020B0602020104020603" pitchFamily="34" charset="77"/>
              </a:rPr>
              <a:t>PLWH ≥ 50 </a:t>
            </a:r>
            <a:r>
              <a:rPr lang="en-US" dirty="0" err="1">
                <a:latin typeface="Tw Cen MT" panose="020B0602020104020603" pitchFamily="34" charset="77"/>
              </a:rPr>
              <a:t>yrs</a:t>
            </a:r>
            <a:r>
              <a:rPr lang="en-US" dirty="0">
                <a:latin typeface="Tw Cen MT" panose="020B0602020104020603" pitchFamily="34" charset="77"/>
              </a:rPr>
              <a:t>: +5.5%* (95 CI: 3.8–7.2)</a:t>
            </a:r>
          </a:p>
          <a:p>
            <a:pPr algn="ctr"/>
            <a:r>
              <a:rPr lang="en-US" dirty="0">
                <a:latin typeface="Tw Cen MT" panose="020B0602020104020603" pitchFamily="34" charset="77"/>
              </a:rPr>
              <a:t>PLWH&lt;50 </a:t>
            </a:r>
            <a:r>
              <a:rPr lang="en-US" dirty="0" err="1">
                <a:latin typeface="Tw Cen MT" panose="020B0602020104020603" pitchFamily="34" charset="77"/>
              </a:rPr>
              <a:t>yrs</a:t>
            </a:r>
            <a:r>
              <a:rPr lang="en-US" dirty="0">
                <a:latin typeface="Tw Cen MT" panose="020B0602020104020603" pitchFamily="34" charset="77"/>
              </a:rPr>
              <a:t>: -0.7%* (95%CI: 0.5-0.9)</a:t>
            </a:r>
          </a:p>
          <a:p>
            <a:pPr algn="ctr"/>
            <a:r>
              <a:rPr lang="en-MY" sz="1400" dirty="0">
                <a:latin typeface="Tw Cen MT" panose="020B0602020104020603" pitchFamily="34" charset="77"/>
                <a:cs typeface="Arial" panose="020B0604020202020204" pitchFamily="34" charset="0"/>
              </a:rPr>
              <a:t>*Indicates APC is significantly different from zero at the </a:t>
            </a:r>
            <a:r>
              <a:rPr lang="el-GR" sz="1400" i="1" dirty="0">
                <a:latin typeface="Arial" panose="020B0604020202020204" pitchFamily="34" charset="0"/>
                <a:cs typeface="Arial" panose="020B0604020202020204" pitchFamily="34" charset="0"/>
              </a:rPr>
              <a:t>α</a:t>
            </a:r>
            <a:r>
              <a:rPr lang="en-US" sz="1400" dirty="0">
                <a:latin typeface="Arial" panose="020B0604020202020204" pitchFamily="34" charset="0"/>
                <a:cs typeface="Arial" panose="020B0604020202020204" pitchFamily="34" charset="0"/>
              </a:rPr>
              <a:t>=</a:t>
            </a:r>
            <a:r>
              <a:rPr lang="en-MY" sz="1400" dirty="0">
                <a:latin typeface="Tw Cen MT" panose="020B0602020104020603" pitchFamily="34" charset="77"/>
                <a:cs typeface="Arial" panose="020B0604020202020204" pitchFamily="34" charset="0"/>
              </a:rPr>
              <a:t>0.05 level. </a:t>
            </a:r>
          </a:p>
        </p:txBody>
      </p:sp>
      <p:sp>
        <p:nvSpPr>
          <p:cNvPr id="3" name="Down Arrow 2">
            <a:extLst>
              <a:ext uri="{FF2B5EF4-FFF2-40B4-BE49-F238E27FC236}">
                <a16:creationId xmlns:a16="http://schemas.microsoft.com/office/drawing/2014/main" id="{BE2D3578-DC42-5C35-621C-A8A1D31FD4D3}"/>
              </a:ext>
            </a:extLst>
          </p:cNvPr>
          <p:cNvSpPr/>
          <p:nvPr/>
        </p:nvSpPr>
        <p:spPr>
          <a:xfrm rot="16200000">
            <a:off x="4674159" y="4818351"/>
            <a:ext cx="393595" cy="66331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8359FC33-9C16-A3F8-9347-CF8FFC757C4D}"/>
              </a:ext>
            </a:extLst>
          </p:cNvPr>
          <p:cNvSpPr txBox="1"/>
          <p:nvPr/>
        </p:nvSpPr>
        <p:spPr>
          <a:xfrm>
            <a:off x="9934159" y="6479463"/>
            <a:ext cx="1826269" cy="307777"/>
          </a:xfrm>
          <a:prstGeom prst="rect">
            <a:avLst/>
          </a:prstGeom>
          <a:noFill/>
        </p:spPr>
        <p:txBody>
          <a:bodyPr wrap="none" rtlCol="0">
            <a:spAutoFit/>
          </a:bodyPr>
          <a:lstStyle/>
          <a:p>
            <a:r>
              <a:rPr lang="en-US" sz="1400" dirty="0"/>
              <a:t>(</a:t>
            </a:r>
            <a:r>
              <a:rPr lang="en-US" sz="1400" dirty="0" err="1"/>
              <a:t>Hoiey</a:t>
            </a:r>
            <a:r>
              <a:rPr lang="en-US" sz="1400" dirty="0"/>
              <a:t> W., JAIDS 2023)</a:t>
            </a:r>
          </a:p>
        </p:txBody>
      </p:sp>
    </p:spTree>
    <p:extLst>
      <p:ext uri="{BB962C8B-B14F-4D97-AF65-F5344CB8AC3E}">
        <p14:creationId xmlns:p14="http://schemas.microsoft.com/office/powerpoint/2010/main" val="1771330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par>
                                <p:cTn id="8" presetID="3" presetClass="entr" presetSubtype="1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blinds(horizontal)">
                                      <p:cBhvr>
                                        <p:cTn id="1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D0F3C-2479-C243-91A2-BC07442D563F}"/>
              </a:ext>
            </a:extLst>
          </p:cNvPr>
          <p:cNvSpPr>
            <a:spLocks noGrp="1"/>
          </p:cNvSpPr>
          <p:nvPr>
            <p:ph type="title"/>
          </p:nvPr>
        </p:nvSpPr>
        <p:spPr>
          <a:xfrm>
            <a:off x="932330" y="244101"/>
            <a:ext cx="10515600" cy="603063"/>
          </a:xfrm>
        </p:spPr>
        <p:txBody>
          <a:bodyPr>
            <a:noAutofit/>
          </a:bodyPr>
          <a:lstStyle/>
          <a:p>
            <a:pPr algn="ctr"/>
            <a:r>
              <a:rPr lang="en-US" sz="3600" b="1" dirty="0">
                <a:solidFill>
                  <a:schemeClr val="accent5">
                    <a:lumMod val="75000"/>
                  </a:schemeClr>
                </a:solidFill>
              </a:rPr>
              <a:t>Demographic and transmission risk characteristics</a:t>
            </a:r>
            <a:endParaRPr lang="en-US" sz="3600" dirty="0"/>
          </a:p>
        </p:txBody>
      </p:sp>
      <p:graphicFrame>
        <p:nvGraphicFramePr>
          <p:cNvPr id="12" name="Content Placeholder 4">
            <a:extLst>
              <a:ext uri="{FF2B5EF4-FFF2-40B4-BE49-F238E27FC236}">
                <a16:creationId xmlns:a16="http://schemas.microsoft.com/office/drawing/2014/main" id="{C9D45745-2A14-2346-9FE6-2C6BF97C7014}"/>
              </a:ext>
            </a:extLst>
          </p:cNvPr>
          <p:cNvGraphicFramePr>
            <a:graphicFrameLocks/>
          </p:cNvGraphicFramePr>
          <p:nvPr>
            <p:extLst>
              <p:ext uri="{D42A27DB-BD31-4B8C-83A1-F6EECF244321}">
                <p14:modId xmlns:p14="http://schemas.microsoft.com/office/powerpoint/2010/main" val="2939467046"/>
              </p:ext>
            </p:extLst>
          </p:nvPr>
        </p:nvGraphicFramePr>
        <p:xfrm>
          <a:off x="651359" y="1018074"/>
          <a:ext cx="11075971" cy="5228844"/>
        </p:xfrm>
        <a:graphic>
          <a:graphicData uri="http://schemas.openxmlformats.org/drawingml/2006/table">
            <a:tbl>
              <a:tblPr firstRow="1" bandRow="1">
                <a:tableStyleId>{5A111915-BE36-4E01-A7E5-04B1672EAD32}</a:tableStyleId>
              </a:tblPr>
              <a:tblGrid>
                <a:gridCol w="4897539">
                  <a:extLst>
                    <a:ext uri="{9D8B030D-6E8A-4147-A177-3AD203B41FA5}">
                      <a16:colId xmlns:a16="http://schemas.microsoft.com/office/drawing/2014/main" val="20000"/>
                    </a:ext>
                  </a:extLst>
                </a:gridCol>
                <a:gridCol w="3000110">
                  <a:extLst>
                    <a:ext uri="{9D8B030D-6E8A-4147-A177-3AD203B41FA5}">
                      <a16:colId xmlns:a16="http://schemas.microsoft.com/office/drawing/2014/main" val="20001"/>
                    </a:ext>
                  </a:extLst>
                </a:gridCol>
                <a:gridCol w="3178322">
                  <a:extLst>
                    <a:ext uri="{9D8B030D-6E8A-4147-A177-3AD203B41FA5}">
                      <a16:colId xmlns:a16="http://schemas.microsoft.com/office/drawing/2014/main" val="20002"/>
                    </a:ext>
                  </a:extLst>
                </a:gridCol>
              </a:tblGrid>
              <a:tr h="325227">
                <a:tc>
                  <a:txBody>
                    <a:bodyPr/>
                    <a:lstStyle/>
                    <a:p>
                      <a:pPr algn="ctr">
                        <a:lnSpc>
                          <a:spcPct val="115000"/>
                        </a:lnSpc>
                        <a:spcAft>
                          <a:spcPts val="0"/>
                        </a:spcAft>
                      </a:pPr>
                      <a:r>
                        <a:rPr lang="en-GB" sz="2000" dirty="0">
                          <a:effectLst/>
                        </a:rPr>
                        <a:t>Patient characteristics </a:t>
                      </a:r>
                      <a:endParaRPr lang="en-MY" sz="2000" dirty="0">
                        <a:effectLst/>
                        <a:latin typeface="+mn-lt"/>
                        <a:ea typeface="Times New Roman"/>
                        <a:cs typeface="Arial" panose="020B0604020202020204" pitchFamily="34" charset="0"/>
                      </a:endParaRPr>
                    </a:p>
                  </a:txBody>
                  <a:tcPr marL="68580" marR="68580" marT="0" marB="0"/>
                </a:tc>
                <a:tc>
                  <a:txBody>
                    <a:bodyPr/>
                    <a:lstStyle/>
                    <a:p>
                      <a:pPr algn="ctr">
                        <a:lnSpc>
                          <a:spcPct val="115000"/>
                        </a:lnSpc>
                        <a:spcAft>
                          <a:spcPts val="0"/>
                        </a:spcAft>
                      </a:pPr>
                      <a:r>
                        <a:rPr lang="en-MY" sz="2000" dirty="0">
                          <a:effectLst/>
                        </a:rPr>
                        <a:t>18-49 years</a:t>
                      </a:r>
                      <a:r>
                        <a:rPr lang="en-MY" sz="2000" baseline="0" dirty="0">
                          <a:effectLst/>
                        </a:rPr>
                        <a:t>(n=526)</a:t>
                      </a:r>
                      <a:endParaRPr lang="en-MY" sz="2000" b="1" dirty="0">
                        <a:effectLst/>
                        <a:latin typeface="+mn-lt"/>
                        <a:ea typeface="Times New Roman"/>
                        <a:cs typeface="Arial" panose="020B0604020202020204" pitchFamily="34" charset="0"/>
                      </a:endParaRPr>
                    </a:p>
                  </a:txBody>
                  <a:tcPr marL="68580" marR="68580" marT="0" marB="0"/>
                </a:tc>
                <a:tc>
                  <a:txBody>
                    <a:bodyPr/>
                    <a:lstStyle/>
                    <a:p>
                      <a:pPr algn="ctr">
                        <a:lnSpc>
                          <a:spcPct val="115000"/>
                        </a:lnSpc>
                        <a:spcAft>
                          <a:spcPts val="0"/>
                        </a:spcAft>
                      </a:pPr>
                      <a:r>
                        <a:rPr lang="en-MY" sz="2000" dirty="0">
                          <a:effectLst/>
                        </a:rPr>
                        <a:t>&gt;50 years </a:t>
                      </a:r>
                      <a:r>
                        <a:rPr lang="en-MY" sz="2000" baseline="0" dirty="0">
                          <a:effectLst/>
                        </a:rPr>
                        <a:t>(n=68)</a:t>
                      </a:r>
                      <a:endParaRPr lang="en-MY" sz="2000" b="1" dirty="0">
                        <a:effectLst/>
                        <a:latin typeface="+mn-lt"/>
                        <a:ea typeface="Times New Roman"/>
                        <a:cs typeface="Arial" panose="020B0604020202020204" pitchFamily="34" charset="0"/>
                      </a:endParaRPr>
                    </a:p>
                  </a:txBody>
                  <a:tcPr marL="68580" marR="68580" marT="0" marB="0"/>
                </a:tc>
                <a:extLst>
                  <a:ext uri="{0D108BD9-81ED-4DB2-BD59-A6C34878D82A}">
                    <a16:rowId xmlns:a16="http://schemas.microsoft.com/office/drawing/2014/main" val="10000"/>
                  </a:ext>
                </a:extLst>
              </a:tr>
              <a:tr h="325227">
                <a:tc>
                  <a:txBody>
                    <a:bodyPr/>
                    <a:lstStyle/>
                    <a:p>
                      <a:pPr algn="l">
                        <a:lnSpc>
                          <a:spcPct val="115000"/>
                        </a:lnSpc>
                        <a:spcAft>
                          <a:spcPts val="0"/>
                        </a:spcAft>
                      </a:pPr>
                      <a:r>
                        <a:rPr lang="pt-BR" sz="2000" dirty="0">
                          <a:effectLst/>
                        </a:rPr>
                        <a:t>Male, </a:t>
                      </a:r>
                      <a:r>
                        <a:rPr lang="pt-BR" sz="2000" dirty="0" err="1">
                          <a:effectLst/>
                        </a:rPr>
                        <a:t>n</a:t>
                      </a:r>
                      <a:r>
                        <a:rPr lang="pt-BR" sz="2000" dirty="0">
                          <a:effectLst/>
                        </a:rPr>
                        <a:t>(%)</a:t>
                      </a:r>
                      <a:endParaRPr lang="en-MY" sz="2000" dirty="0">
                        <a:effectLst/>
                        <a:latin typeface="+mn-lt"/>
                        <a:ea typeface="Times New Roman"/>
                        <a:cs typeface="Arial" panose="020B0604020202020204" pitchFamily="34" charset="0"/>
                      </a:endParaRPr>
                    </a:p>
                  </a:txBody>
                  <a:tcPr marL="68580" marR="68580" marT="0" marB="0"/>
                </a:tc>
                <a:tc>
                  <a:txBody>
                    <a:bodyPr/>
                    <a:lstStyle/>
                    <a:p>
                      <a:pPr algn="ctr"/>
                      <a:r>
                        <a:rPr lang="en-MY" sz="2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468 (89.0%)</a:t>
                      </a:r>
                      <a:endParaRPr lang="en-MY" sz="2000" dirty="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algn="ctr"/>
                      <a:r>
                        <a:rPr lang="en-MY" sz="2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57 (84.0%)</a:t>
                      </a:r>
                      <a:endParaRPr lang="en-MY" sz="2000" dirty="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extLst>
                  <a:ext uri="{0D108BD9-81ED-4DB2-BD59-A6C34878D82A}">
                    <a16:rowId xmlns:a16="http://schemas.microsoft.com/office/drawing/2014/main" val="10003"/>
                  </a:ext>
                </a:extLst>
              </a:tr>
              <a:tr h="325227">
                <a:tc>
                  <a:txBody>
                    <a:bodyPr/>
                    <a:lstStyle/>
                    <a:p>
                      <a:pPr algn="l">
                        <a:lnSpc>
                          <a:spcPct val="115000"/>
                        </a:lnSpc>
                        <a:spcAft>
                          <a:spcPts val="0"/>
                        </a:spcAft>
                      </a:pPr>
                      <a:r>
                        <a:rPr lang="en-US" sz="2000" dirty="0">
                          <a:effectLst/>
                        </a:rPr>
                        <a:t>Ethnicity, n (%)</a:t>
                      </a:r>
                      <a:endParaRPr lang="en-MY" sz="2000" dirty="0">
                        <a:effectLst/>
                        <a:latin typeface="+mn-lt"/>
                        <a:ea typeface="Times New Roman"/>
                        <a:cs typeface="Arial" panose="020B0604020202020204" pitchFamily="34" charset="0"/>
                      </a:endParaRPr>
                    </a:p>
                  </a:txBody>
                  <a:tcPr marL="68580" marR="68580" marT="0" marB="0"/>
                </a:tc>
                <a:tc>
                  <a:txBody>
                    <a:bodyPr/>
                    <a:lstStyle/>
                    <a:p>
                      <a:pPr algn="ctr">
                        <a:lnSpc>
                          <a:spcPct val="115000"/>
                        </a:lnSpc>
                        <a:spcAft>
                          <a:spcPts val="0"/>
                        </a:spcAft>
                      </a:pPr>
                      <a:endParaRPr lang="en-MY" sz="2000" b="0" dirty="0">
                        <a:effectLst/>
                        <a:latin typeface="+mn-lt"/>
                        <a:ea typeface="Times New Roman"/>
                        <a:cs typeface="Arial" panose="020B0604020202020204" pitchFamily="34" charset="0"/>
                      </a:endParaRPr>
                    </a:p>
                  </a:txBody>
                  <a:tcPr marL="68580" marR="68580" marT="0" marB="0"/>
                </a:tc>
                <a:tc>
                  <a:txBody>
                    <a:bodyPr/>
                    <a:lstStyle/>
                    <a:p>
                      <a:pPr algn="ctr">
                        <a:lnSpc>
                          <a:spcPct val="115000"/>
                        </a:lnSpc>
                        <a:spcAft>
                          <a:spcPts val="0"/>
                        </a:spcAft>
                      </a:pPr>
                      <a:endParaRPr lang="en-MY" sz="2000" b="0" dirty="0">
                        <a:effectLst/>
                        <a:latin typeface="+mn-lt"/>
                        <a:ea typeface="Times New Roman"/>
                        <a:cs typeface="Arial" panose="020B0604020202020204" pitchFamily="34" charset="0"/>
                      </a:endParaRPr>
                    </a:p>
                  </a:txBody>
                  <a:tcPr marL="68580" marR="68580" marT="0" marB="0"/>
                </a:tc>
                <a:extLst>
                  <a:ext uri="{0D108BD9-81ED-4DB2-BD59-A6C34878D82A}">
                    <a16:rowId xmlns:a16="http://schemas.microsoft.com/office/drawing/2014/main" val="10004"/>
                  </a:ext>
                </a:extLst>
              </a:tr>
              <a:tr h="325227">
                <a:tc>
                  <a:txBody>
                    <a:bodyPr/>
                    <a:lstStyle/>
                    <a:p>
                      <a:pPr algn="l">
                        <a:lnSpc>
                          <a:spcPct val="115000"/>
                        </a:lnSpc>
                        <a:spcAft>
                          <a:spcPts val="0"/>
                        </a:spcAft>
                      </a:pPr>
                      <a:r>
                        <a:rPr lang="en-US" sz="2000" dirty="0">
                          <a:effectLst/>
                        </a:rPr>
                        <a:t>-  Malay</a:t>
                      </a:r>
                      <a:endParaRPr lang="en-MY" sz="2000" dirty="0">
                        <a:effectLst/>
                        <a:latin typeface="+mn-lt"/>
                        <a:ea typeface="Times New Roman"/>
                        <a:cs typeface="Arial" panose="020B0604020202020204" pitchFamily="34" charset="0"/>
                      </a:endParaRPr>
                    </a:p>
                  </a:txBody>
                  <a:tcPr marL="68580" marR="68580" marT="0" marB="0"/>
                </a:tc>
                <a:tc>
                  <a:txBody>
                    <a:bodyPr/>
                    <a:lstStyle/>
                    <a:p>
                      <a:pPr algn="ctr"/>
                      <a:r>
                        <a:rPr lang="en-MY" sz="2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181 (39.4%)</a:t>
                      </a:r>
                      <a:endParaRPr lang="en-MY" sz="2000" dirty="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algn="ctr"/>
                      <a:r>
                        <a:rPr lang="en-MY" sz="2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16 (24.2%)</a:t>
                      </a:r>
                      <a:endParaRPr lang="en-MY" sz="2000" dirty="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extLst>
                  <a:ext uri="{0D108BD9-81ED-4DB2-BD59-A6C34878D82A}">
                    <a16:rowId xmlns:a16="http://schemas.microsoft.com/office/drawing/2014/main" val="10005"/>
                  </a:ext>
                </a:extLst>
              </a:tr>
              <a:tr h="325227">
                <a:tc>
                  <a:txBody>
                    <a:bodyPr/>
                    <a:lstStyle/>
                    <a:p>
                      <a:pPr algn="l">
                        <a:lnSpc>
                          <a:spcPct val="115000"/>
                        </a:lnSpc>
                        <a:spcAft>
                          <a:spcPts val="0"/>
                        </a:spcAft>
                      </a:pPr>
                      <a:r>
                        <a:rPr lang="en-US" sz="2000" dirty="0">
                          <a:effectLst/>
                        </a:rPr>
                        <a:t>-  Chinese</a:t>
                      </a:r>
                      <a:endParaRPr lang="en-MY" sz="2000" dirty="0">
                        <a:effectLst/>
                        <a:latin typeface="+mn-lt"/>
                        <a:ea typeface="Times New Roman"/>
                        <a:cs typeface="Arial" panose="020B0604020202020204" pitchFamily="34" charset="0"/>
                      </a:endParaRPr>
                    </a:p>
                  </a:txBody>
                  <a:tcPr marL="68580" marR="68580" marT="0" marB="0"/>
                </a:tc>
                <a:tc>
                  <a:txBody>
                    <a:bodyPr/>
                    <a:lstStyle/>
                    <a:p>
                      <a:pPr algn="ctr"/>
                      <a:r>
                        <a:rPr lang="en-MY" sz="2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204 (44.4%)</a:t>
                      </a:r>
                      <a:endParaRPr lang="en-MY" sz="2000" dirty="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algn="ctr"/>
                      <a:r>
                        <a:rPr lang="en-MY" sz="2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28 (42.4%)</a:t>
                      </a:r>
                      <a:endParaRPr lang="en-MY" sz="2000" dirty="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extLst>
                  <a:ext uri="{0D108BD9-81ED-4DB2-BD59-A6C34878D82A}">
                    <a16:rowId xmlns:a16="http://schemas.microsoft.com/office/drawing/2014/main" val="10006"/>
                  </a:ext>
                </a:extLst>
              </a:tr>
              <a:tr h="325227">
                <a:tc>
                  <a:txBody>
                    <a:bodyPr/>
                    <a:lstStyle/>
                    <a:p>
                      <a:pPr algn="l">
                        <a:lnSpc>
                          <a:spcPct val="115000"/>
                        </a:lnSpc>
                        <a:spcAft>
                          <a:spcPts val="0"/>
                        </a:spcAft>
                      </a:pPr>
                      <a:r>
                        <a:rPr lang="en-US" sz="2000" b="0" dirty="0">
                          <a:effectLst/>
                        </a:rPr>
                        <a:t>-  Indians</a:t>
                      </a:r>
                      <a:endParaRPr lang="en-MY" sz="2000" b="0" dirty="0">
                        <a:effectLst/>
                        <a:latin typeface="+mn-lt"/>
                        <a:ea typeface="Times New Roman"/>
                        <a:cs typeface="Arial" panose="020B0604020202020204" pitchFamily="34" charset="0"/>
                      </a:endParaRPr>
                    </a:p>
                  </a:txBody>
                  <a:tcPr marL="68580" marR="68580" marT="0" marB="0"/>
                </a:tc>
                <a:tc>
                  <a:txBody>
                    <a:bodyPr/>
                    <a:lstStyle/>
                    <a:p>
                      <a:pPr algn="ctr"/>
                      <a:r>
                        <a:rPr lang="en-MY" sz="2000" b="1" dirty="0">
                          <a:solidFill>
                            <a:schemeClr val="accent1">
                              <a:lumMod val="75000"/>
                            </a:schemeClr>
                          </a:solidFill>
                          <a:effectLst/>
                          <a:latin typeface="Calibri" panose="020F0502020204030204" pitchFamily="34" charset="0"/>
                          <a:ea typeface="Times New Roman" panose="02020603050405020304" pitchFamily="18" charset="0"/>
                          <a:cs typeface="Calibri" panose="020F0502020204030204" pitchFamily="34" charset="0"/>
                        </a:rPr>
                        <a:t>63 (13.5%)</a:t>
                      </a:r>
                      <a:endParaRPr lang="en-MY" sz="2000" b="1" dirty="0">
                        <a:solidFill>
                          <a:schemeClr val="accent1">
                            <a:lumMod val="75000"/>
                          </a:schemeClr>
                        </a:solidFill>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algn="ctr"/>
                      <a:r>
                        <a:rPr lang="en-MY" sz="2000" b="1" dirty="0">
                          <a:solidFill>
                            <a:schemeClr val="accent1">
                              <a:lumMod val="75000"/>
                            </a:schemeClr>
                          </a:solidFill>
                          <a:effectLst/>
                          <a:latin typeface="Calibri" panose="020F0502020204030204" pitchFamily="34" charset="0"/>
                          <a:ea typeface="Times New Roman" panose="02020603050405020304" pitchFamily="18" charset="0"/>
                          <a:cs typeface="Calibri" panose="020F0502020204030204" pitchFamily="34" charset="0"/>
                        </a:rPr>
                        <a:t>20 (30.3%)</a:t>
                      </a:r>
                      <a:endParaRPr lang="en-MY" sz="2000" b="1" dirty="0">
                        <a:solidFill>
                          <a:schemeClr val="accent1">
                            <a:lumMod val="75000"/>
                          </a:schemeClr>
                        </a:solidFill>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extLst>
                  <a:ext uri="{0D108BD9-81ED-4DB2-BD59-A6C34878D82A}">
                    <a16:rowId xmlns:a16="http://schemas.microsoft.com/office/drawing/2014/main" val="10007"/>
                  </a:ext>
                </a:extLst>
              </a:tr>
              <a:tr h="325227">
                <a:tc>
                  <a:txBody>
                    <a:bodyPr/>
                    <a:lstStyle/>
                    <a:p>
                      <a:r>
                        <a:rPr lang="en-US" sz="2000" dirty="0"/>
                        <a:t>Highest Education, n (%)</a:t>
                      </a:r>
                      <a:endParaRPr lang="en-US" sz="2000" b="1" dirty="0"/>
                    </a:p>
                  </a:txBody>
                  <a:tcPr marL="68580" marR="68580" marT="0" marB="0"/>
                </a:tc>
                <a:tc>
                  <a:txBody>
                    <a:bodyPr/>
                    <a:lstStyle/>
                    <a:p>
                      <a:pPr algn="ctr">
                        <a:lnSpc>
                          <a:spcPct val="115000"/>
                        </a:lnSpc>
                        <a:spcAft>
                          <a:spcPts val="0"/>
                        </a:spcAft>
                      </a:pPr>
                      <a:endParaRPr lang="en-MY" sz="2000" b="0" dirty="0">
                        <a:effectLst/>
                        <a:latin typeface="+mn-lt"/>
                        <a:ea typeface="Times New Roman"/>
                        <a:cs typeface="Arial" panose="020B0604020202020204" pitchFamily="34" charset="0"/>
                      </a:endParaRPr>
                    </a:p>
                  </a:txBody>
                  <a:tcPr marL="68580" marR="68580" marT="0" marB="0"/>
                </a:tc>
                <a:tc>
                  <a:txBody>
                    <a:bodyPr/>
                    <a:lstStyle/>
                    <a:p>
                      <a:pPr algn="ctr">
                        <a:lnSpc>
                          <a:spcPct val="115000"/>
                        </a:lnSpc>
                        <a:spcAft>
                          <a:spcPts val="0"/>
                        </a:spcAft>
                      </a:pPr>
                      <a:endParaRPr lang="en-MY" sz="2000" b="0" dirty="0">
                        <a:effectLst/>
                        <a:latin typeface="+mn-lt"/>
                        <a:ea typeface="Times New Roman"/>
                        <a:cs typeface="Arial" panose="020B0604020202020204" pitchFamily="34" charset="0"/>
                      </a:endParaRPr>
                    </a:p>
                  </a:txBody>
                  <a:tcPr marL="68580" marR="68580" marT="0" marB="0"/>
                </a:tc>
                <a:extLst>
                  <a:ext uri="{0D108BD9-81ED-4DB2-BD59-A6C34878D82A}">
                    <a16:rowId xmlns:a16="http://schemas.microsoft.com/office/drawing/2014/main" val="10008"/>
                  </a:ext>
                </a:extLst>
              </a:tr>
              <a:tr h="325227">
                <a:tc>
                  <a:txBody>
                    <a:bodyPr/>
                    <a:lstStyle/>
                    <a:p>
                      <a:pPr algn="l">
                        <a:lnSpc>
                          <a:spcPct val="115000"/>
                        </a:lnSpc>
                        <a:spcAft>
                          <a:spcPts val="0"/>
                        </a:spcAft>
                      </a:pPr>
                      <a:r>
                        <a:rPr lang="en-MY" sz="2000" dirty="0">
                          <a:effectLst/>
                        </a:rPr>
                        <a:t>-</a:t>
                      </a:r>
                      <a:r>
                        <a:rPr lang="en-MY" sz="2000" baseline="0" dirty="0">
                          <a:effectLst/>
                        </a:rPr>
                        <a:t>   </a:t>
                      </a:r>
                      <a:r>
                        <a:rPr lang="en-MY" sz="2000" dirty="0">
                          <a:effectLst/>
                        </a:rPr>
                        <a:t>Primary/less</a:t>
                      </a:r>
                      <a:endParaRPr lang="en-MY" sz="2000" dirty="0">
                        <a:effectLst/>
                        <a:latin typeface="+mn-lt"/>
                        <a:ea typeface="Times New Roman"/>
                        <a:cs typeface="Arial" panose="020B0604020202020204" pitchFamily="34" charset="0"/>
                      </a:endParaRPr>
                    </a:p>
                  </a:txBody>
                  <a:tcPr marL="68580" marR="68580" marT="0" marB="0"/>
                </a:tc>
                <a:tc>
                  <a:txBody>
                    <a:bodyPr/>
                    <a:lstStyle/>
                    <a:p>
                      <a:pPr algn="ctr"/>
                      <a:r>
                        <a:rPr lang="en-MY" sz="2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32 (6.1%)</a:t>
                      </a:r>
                      <a:endParaRPr lang="en-MY" sz="2000" dirty="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algn="ctr"/>
                      <a:r>
                        <a:rPr lang="en-MY" sz="2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10 (14.7%)</a:t>
                      </a:r>
                      <a:endParaRPr lang="en-MY" sz="2000" dirty="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extLst>
                  <a:ext uri="{0D108BD9-81ED-4DB2-BD59-A6C34878D82A}">
                    <a16:rowId xmlns:a16="http://schemas.microsoft.com/office/drawing/2014/main" val="10009"/>
                  </a:ext>
                </a:extLst>
              </a:tr>
              <a:tr h="300472">
                <a:tc>
                  <a:txBody>
                    <a:bodyPr/>
                    <a:lstStyle/>
                    <a:p>
                      <a:r>
                        <a:rPr lang="en-US" sz="2000" dirty="0"/>
                        <a:t>-   Secondary</a:t>
                      </a:r>
                    </a:p>
                  </a:txBody>
                  <a:tcPr marL="68580" marR="68580" marT="0" marB="0"/>
                </a:tc>
                <a:tc>
                  <a:txBody>
                    <a:bodyPr/>
                    <a:lstStyle/>
                    <a:p>
                      <a:pPr algn="ctr"/>
                      <a:r>
                        <a:rPr lang="en-MY" sz="2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80 (15.2%)</a:t>
                      </a:r>
                      <a:endParaRPr lang="en-MY" sz="2000" dirty="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algn="ctr"/>
                      <a:r>
                        <a:rPr lang="en-MY" sz="2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18 (26.5%)</a:t>
                      </a:r>
                      <a:endParaRPr lang="en-MY" sz="2000" dirty="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extLst>
                  <a:ext uri="{0D108BD9-81ED-4DB2-BD59-A6C34878D82A}">
                    <a16:rowId xmlns:a16="http://schemas.microsoft.com/office/drawing/2014/main" val="10010"/>
                  </a:ext>
                </a:extLst>
              </a:tr>
              <a:tr h="300472">
                <a:tc>
                  <a:txBody>
                    <a:bodyPr/>
                    <a:lstStyle/>
                    <a:p>
                      <a:r>
                        <a:rPr lang="en-US" sz="2000" b="0" dirty="0"/>
                        <a:t>-   Tertiary</a:t>
                      </a:r>
                    </a:p>
                  </a:txBody>
                  <a:tcPr marL="68580" marR="68580" marT="0" marB="0"/>
                </a:tc>
                <a:tc>
                  <a:txBody>
                    <a:bodyPr/>
                    <a:lstStyle/>
                    <a:p>
                      <a:pPr algn="ctr"/>
                      <a:r>
                        <a:rPr lang="en-MY" sz="2000" b="1" dirty="0">
                          <a:solidFill>
                            <a:schemeClr val="accent1">
                              <a:lumMod val="75000"/>
                            </a:schemeClr>
                          </a:solidFill>
                          <a:effectLst/>
                          <a:latin typeface="Calibri" panose="020F0502020204030204" pitchFamily="34" charset="0"/>
                          <a:ea typeface="Times New Roman" panose="02020603050405020304" pitchFamily="18" charset="0"/>
                          <a:cs typeface="Calibri" panose="020F0502020204030204" pitchFamily="34" charset="0"/>
                        </a:rPr>
                        <a:t>130 (24.7%)</a:t>
                      </a:r>
                      <a:endParaRPr lang="en-MY" sz="2000" b="1" dirty="0">
                        <a:solidFill>
                          <a:schemeClr val="accent1">
                            <a:lumMod val="75000"/>
                          </a:schemeClr>
                        </a:solidFill>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algn="ctr"/>
                      <a:r>
                        <a:rPr lang="en-MY" sz="2000" b="1" dirty="0">
                          <a:solidFill>
                            <a:schemeClr val="accent1">
                              <a:lumMod val="75000"/>
                            </a:schemeClr>
                          </a:solidFill>
                          <a:effectLst/>
                          <a:latin typeface="Calibri" panose="020F0502020204030204" pitchFamily="34" charset="0"/>
                          <a:ea typeface="Times New Roman" panose="02020603050405020304" pitchFamily="18" charset="0"/>
                          <a:cs typeface="Calibri" panose="020F0502020204030204" pitchFamily="34" charset="0"/>
                        </a:rPr>
                        <a:t>11 (16.2%)</a:t>
                      </a:r>
                      <a:endParaRPr lang="en-MY" sz="2000" b="1" dirty="0">
                        <a:solidFill>
                          <a:schemeClr val="accent1">
                            <a:lumMod val="75000"/>
                          </a:schemeClr>
                        </a:solidFill>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extLst>
                  <a:ext uri="{0D108BD9-81ED-4DB2-BD59-A6C34878D82A}">
                    <a16:rowId xmlns:a16="http://schemas.microsoft.com/office/drawing/2014/main" val="10011"/>
                  </a:ext>
                </a:extLst>
              </a:tr>
              <a:tr h="325227">
                <a:tc>
                  <a:txBody>
                    <a:bodyPr/>
                    <a:lstStyle/>
                    <a:p>
                      <a:pPr algn="l">
                        <a:lnSpc>
                          <a:spcPct val="115000"/>
                        </a:lnSpc>
                        <a:spcAft>
                          <a:spcPts val="0"/>
                        </a:spcAft>
                      </a:pPr>
                      <a:r>
                        <a:rPr lang="en-MY" sz="2000" b="0" dirty="0">
                          <a:solidFill>
                            <a:schemeClr val="tx1"/>
                          </a:solidFill>
                          <a:effectLst/>
                          <a:latin typeface="+mn-lt"/>
                          <a:ea typeface="Times New Roman"/>
                          <a:cs typeface="Arial" panose="020B0604020202020204" pitchFamily="34" charset="0"/>
                        </a:rPr>
                        <a:t>Mode of transmission, n (%)</a:t>
                      </a:r>
                    </a:p>
                  </a:txBody>
                  <a:tcPr marL="68580" marR="68580" marT="0" marB="0"/>
                </a:tc>
                <a:tc>
                  <a:txBody>
                    <a:bodyPr/>
                    <a:lstStyle/>
                    <a:p>
                      <a:pPr algn="ctr"/>
                      <a:endParaRPr lang="en-MY" sz="2000" b="1" dirty="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algn="ctr"/>
                      <a:endParaRPr lang="en-MY" sz="2000" b="1" dirty="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extLst>
                  <a:ext uri="{0D108BD9-81ED-4DB2-BD59-A6C34878D82A}">
                    <a16:rowId xmlns:a16="http://schemas.microsoft.com/office/drawing/2014/main" val="10012"/>
                  </a:ext>
                </a:extLst>
              </a:tr>
              <a:tr h="325227">
                <a:tc>
                  <a:txBody>
                    <a:bodyPr/>
                    <a:lstStyle/>
                    <a:p>
                      <a:pPr algn="l">
                        <a:lnSpc>
                          <a:spcPct val="115000"/>
                        </a:lnSpc>
                        <a:spcAft>
                          <a:spcPts val="0"/>
                        </a:spcAft>
                      </a:pPr>
                      <a:r>
                        <a:rPr lang="en-MY" sz="2000" b="0" dirty="0">
                          <a:solidFill>
                            <a:schemeClr val="tx1"/>
                          </a:solidFill>
                          <a:effectLst/>
                          <a:latin typeface="+mn-lt"/>
                          <a:ea typeface="Times New Roman"/>
                          <a:cs typeface="Arial" panose="020B0604020202020204" pitchFamily="34" charset="0"/>
                        </a:rPr>
                        <a:t>-   Homosexual</a:t>
                      </a:r>
                    </a:p>
                  </a:txBody>
                  <a:tcPr marL="68580" marR="68580" marT="0" marB="0"/>
                </a:tc>
                <a:tc>
                  <a:txBody>
                    <a:bodyPr/>
                    <a:lstStyle/>
                    <a:p>
                      <a:pPr algn="ctr"/>
                      <a:r>
                        <a:rPr lang="en-MY" sz="2000" b="0" dirty="0">
                          <a:effectLst/>
                          <a:latin typeface="Calibri" panose="020F0502020204030204" pitchFamily="34" charset="0"/>
                          <a:ea typeface="DengXian" panose="02010600030101010101" pitchFamily="2" charset="-122"/>
                          <a:cs typeface="Times New Roman" panose="02020603050405020304" pitchFamily="18" charset="0"/>
                        </a:rPr>
                        <a:t>290 (55.1%)</a:t>
                      </a:r>
                    </a:p>
                  </a:txBody>
                  <a:tcPr marL="68580" marR="68580" marT="0" marB="0" anchor="b"/>
                </a:tc>
                <a:tc>
                  <a:txBody>
                    <a:bodyPr/>
                    <a:lstStyle/>
                    <a:p>
                      <a:pPr algn="ctr"/>
                      <a:r>
                        <a:rPr lang="en-MY" sz="2000" b="0" dirty="0">
                          <a:effectLst/>
                          <a:latin typeface="Calibri" panose="020F0502020204030204" pitchFamily="34" charset="0"/>
                          <a:ea typeface="DengXian" panose="02010600030101010101" pitchFamily="2" charset="-122"/>
                          <a:cs typeface="Times New Roman" panose="02020603050405020304" pitchFamily="18" charset="0"/>
                        </a:rPr>
                        <a:t>18 (26.5%)</a:t>
                      </a:r>
                    </a:p>
                  </a:txBody>
                  <a:tcPr marL="68580" marR="68580" marT="0" marB="0" anchor="b"/>
                </a:tc>
                <a:extLst>
                  <a:ext uri="{0D108BD9-81ED-4DB2-BD59-A6C34878D82A}">
                    <a16:rowId xmlns:a16="http://schemas.microsoft.com/office/drawing/2014/main" val="10013"/>
                  </a:ext>
                </a:extLst>
              </a:tr>
              <a:tr h="325227">
                <a:tc>
                  <a:txBody>
                    <a:bodyPr/>
                    <a:lstStyle/>
                    <a:p>
                      <a:pPr algn="l">
                        <a:lnSpc>
                          <a:spcPct val="115000"/>
                        </a:lnSpc>
                        <a:spcAft>
                          <a:spcPts val="0"/>
                        </a:spcAft>
                      </a:pPr>
                      <a:r>
                        <a:rPr lang="en-MY" sz="2000" b="0" dirty="0">
                          <a:solidFill>
                            <a:schemeClr val="tx1"/>
                          </a:solidFill>
                          <a:effectLst/>
                          <a:latin typeface="+mn-lt"/>
                          <a:ea typeface="Times New Roman"/>
                          <a:cs typeface="Arial" panose="020B0604020202020204" pitchFamily="34" charset="0"/>
                        </a:rPr>
                        <a:t>-   Heterosexual</a:t>
                      </a:r>
                    </a:p>
                  </a:txBody>
                  <a:tcPr marL="68580" marR="68580" marT="0" marB="0"/>
                </a:tc>
                <a:tc>
                  <a:txBody>
                    <a:bodyPr/>
                    <a:lstStyle/>
                    <a:p>
                      <a:pPr algn="ctr"/>
                      <a:r>
                        <a:rPr lang="en-MY" sz="2000" b="1" dirty="0">
                          <a:solidFill>
                            <a:schemeClr val="accent1">
                              <a:lumMod val="75000"/>
                            </a:schemeClr>
                          </a:solidFill>
                          <a:effectLst/>
                          <a:latin typeface="Calibri" panose="020F0502020204030204" pitchFamily="34" charset="0"/>
                          <a:ea typeface="DengXian" panose="02010600030101010101" pitchFamily="2" charset="-122"/>
                          <a:cs typeface="Times New Roman" panose="02020603050405020304" pitchFamily="18" charset="0"/>
                        </a:rPr>
                        <a:t>138 (26.2%)</a:t>
                      </a:r>
                    </a:p>
                  </a:txBody>
                  <a:tcPr marL="68580" marR="68580" marT="0" marB="0" anchor="b"/>
                </a:tc>
                <a:tc>
                  <a:txBody>
                    <a:bodyPr/>
                    <a:lstStyle/>
                    <a:p>
                      <a:pPr algn="ctr"/>
                      <a:r>
                        <a:rPr lang="en-MY" sz="2000" b="1" dirty="0">
                          <a:solidFill>
                            <a:schemeClr val="accent1">
                              <a:lumMod val="75000"/>
                            </a:schemeClr>
                          </a:solidFill>
                          <a:effectLst/>
                          <a:latin typeface="Calibri" panose="020F0502020204030204" pitchFamily="34" charset="0"/>
                          <a:ea typeface="DengXian" panose="02010600030101010101" pitchFamily="2" charset="-122"/>
                          <a:cs typeface="Times New Roman" panose="02020603050405020304" pitchFamily="18" charset="0"/>
                        </a:rPr>
                        <a:t>25 (36.8%)</a:t>
                      </a:r>
                    </a:p>
                  </a:txBody>
                  <a:tcPr marL="68580" marR="68580" marT="0" marB="0" anchor="b"/>
                </a:tc>
                <a:extLst>
                  <a:ext uri="{0D108BD9-81ED-4DB2-BD59-A6C34878D82A}">
                    <a16:rowId xmlns:a16="http://schemas.microsoft.com/office/drawing/2014/main" val="741003136"/>
                  </a:ext>
                </a:extLst>
              </a:tr>
              <a:tr h="325227">
                <a:tc>
                  <a:txBody>
                    <a:bodyPr/>
                    <a:lstStyle/>
                    <a:p>
                      <a:pPr algn="l">
                        <a:lnSpc>
                          <a:spcPct val="115000"/>
                        </a:lnSpc>
                        <a:spcAft>
                          <a:spcPts val="0"/>
                        </a:spcAft>
                      </a:pPr>
                      <a:r>
                        <a:rPr lang="en-MY" sz="2000" b="0" dirty="0">
                          <a:solidFill>
                            <a:schemeClr val="tx1"/>
                          </a:solidFill>
                          <a:effectLst/>
                          <a:latin typeface="+mn-lt"/>
                          <a:ea typeface="Times New Roman"/>
                          <a:cs typeface="Arial" panose="020B0604020202020204" pitchFamily="34" charset="0"/>
                        </a:rPr>
                        <a:t>-   Not stated</a:t>
                      </a:r>
                    </a:p>
                  </a:txBody>
                  <a:tcPr marL="68580" marR="68580" marT="0" marB="0"/>
                </a:tc>
                <a:tc>
                  <a:txBody>
                    <a:bodyPr/>
                    <a:lstStyle/>
                    <a:p>
                      <a:pPr algn="ctr"/>
                      <a:r>
                        <a:rPr lang="en-MY" sz="2000" b="0" dirty="0">
                          <a:effectLst/>
                          <a:latin typeface="Calibri" panose="020F0502020204030204" pitchFamily="34" charset="0"/>
                          <a:ea typeface="DengXian" panose="02010600030101010101" pitchFamily="2" charset="-122"/>
                          <a:cs typeface="Times New Roman" panose="02020603050405020304" pitchFamily="18" charset="0"/>
                        </a:rPr>
                        <a:t>73 (13.9%)</a:t>
                      </a:r>
                    </a:p>
                  </a:txBody>
                  <a:tcPr marL="68580" marR="68580" marT="0" marB="0" anchor="b"/>
                </a:tc>
                <a:tc>
                  <a:txBody>
                    <a:bodyPr/>
                    <a:lstStyle/>
                    <a:p>
                      <a:pPr algn="ctr"/>
                      <a:r>
                        <a:rPr lang="en-MY" sz="2000" b="0" dirty="0">
                          <a:effectLst/>
                          <a:latin typeface="Calibri" panose="020F0502020204030204" pitchFamily="34" charset="0"/>
                          <a:ea typeface="DengXian" panose="02010600030101010101" pitchFamily="2" charset="-122"/>
                          <a:cs typeface="Times New Roman" panose="02020603050405020304" pitchFamily="18" charset="0"/>
                        </a:rPr>
                        <a:t>22 (32.4%)</a:t>
                      </a:r>
                    </a:p>
                  </a:txBody>
                  <a:tcPr marL="68580" marR="68580" marT="0" marB="0" anchor="b"/>
                </a:tc>
                <a:extLst>
                  <a:ext uri="{0D108BD9-81ED-4DB2-BD59-A6C34878D82A}">
                    <a16:rowId xmlns:a16="http://schemas.microsoft.com/office/drawing/2014/main" val="385327610"/>
                  </a:ext>
                </a:extLst>
              </a:tr>
              <a:tr h="325227">
                <a:tc>
                  <a:txBody>
                    <a:bodyPr/>
                    <a:lstStyle/>
                    <a:p>
                      <a:pPr algn="l">
                        <a:lnSpc>
                          <a:spcPct val="115000"/>
                        </a:lnSpc>
                        <a:spcAft>
                          <a:spcPts val="0"/>
                        </a:spcAft>
                      </a:pPr>
                      <a:r>
                        <a:rPr lang="en-MY" sz="2000" dirty="0">
                          <a:solidFill>
                            <a:schemeClr val="tx1"/>
                          </a:solidFill>
                          <a:effectLst/>
                        </a:rPr>
                        <a:t>Full-time employed, n (%)</a:t>
                      </a:r>
                      <a:endParaRPr lang="en-MY" sz="2000" b="1" dirty="0">
                        <a:solidFill>
                          <a:schemeClr val="tx1"/>
                        </a:solidFill>
                        <a:effectLst/>
                        <a:latin typeface="+mn-lt"/>
                        <a:ea typeface="Times New Roman"/>
                        <a:cs typeface="Arial" panose="020B0604020202020204" pitchFamily="34" charset="0"/>
                      </a:endParaRPr>
                    </a:p>
                  </a:txBody>
                  <a:tcPr marL="68580" marR="68580" marT="0" marB="0"/>
                </a:tc>
                <a:tc>
                  <a:txBody>
                    <a:bodyPr/>
                    <a:lstStyle/>
                    <a:p>
                      <a:pPr algn="ctr"/>
                      <a:r>
                        <a:rPr lang="en-MY" sz="2000" b="1" dirty="0">
                          <a:solidFill>
                            <a:schemeClr val="accent1">
                              <a:lumMod val="75000"/>
                            </a:schemeClr>
                          </a:solidFill>
                          <a:effectLst/>
                          <a:latin typeface="Calibri" panose="020F0502020204030204" pitchFamily="34" charset="0"/>
                          <a:ea typeface="Times New Roman" panose="02020603050405020304" pitchFamily="18" charset="0"/>
                          <a:cs typeface="Calibri" panose="020F0502020204030204" pitchFamily="34" charset="0"/>
                        </a:rPr>
                        <a:t>368 (70.0%)</a:t>
                      </a:r>
                      <a:endParaRPr lang="en-MY" sz="2000" b="1" dirty="0">
                        <a:solidFill>
                          <a:schemeClr val="accent1">
                            <a:lumMod val="75000"/>
                          </a:schemeClr>
                        </a:solidFill>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algn="ctr"/>
                      <a:r>
                        <a:rPr lang="en-MY" sz="2000" b="1" dirty="0">
                          <a:solidFill>
                            <a:schemeClr val="accent1">
                              <a:lumMod val="75000"/>
                            </a:schemeClr>
                          </a:solidFill>
                          <a:effectLst/>
                          <a:latin typeface="Calibri" panose="020F0502020204030204" pitchFamily="34" charset="0"/>
                          <a:ea typeface="Times New Roman" panose="02020603050405020304" pitchFamily="18" charset="0"/>
                          <a:cs typeface="Calibri" panose="020F0502020204030204" pitchFamily="34" charset="0"/>
                        </a:rPr>
                        <a:t>25 (36.8%)</a:t>
                      </a:r>
                      <a:endParaRPr lang="en-MY" sz="2000" b="1" dirty="0">
                        <a:solidFill>
                          <a:schemeClr val="accent1">
                            <a:lumMod val="75000"/>
                          </a:schemeClr>
                        </a:solidFill>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extLst>
                  <a:ext uri="{0D108BD9-81ED-4DB2-BD59-A6C34878D82A}">
                    <a16:rowId xmlns:a16="http://schemas.microsoft.com/office/drawing/2014/main" val="820759657"/>
                  </a:ext>
                </a:extLst>
              </a:tr>
              <a:tr h="325227">
                <a:tc>
                  <a:txBody>
                    <a:bodyPr/>
                    <a:lstStyle/>
                    <a:p>
                      <a:pPr algn="l">
                        <a:lnSpc>
                          <a:spcPct val="115000"/>
                        </a:lnSpc>
                        <a:spcAft>
                          <a:spcPts val="0"/>
                        </a:spcAft>
                      </a:pPr>
                      <a:r>
                        <a:rPr lang="en-MY" sz="2000" dirty="0">
                          <a:solidFill>
                            <a:schemeClr val="tx1"/>
                          </a:solidFill>
                          <a:effectLst/>
                        </a:rPr>
                        <a:t>Married</a:t>
                      </a:r>
                      <a:r>
                        <a:rPr lang="en-MY" sz="2000" baseline="0" dirty="0">
                          <a:solidFill>
                            <a:schemeClr val="tx1"/>
                          </a:solidFill>
                          <a:effectLst/>
                        </a:rPr>
                        <a:t>, n (%)</a:t>
                      </a:r>
                      <a:endParaRPr lang="en-MY" sz="2000" b="1" dirty="0">
                        <a:solidFill>
                          <a:schemeClr val="tx1"/>
                        </a:solidFill>
                        <a:effectLst/>
                        <a:latin typeface="+mn-lt"/>
                        <a:ea typeface="Times New Roman"/>
                        <a:cs typeface="Arial" panose="020B0604020202020204" pitchFamily="34" charset="0"/>
                      </a:endParaRPr>
                    </a:p>
                  </a:txBody>
                  <a:tcPr marL="68580" marR="68580" marT="0" marB="0"/>
                </a:tc>
                <a:tc>
                  <a:txBody>
                    <a:bodyPr/>
                    <a:lstStyle/>
                    <a:p>
                      <a:pPr algn="ctr"/>
                      <a:r>
                        <a:rPr lang="en-MY" sz="2000" b="1" dirty="0">
                          <a:solidFill>
                            <a:schemeClr val="accent1">
                              <a:lumMod val="75000"/>
                            </a:schemeClr>
                          </a:solidFill>
                          <a:effectLst/>
                          <a:latin typeface="Calibri" panose="020F0502020204030204" pitchFamily="34" charset="0"/>
                          <a:ea typeface="Times New Roman" panose="02020603050405020304" pitchFamily="18" charset="0"/>
                          <a:cs typeface="Calibri" panose="020F0502020204030204" pitchFamily="34" charset="0"/>
                        </a:rPr>
                        <a:t>113 (21.5%)</a:t>
                      </a:r>
                      <a:endParaRPr lang="en-MY" sz="2000" b="1" dirty="0">
                        <a:solidFill>
                          <a:schemeClr val="accent1">
                            <a:lumMod val="75000"/>
                          </a:schemeClr>
                        </a:solidFill>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algn="ctr"/>
                      <a:r>
                        <a:rPr lang="en-MY" sz="2000" b="1" dirty="0">
                          <a:solidFill>
                            <a:schemeClr val="accent1">
                              <a:lumMod val="75000"/>
                            </a:schemeClr>
                          </a:solidFill>
                          <a:effectLst/>
                          <a:latin typeface="Calibri" panose="020F0502020204030204" pitchFamily="34" charset="0"/>
                          <a:ea typeface="Times New Roman" panose="02020603050405020304" pitchFamily="18" charset="0"/>
                          <a:cs typeface="Calibri" panose="020F0502020204030204" pitchFamily="34" charset="0"/>
                        </a:rPr>
                        <a:t>40 (58.8%)</a:t>
                      </a:r>
                      <a:endParaRPr lang="en-MY" sz="2000" b="1" dirty="0">
                        <a:solidFill>
                          <a:schemeClr val="accent1">
                            <a:lumMod val="75000"/>
                          </a:schemeClr>
                        </a:solidFill>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extLst>
                  <a:ext uri="{0D108BD9-81ED-4DB2-BD59-A6C34878D82A}">
                    <a16:rowId xmlns:a16="http://schemas.microsoft.com/office/drawing/2014/main" val="3374903570"/>
                  </a:ext>
                </a:extLst>
              </a:tr>
            </a:tbl>
          </a:graphicData>
        </a:graphic>
      </p:graphicFrame>
      <p:sp>
        <p:nvSpPr>
          <p:cNvPr id="3" name="TextBox 2">
            <a:extLst>
              <a:ext uri="{FF2B5EF4-FFF2-40B4-BE49-F238E27FC236}">
                <a16:creationId xmlns:a16="http://schemas.microsoft.com/office/drawing/2014/main" id="{3EB9BF1A-3C8C-152E-7620-0E752B526811}"/>
              </a:ext>
            </a:extLst>
          </p:cNvPr>
          <p:cNvSpPr txBox="1"/>
          <p:nvPr/>
        </p:nvSpPr>
        <p:spPr>
          <a:xfrm>
            <a:off x="9934159" y="6479463"/>
            <a:ext cx="1826269" cy="307777"/>
          </a:xfrm>
          <a:prstGeom prst="rect">
            <a:avLst/>
          </a:prstGeom>
          <a:noFill/>
        </p:spPr>
        <p:txBody>
          <a:bodyPr wrap="none" rtlCol="0">
            <a:spAutoFit/>
          </a:bodyPr>
          <a:lstStyle/>
          <a:p>
            <a:r>
              <a:rPr lang="en-US" sz="1400" dirty="0"/>
              <a:t>(</a:t>
            </a:r>
            <a:r>
              <a:rPr lang="en-US" sz="1400" dirty="0" err="1"/>
              <a:t>Hoiey</a:t>
            </a:r>
            <a:r>
              <a:rPr lang="en-US" sz="1400" dirty="0"/>
              <a:t> W., JAIDS 2023)</a:t>
            </a:r>
          </a:p>
        </p:txBody>
      </p:sp>
    </p:spTree>
    <p:extLst>
      <p:ext uri="{BB962C8B-B14F-4D97-AF65-F5344CB8AC3E}">
        <p14:creationId xmlns:p14="http://schemas.microsoft.com/office/powerpoint/2010/main" val="19807677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205092" y="760664"/>
            <a:ext cx="5617048" cy="923581"/>
          </a:xfrm>
        </p:spPr>
        <p:txBody>
          <a:bodyPr>
            <a:noAutofit/>
          </a:bodyPr>
          <a:lstStyle/>
          <a:p>
            <a:pPr algn="ctr"/>
            <a:r>
              <a:rPr lang="en-US" sz="4500" b="1" dirty="0">
                <a:solidFill>
                  <a:schemeClr val="accent5">
                    <a:lumMod val="75000"/>
                  </a:schemeClr>
                </a:solidFill>
              </a:rPr>
              <a:t>PLWH ≥50s present with more advance HIV disease</a:t>
            </a:r>
          </a:p>
        </p:txBody>
      </p:sp>
      <p:pic>
        <p:nvPicPr>
          <p:cNvPr id="8" name="Picture 7">
            <a:extLst>
              <a:ext uri="{FF2B5EF4-FFF2-40B4-BE49-F238E27FC236}">
                <a16:creationId xmlns:a16="http://schemas.microsoft.com/office/drawing/2014/main" id="{85911FB6-9F80-954C-A2F9-EA7AA65CF719}"/>
              </a:ext>
            </a:extLst>
          </p:cNvPr>
          <p:cNvPicPr>
            <a:picLocks noChangeAspect="1"/>
          </p:cNvPicPr>
          <p:nvPr/>
        </p:nvPicPr>
        <p:blipFill>
          <a:blip r:embed="rId3"/>
          <a:stretch>
            <a:fillRect/>
          </a:stretch>
        </p:blipFill>
        <p:spPr>
          <a:xfrm>
            <a:off x="6647208" y="184034"/>
            <a:ext cx="4577227" cy="3210726"/>
          </a:xfrm>
          <a:prstGeom prst="rect">
            <a:avLst/>
          </a:prstGeom>
        </p:spPr>
      </p:pic>
      <p:pic>
        <p:nvPicPr>
          <p:cNvPr id="11" name="Picture 10">
            <a:extLst>
              <a:ext uri="{FF2B5EF4-FFF2-40B4-BE49-F238E27FC236}">
                <a16:creationId xmlns:a16="http://schemas.microsoft.com/office/drawing/2014/main" id="{C3A07942-955D-EC42-89F7-F2F214B9300F}"/>
              </a:ext>
            </a:extLst>
          </p:cNvPr>
          <p:cNvPicPr>
            <a:picLocks noChangeAspect="1"/>
          </p:cNvPicPr>
          <p:nvPr/>
        </p:nvPicPr>
        <p:blipFill>
          <a:blip r:embed="rId4"/>
          <a:stretch>
            <a:fillRect/>
          </a:stretch>
        </p:blipFill>
        <p:spPr>
          <a:xfrm>
            <a:off x="5731732" y="3184456"/>
            <a:ext cx="6146925" cy="3448896"/>
          </a:xfrm>
          <a:prstGeom prst="rect">
            <a:avLst/>
          </a:prstGeom>
        </p:spPr>
      </p:pic>
      <p:pic>
        <p:nvPicPr>
          <p:cNvPr id="7" name="Picture 6">
            <a:extLst>
              <a:ext uri="{FF2B5EF4-FFF2-40B4-BE49-F238E27FC236}">
                <a16:creationId xmlns:a16="http://schemas.microsoft.com/office/drawing/2014/main" id="{AA66EFBC-FF22-E949-9F5D-200212BED827}"/>
              </a:ext>
            </a:extLst>
          </p:cNvPr>
          <p:cNvPicPr>
            <a:picLocks noChangeAspect="1"/>
          </p:cNvPicPr>
          <p:nvPr/>
        </p:nvPicPr>
        <p:blipFill>
          <a:blip r:embed="rId5"/>
          <a:stretch>
            <a:fillRect/>
          </a:stretch>
        </p:blipFill>
        <p:spPr>
          <a:xfrm>
            <a:off x="634775" y="3184456"/>
            <a:ext cx="5096957" cy="3215937"/>
          </a:xfrm>
          <a:prstGeom prst="rect">
            <a:avLst/>
          </a:prstGeom>
        </p:spPr>
      </p:pic>
      <p:pic>
        <p:nvPicPr>
          <p:cNvPr id="6" name="Picture 5">
            <a:extLst>
              <a:ext uri="{FF2B5EF4-FFF2-40B4-BE49-F238E27FC236}">
                <a16:creationId xmlns:a16="http://schemas.microsoft.com/office/drawing/2014/main" id="{3160F045-5583-B646-92F1-FEB00DBBBC50}"/>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17269" t="-385" r="25859" b="88730"/>
          <a:stretch/>
        </p:blipFill>
        <p:spPr>
          <a:xfrm>
            <a:off x="1344706" y="6326340"/>
            <a:ext cx="3677094" cy="387473"/>
          </a:xfrm>
          <a:prstGeom prst="rect">
            <a:avLst/>
          </a:prstGeom>
        </p:spPr>
      </p:pic>
      <p:sp>
        <p:nvSpPr>
          <p:cNvPr id="9" name="TextBox 8">
            <a:extLst>
              <a:ext uri="{FF2B5EF4-FFF2-40B4-BE49-F238E27FC236}">
                <a16:creationId xmlns:a16="http://schemas.microsoft.com/office/drawing/2014/main" id="{00C3D4A5-3A42-2642-9351-BFF91D33DC32}"/>
              </a:ext>
            </a:extLst>
          </p:cNvPr>
          <p:cNvSpPr txBox="1"/>
          <p:nvPr/>
        </p:nvSpPr>
        <p:spPr>
          <a:xfrm>
            <a:off x="9934159" y="6479463"/>
            <a:ext cx="1826269" cy="307777"/>
          </a:xfrm>
          <a:prstGeom prst="rect">
            <a:avLst/>
          </a:prstGeom>
          <a:noFill/>
        </p:spPr>
        <p:txBody>
          <a:bodyPr wrap="none" rtlCol="0">
            <a:spAutoFit/>
          </a:bodyPr>
          <a:lstStyle/>
          <a:p>
            <a:r>
              <a:rPr lang="en-US" sz="1400" dirty="0"/>
              <a:t>(</a:t>
            </a:r>
            <a:r>
              <a:rPr lang="en-US" sz="1400" dirty="0" err="1"/>
              <a:t>Hoiey</a:t>
            </a:r>
            <a:r>
              <a:rPr lang="en-US" sz="1400" dirty="0"/>
              <a:t> W., JAIDS 2023)</a:t>
            </a:r>
          </a:p>
        </p:txBody>
      </p:sp>
      <p:graphicFrame>
        <p:nvGraphicFramePr>
          <p:cNvPr id="3" name="Table 3">
            <a:extLst>
              <a:ext uri="{FF2B5EF4-FFF2-40B4-BE49-F238E27FC236}">
                <a16:creationId xmlns:a16="http://schemas.microsoft.com/office/drawing/2014/main" id="{78F40019-9967-414B-9263-2DF164238EAA}"/>
              </a:ext>
            </a:extLst>
          </p:cNvPr>
          <p:cNvGraphicFramePr>
            <a:graphicFrameLocks noGrp="1"/>
          </p:cNvGraphicFramePr>
          <p:nvPr>
            <p:extLst>
              <p:ext uri="{D42A27DB-BD31-4B8C-83A1-F6EECF244321}">
                <p14:modId xmlns:p14="http://schemas.microsoft.com/office/powerpoint/2010/main" val="3485457958"/>
              </p:ext>
            </p:extLst>
          </p:nvPr>
        </p:nvGraphicFramePr>
        <p:xfrm>
          <a:off x="479989" y="2260875"/>
          <a:ext cx="5251743" cy="923581"/>
        </p:xfrm>
        <a:graphic>
          <a:graphicData uri="http://schemas.openxmlformats.org/drawingml/2006/table">
            <a:tbl>
              <a:tblPr firstRow="1" bandRow="1">
                <a:tableStyleId>{74C1A8A3-306A-4EB7-A6B1-4F7E0EB9C5D6}</a:tableStyleId>
              </a:tblPr>
              <a:tblGrid>
                <a:gridCol w="2246948">
                  <a:extLst>
                    <a:ext uri="{9D8B030D-6E8A-4147-A177-3AD203B41FA5}">
                      <a16:colId xmlns:a16="http://schemas.microsoft.com/office/drawing/2014/main" val="3642119231"/>
                    </a:ext>
                  </a:extLst>
                </a:gridCol>
                <a:gridCol w="1447800">
                  <a:extLst>
                    <a:ext uri="{9D8B030D-6E8A-4147-A177-3AD203B41FA5}">
                      <a16:colId xmlns:a16="http://schemas.microsoft.com/office/drawing/2014/main" val="2751921327"/>
                    </a:ext>
                  </a:extLst>
                </a:gridCol>
                <a:gridCol w="1556995">
                  <a:extLst>
                    <a:ext uri="{9D8B030D-6E8A-4147-A177-3AD203B41FA5}">
                      <a16:colId xmlns:a16="http://schemas.microsoft.com/office/drawing/2014/main" val="4206638060"/>
                    </a:ext>
                  </a:extLst>
                </a:gridCol>
              </a:tblGrid>
              <a:tr h="338801">
                <a:tc>
                  <a:txBody>
                    <a:bodyPr/>
                    <a:lstStyle/>
                    <a:p>
                      <a:endParaRPr lang="en-US" sz="1600"/>
                    </a:p>
                  </a:txBody>
                  <a:tcPr/>
                </a:tc>
                <a:tc>
                  <a:txBody>
                    <a:bodyPr/>
                    <a:lstStyle/>
                    <a:p>
                      <a:pPr algn="ctr"/>
                      <a:r>
                        <a:rPr lang="en-US" sz="1600" dirty="0"/>
                        <a:t>18-19 years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MY" sz="1600" dirty="0">
                          <a:effectLst/>
                        </a:rPr>
                        <a:t>&gt;50 years</a:t>
                      </a:r>
                      <a:endParaRPr lang="en-MY" sz="1600" b="1" dirty="0">
                        <a:effectLst/>
                        <a:latin typeface="+mn-lt"/>
                        <a:ea typeface="Times New Roman"/>
                        <a:cs typeface="Arial" panose="020B0604020202020204" pitchFamily="34" charset="0"/>
                      </a:endParaRPr>
                    </a:p>
                  </a:txBody>
                  <a:tcPr/>
                </a:tc>
                <a:extLst>
                  <a:ext uri="{0D108BD9-81ED-4DB2-BD59-A6C34878D82A}">
                    <a16:rowId xmlns:a16="http://schemas.microsoft.com/office/drawing/2014/main" val="618522829"/>
                  </a:ext>
                </a:extLst>
              </a:tr>
              <a:tr h="584780">
                <a:tc>
                  <a:txBody>
                    <a:bodyPr/>
                    <a:lstStyle/>
                    <a:p>
                      <a:r>
                        <a:rPr lang="en-US" sz="1600" dirty="0"/>
                        <a:t>Time from diagnosis to presentation, days</a:t>
                      </a:r>
                    </a:p>
                  </a:txBody>
                  <a:tcPr/>
                </a:tc>
                <a:tc>
                  <a:txBody>
                    <a:bodyPr/>
                    <a:lstStyle/>
                    <a:p>
                      <a:pPr algn="ctr"/>
                      <a:r>
                        <a:rPr lang="en-US" sz="1600" dirty="0"/>
                        <a:t>4.0 (0.0-28.0)</a:t>
                      </a:r>
                    </a:p>
                  </a:txBody>
                  <a:tcPr anchor="ctr"/>
                </a:tc>
                <a:tc>
                  <a:txBody>
                    <a:bodyPr/>
                    <a:lstStyle/>
                    <a:p>
                      <a:pPr algn="ctr"/>
                      <a:r>
                        <a:rPr lang="en-US" sz="1600" dirty="0"/>
                        <a:t>3.5 (0.0-19.5)</a:t>
                      </a:r>
                    </a:p>
                  </a:txBody>
                  <a:tcPr anchor="ctr"/>
                </a:tc>
                <a:extLst>
                  <a:ext uri="{0D108BD9-81ED-4DB2-BD59-A6C34878D82A}">
                    <a16:rowId xmlns:a16="http://schemas.microsoft.com/office/drawing/2014/main" val="4272121025"/>
                  </a:ext>
                </a:extLst>
              </a:tr>
            </a:tbl>
          </a:graphicData>
        </a:graphic>
      </p:graphicFrame>
    </p:spTree>
    <p:extLst>
      <p:ext uri="{BB962C8B-B14F-4D97-AF65-F5344CB8AC3E}">
        <p14:creationId xmlns:p14="http://schemas.microsoft.com/office/powerpoint/2010/main" val="1491716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par>
                                <p:cTn id="8" presetID="3" presetClass="entr" presetSubtype="1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linds(horizontal)">
                                      <p:cBhvr>
                                        <p:cTn id="10" dur="500"/>
                                        <p:tgtEl>
                                          <p:spTgt spid="3"/>
                                        </p:tgtEl>
                                      </p:cBhvr>
                                    </p:animEffect>
                                  </p:childTnLst>
                                </p:cTn>
                              </p:par>
                              <p:par>
                                <p:cTn id="11" presetID="3" presetClass="entr" presetSubtype="1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linds(horizontal)">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blinds(horizontal)">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blinds(horizontal)">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0FE697C-EBAB-B14F-ADAE-199513B068F7}"/>
              </a:ext>
            </a:extLst>
          </p:cNvPr>
          <p:cNvSpPr txBox="1">
            <a:spLocks/>
          </p:cNvSpPr>
          <p:nvPr/>
        </p:nvSpPr>
        <p:spPr>
          <a:xfrm>
            <a:off x="217714" y="193424"/>
            <a:ext cx="11756571" cy="92358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b="1" dirty="0">
                <a:solidFill>
                  <a:schemeClr val="accent5">
                    <a:lumMod val="75000"/>
                  </a:schemeClr>
                </a:solidFill>
              </a:rPr>
              <a:t>Higher mortality in individuals ≥50 years</a:t>
            </a:r>
          </a:p>
        </p:txBody>
      </p:sp>
      <p:sp>
        <p:nvSpPr>
          <p:cNvPr id="2" name="TextBox 1">
            <a:extLst>
              <a:ext uri="{FF2B5EF4-FFF2-40B4-BE49-F238E27FC236}">
                <a16:creationId xmlns:a16="http://schemas.microsoft.com/office/drawing/2014/main" id="{118D7CE6-23D2-194B-BF85-5D190762D667}"/>
              </a:ext>
            </a:extLst>
          </p:cNvPr>
          <p:cNvSpPr txBox="1"/>
          <p:nvPr/>
        </p:nvSpPr>
        <p:spPr>
          <a:xfrm>
            <a:off x="2794716" y="4902695"/>
            <a:ext cx="3568606" cy="707886"/>
          </a:xfrm>
          <a:prstGeom prst="rect">
            <a:avLst/>
          </a:prstGeom>
          <a:noFill/>
        </p:spPr>
        <p:txBody>
          <a:bodyPr wrap="none" rtlCol="0">
            <a:spAutoFit/>
          </a:bodyPr>
          <a:lstStyle/>
          <a:p>
            <a:r>
              <a:rPr lang="en-US" sz="2000" dirty="0" err="1"/>
              <a:t>aHR</a:t>
            </a:r>
            <a:r>
              <a:rPr lang="en-US" sz="2000" dirty="0"/>
              <a:t>= 2.22 (95% CI: 1.20 – 4.08)*</a:t>
            </a:r>
          </a:p>
          <a:p>
            <a:r>
              <a:rPr lang="en-US" sz="2000" dirty="0"/>
              <a:t>Log-rank p=0.011</a:t>
            </a:r>
          </a:p>
        </p:txBody>
      </p:sp>
      <p:grpSp>
        <p:nvGrpSpPr>
          <p:cNvPr id="13" name="Group 12">
            <a:extLst>
              <a:ext uri="{FF2B5EF4-FFF2-40B4-BE49-F238E27FC236}">
                <a16:creationId xmlns:a16="http://schemas.microsoft.com/office/drawing/2014/main" id="{C115025E-CF3C-10A2-513F-600F26A6F07D}"/>
              </a:ext>
            </a:extLst>
          </p:cNvPr>
          <p:cNvGrpSpPr/>
          <p:nvPr/>
        </p:nvGrpSpPr>
        <p:grpSpPr>
          <a:xfrm>
            <a:off x="1384251" y="1207861"/>
            <a:ext cx="8272830" cy="5425490"/>
            <a:chOff x="1925052" y="1443645"/>
            <a:chExt cx="8272830" cy="5425490"/>
          </a:xfrm>
        </p:grpSpPr>
        <p:pic>
          <p:nvPicPr>
            <p:cNvPr id="9" name="Picture 8" descr="Chart, line chart&#10;&#10;Description automatically generated">
              <a:extLst>
                <a:ext uri="{FF2B5EF4-FFF2-40B4-BE49-F238E27FC236}">
                  <a16:creationId xmlns:a16="http://schemas.microsoft.com/office/drawing/2014/main" id="{0ABCAB15-3F8A-3F16-EC64-F9E06DF57310}"/>
                </a:ext>
              </a:extLst>
            </p:cNvPr>
            <p:cNvPicPr>
              <a:picLocks noChangeAspect="1"/>
            </p:cNvPicPr>
            <p:nvPr/>
          </p:nvPicPr>
          <p:blipFill>
            <a:blip r:embed="rId3"/>
            <a:stretch>
              <a:fillRect/>
            </a:stretch>
          </p:blipFill>
          <p:spPr>
            <a:xfrm>
              <a:off x="1925052" y="1443645"/>
              <a:ext cx="7472232" cy="5425490"/>
            </a:xfrm>
            <a:prstGeom prst="rect">
              <a:avLst/>
            </a:prstGeom>
          </p:spPr>
        </p:pic>
        <p:sp>
          <p:nvSpPr>
            <p:cNvPr id="7" name="TextBox 6">
              <a:extLst>
                <a:ext uri="{FF2B5EF4-FFF2-40B4-BE49-F238E27FC236}">
                  <a16:creationId xmlns:a16="http://schemas.microsoft.com/office/drawing/2014/main" id="{C2EE85FB-3EEA-4C4D-BC01-3EA061625D5B}"/>
                </a:ext>
              </a:extLst>
            </p:cNvPr>
            <p:cNvSpPr txBox="1"/>
            <p:nvPr/>
          </p:nvSpPr>
          <p:spPr>
            <a:xfrm>
              <a:off x="8915736" y="2408350"/>
              <a:ext cx="1282146" cy="369332"/>
            </a:xfrm>
            <a:prstGeom prst="rect">
              <a:avLst/>
            </a:prstGeom>
            <a:noFill/>
          </p:spPr>
          <p:txBody>
            <a:bodyPr wrap="none" rtlCol="0">
              <a:spAutoFit/>
            </a:bodyPr>
            <a:lstStyle/>
            <a:p>
              <a:r>
                <a:rPr lang="en-US" b="1" dirty="0">
                  <a:solidFill>
                    <a:schemeClr val="accent5">
                      <a:lumMod val="50000"/>
                    </a:schemeClr>
                  </a:solidFill>
                </a:rPr>
                <a:t>18-49 years</a:t>
              </a:r>
            </a:p>
          </p:txBody>
        </p:sp>
        <p:sp>
          <p:nvSpPr>
            <p:cNvPr id="8" name="TextBox 7">
              <a:extLst>
                <a:ext uri="{FF2B5EF4-FFF2-40B4-BE49-F238E27FC236}">
                  <a16:creationId xmlns:a16="http://schemas.microsoft.com/office/drawing/2014/main" id="{8364D219-191D-644D-99EE-192E3961CADB}"/>
                </a:ext>
              </a:extLst>
            </p:cNvPr>
            <p:cNvSpPr txBox="1"/>
            <p:nvPr/>
          </p:nvSpPr>
          <p:spPr>
            <a:xfrm>
              <a:off x="8864220" y="3170405"/>
              <a:ext cx="1092992" cy="369332"/>
            </a:xfrm>
            <a:prstGeom prst="rect">
              <a:avLst/>
            </a:prstGeom>
            <a:noFill/>
          </p:spPr>
          <p:txBody>
            <a:bodyPr wrap="none" rtlCol="0">
              <a:spAutoFit/>
            </a:bodyPr>
            <a:lstStyle/>
            <a:p>
              <a:r>
                <a:rPr lang="en-US" b="1" dirty="0">
                  <a:solidFill>
                    <a:srgbClr val="FF0000"/>
                  </a:solidFill>
                </a:rPr>
                <a:t>≥50 years</a:t>
              </a:r>
            </a:p>
          </p:txBody>
        </p:sp>
      </p:grpSp>
      <p:sp>
        <p:nvSpPr>
          <p:cNvPr id="5" name="TextBox 4">
            <a:extLst>
              <a:ext uri="{FF2B5EF4-FFF2-40B4-BE49-F238E27FC236}">
                <a16:creationId xmlns:a16="http://schemas.microsoft.com/office/drawing/2014/main" id="{5E5F368E-DCA7-57FC-FD2B-E8C10B38147E}"/>
              </a:ext>
            </a:extLst>
          </p:cNvPr>
          <p:cNvSpPr txBox="1"/>
          <p:nvPr/>
        </p:nvSpPr>
        <p:spPr>
          <a:xfrm>
            <a:off x="9934159" y="6479463"/>
            <a:ext cx="1826269" cy="307777"/>
          </a:xfrm>
          <a:prstGeom prst="rect">
            <a:avLst/>
          </a:prstGeom>
          <a:noFill/>
        </p:spPr>
        <p:txBody>
          <a:bodyPr wrap="none" rtlCol="0">
            <a:spAutoFit/>
          </a:bodyPr>
          <a:lstStyle/>
          <a:p>
            <a:r>
              <a:rPr lang="en-US" sz="1400" dirty="0"/>
              <a:t>(</a:t>
            </a:r>
            <a:r>
              <a:rPr lang="en-US" sz="1400" dirty="0" err="1"/>
              <a:t>Hoiey</a:t>
            </a:r>
            <a:r>
              <a:rPr lang="en-US" sz="1400" dirty="0"/>
              <a:t> W., JAIDS 2023)</a:t>
            </a:r>
          </a:p>
        </p:txBody>
      </p:sp>
      <p:sp>
        <p:nvSpPr>
          <p:cNvPr id="14" name="TextBox 13">
            <a:extLst>
              <a:ext uri="{FF2B5EF4-FFF2-40B4-BE49-F238E27FC236}">
                <a16:creationId xmlns:a16="http://schemas.microsoft.com/office/drawing/2014/main" id="{078F46E6-08D7-4FCA-0348-CB233859ACEF}"/>
              </a:ext>
            </a:extLst>
          </p:cNvPr>
          <p:cNvSpPr txBox="1"/>
          <p:nvPr/>
        </p:nvSpPr>
        <p:spPr>
          <a:xfrm>
            <a:off x="3302032" y="3879925"/>
            <a:ext cx="4062193" cy="923330"/>
          </a:xfrm>
          <a:prstGeom prst="rect">
            <a:avLst/>
          </a:prstGeom>
          <a:solidFill>
            <a:schemeClr val="accent6">
              <a:lumMod val="20000"/>
              <a:lumOff val="80000"/>
            </a:schemeClr>
          </a:solidFill>
          <a:ln>
            <a:solidFill>
              <a:schemeClr val="accent6">
                <a:lumMod val="50000"/>
              </a:schemeClr>
            </a:solidFill>
            <a:prstDash val="dash"/>
          </a:ln>
        </p:spPr>
        <p:txBody>
          <a:bodyPr wrap="square" rtlCol="0" anchor="ctr">
            <a:spAutoFit/>
          </a:bodyPr>
          <a:lstStyle/>
          <a:p>
            <a:pPr algn="ctr"/>
            <a:r>
              <a:rPr lang="en-MY" dirty="0" err="1">
                <a:latin typeface="Tw Cen MT" panose="020B0602020104020603" pitchFamily="34" charset="77"/>
                <a:cs typeface="Arial" panose="020B0604020202020204" pitchFamily="34" charset="0"/>
              </a:rPr>
              <a:t>aHR</a:t>
            </a:r>
            <a:r>
              <a:rPr lang="en-MY" dirty="0">
                <a:latin typeface="Tw Cen MT" panose="020B0602020104020603" pitchFamily="34" charset="77"/>
                <a:cs typeface="Arial" panose="020B0604020202020204" pitchFamily="34" charset="0"/>
              </a:rPr>
              <a:t>: 2.40 (95% CI: 1.23-4.67), p=0.010</a:t>
            </a:r>
          </a:p>
          <a:p>
            <a:pPr algn="ctr"/>
            <a:r>
              <a:rPr lang="en-MY" sz="1200" dirty="0">
                <a:latin typeface="Tw Cen MT" panose="020B0602020104020603" pitchFamily="34" charset="77"/>
                <a:cs typeface="Arial" panose="020B0604020202020204" pitchFamily="34" charset="0"/>
              </a:rPr>
              <a:t>*adjusted for sex, educational level, marital status, mode of HIV transmission, OI at presentation, late diagnosis and initiation of ART and multimorbidity at diagnosis.</a:t>
            </a:r>
            <a:endParaRPr lang="en-US" sz="1200" dirty="0">
              <a:latin typeface="Tw Cen MT" panose="020B0602020104020603" pitchFamily="34" charset="77"/>
              <a:cs typeface="Arial" panose="020B0604020202020204" pitchFamily="34" charset="0"/>
            </a:endParaRPr>
          </a:p>
        </p:txBody>
      </p:sp>
      <p:sp>
        <p:nvSpPr>
          <p:cNvPr id="15" name="TextBox 14">
            <a:extLst>
              <a:ext uri="{FF2B5EF4-FFF2-40B4-BE49-F238E27FC236}">
                <a16:creationId xmlns:a16="http://schemas.microsoft.com/office/drawing/2014/main" id="{8AD1DF1F-B7EB-8B6D-1938-98459746123B}"/>
              </a:ext>
            </a:extLst>
          </p:cNvPr>
          <p:cNvSpPr txBox="1"/>
          <p:nvPr/>
        </p:nvSpPr>
        <p:spPr>
          <a:xfrm>
            <a:off x="10045870" y="3566966"/>
            <a:ext cx="1714558" cy="800219"/>
          </a:xfrm>
          <a:prstGeom prst="rect">
            <a:avLst/>
          </a:prstGeom>
          <a:solidFill>
            <a:srgbClr val="F6E0FF"/>
          </a:solidFill>
          <a:ln>
            <a:solidFill>
              <a:srgbClr val="7030A0"/>
            </a:solidFill>
            <a:prstDash val="dash"/>
          </a:ln>
        </p:spPr>
        <p:txBody>
          <a:bodyPr wrap="square" rtlCol="0">
            <a:spAutoFit/>
          </a:bodyPr>
          <a:lstStyle/>
          <a:p>
            <a:pPr algn="ctr"/>
            <a:r>
              <a:rPr lang="en-US" sz="2200" dirty="0">
                <a:latin typeface="Tw Cen MT" panose="020B0602020104020603" pitchFamily="34" charset="77"/>
              </a:rPr>
              <a:t>90.7%</a:t>
            </a:r>
          </a:p>
          <a:p>
            <a:pPr algn="ctr"/>
            <a:r>
              <a:rPr lang="en-US" sz="1200" dirty="0">
                <a:latin typeface="Tw Cen MT" panose="020B0602020104020603" pitchFamily="34" charset="77"/>
              </a:rPr>
              <a:t>of the total deaths cases </a:t>
            </a:r>
            <a:r>
              <a:rPr lang="en-US" sz="1200" dirty="0">
                <a:solidFill>
                  <a:srgbClr val="FF0000"/>
                </a:solidFill>
                <a:latin typeface="Tw Cen MT" panose="020B0602020104020603" pitchFamily="34" charset="77"/>
              </a:rPr>
              <a:t>related to HIV/AIDS</a:t>
            </a:r>
          </a:p>
        </p:txBody>
      </p:sp>
      <p:sp>
        <p:nvSpPr>
          <p:cNvPr id="16" name="TextBox 15">
            <a:extLst>
              <a:ext uri="{FF2B5EF4-FFF2-40B4-BE49-F238E27FC236}">
                <a16:creationId xmlns:a16="http://schemas.microsoft.com/office/drawing/2014/main" id="{ED05F4BB-C14D-7884-6472-135024D9A52D}"/>
              </a:ext>
            </a:extLst>
          </p:cNvPr>
          <p:cNvSpPr txBox="1"/>
          <p:nvPr/>
        </p:nvSpPr>
        <p:spPr>
          <a:xfrm>
            <a:off x="10045870" y="2540922"/>
            <a:ext cx="1714558" cy="800219"/>
          </a:xfrm>
          <a:prstGeom prst="rect">
            <a:avLst/>
          </a:prstGeom>
          <a:solidFill>
            <a:schemeClr val="accent4">
              <a:lumMod val="20000"/>
              <a:lumOff val="80000"/>
            </a:schemeClr>
          </a:solidFill>
          <a:ln>
            <a:solidFill>
              <a:srgbClr val="FF0000"/>
            </a:solidFill>
            <a:prstDash val="dash"/>
          </a:ln>
        </p:spPr>
        <p:txBody>
          <a:bodyPr wrap="square" rtlCol="0">
            <a:spAutoFit/>
          </a:bodyPr>
          <a:lstStyle/>
          <a:p>
            <a:pPr algn="ctr"/>
            <a:r>
              <a:rPr lang="en-US" sz="2200" dirty="0">
                <a:latin typeface="Tw Cen MT" panose="020B0602020104020603" pitchFamily="34" charset="77"/>
              </a:rPr>
              <a:t>74.7%</a:t>
            </a:r>
          </a:p>
          <a:p>
            <a:pPr algn="ctr"/>
            <a:r>
              <a:rPr lang="en-US" sz="1200" dirty="0">
                <a:latin typeface="Tw Cen MT" panose="020B0602020104020603" pitchFamily="34" charset="77"/>
              </a:rPr>
              <a:t>Died </a:t>
            </a:r>
            <a:r>
              <a:rPr lang="en-US" sz="1200" dirty="0">
                <a:solidFill>
                  <a:srgbClr val="FF0000"/>
                </a:solidFill>
                <a:latin typeface="Tw Cen MT" panose="020B0602020104020603" pitchFamily="34" charset="77"/>
              </a:rPr>
              <a:t>within one year</a:t>
            </a:r>
            <a:r>
              <a:rPr lang="en-US" sz="1200" dirty="0">
                <a:latin typeface="Tw Cen MT" panose="020B0602020104020603" pitchFamily="34" charset="77"/>
              </a:rPr>
              <a:t> after HIV diagnosis.</a:t>
            </a:r>
            <a:endParaRPr lang="en-US" sz="1200" dirty="0">
              <a:solidFill>
                <a:srgbClr val="FF0000"/>
              </a:solidFill>
              <a:latin typeface="Tw Cen MT" panose="020B0602020104020603" pitchFamily="34" charset="77"/>
            </a:endParaRPr>
          </a:p>
        </p:txBody>
      </p:sp>
      <p:cxnSp>
        <p:nvCxnSpPr>
          <p:cNvPr id="18" name="Straight Arrow Connector 17">
            <a:extLst>
              <a:ext uri="{FF2B5EF4-FFF2-40B4-BE49-F238E27FC236}">
                <a16:creationId xmlns:a16="http://schemas.microsoft.com/office/drawing/2014/main" id="{278C4229-C4F6-6541-FAD9-BD10CE0A9F78}"/>
              </a:ext>
            </a:extLst>
          </p:cNvPr>
          <p:cNvCxnSpPr/>
          <p:nvPr/>
        </p:nvCxnSpPr>
        <p:spPr>
          <a:xfrm>
            <a:off x="2193675" y="2949658"/>
            <a:ext cx="1260757" cy="0"/>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655E3335-D0CC-904C-6037-417BCD7E68F3}"/>
              </a:ext>
            </a:extLst>
          </p:cNvPr>
          <p:cNvSpPr txBox="1"/>
          <p:nvPr/>
        </p:nvSpPr>
        <p:spPr>
          <a:xfrm>
            <a:off x="2193675" y="2970358"/>
            <a:ext cx="1536700" cy="646331"/>
          </a:xfrm>
          <a:prstGeom prst="rect">
            <a:avLst/>
          </a:prstGeom>
          <a:noFill/>
        </p:spPr>
        <p:txBody>
          <a:bodyPr wrap="square" rtlCol="0">
            <a:spAutoFit/>
          </a:bodyPr>
          <a:lstStyle/>
          <a:p>
            <a:pPr algn="ctr"/>
            <a:r>
              <a:rPr lang="en-US" dirty="0">
                <a:solidFill>
                  <a:srgbClr val="FF0000"/>
                </a:solidFill>
                <a:latin typeface="Tw Cen MT" panose="020B0602020104020603" pitchFamily="34" charset="77"/>
              </a:rPr>
              <a:t>within 1 year of diagnosis</a:t>
            </a:r>
          </a:p>
        </p:txBody>
      </p:sp>
    </p:spTree>
    <p:extLst>
      <p:ext uri="{BB962C8B-B14F-4D97-AF65-F5344CB8AC3E}">
        <p14:creationId xmlns:p14="http://schemas.microsoft.com/office/powerpoint/2010/main" val="3526038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ppt_x"/>
                                          </p:val>
                                        </p:tav>
                                        <p:tav tm="100000">
                                          <p:val>
                                            <p:strVal val="#ppt_x"/>
                                          </p:val>
                                        </p:tav>
                                      </p:tavLst>
                                    </p:anim>
                                    <p:anim calcmode="lin" valueType="num">
                                      <p:cBhvr additive="base">
                                        <p:cTn id="14" dur="500" fill="hold"/>
                                        <p:tgtEl>
                                          <p:spTgt spid="18"/>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ppt_x"/>
                                          </p:val>
                                        </p:tav>
                                        <p:tav tm="100000">
                                          <p:val>
                                            <p:strVal val="#ppt_x"/>
                                          </p:val>
                                        </p:tav>
                                      </p:tavLst>
                                    </p:anim>
                                    <p:anim calcmode="lin" valueType="num">
                                      <p:cBhvr additive="base">
                                        <p:cTn id="18" dur="500" fill="hold"/>
                                        <p:tgtEl>
                                          <p:spTgt spid="19"/>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ppt_x"/>
                                          </p:val>
                                        </p:tav>
                                        <p:tav tm="100000">
                                          <p:val>
                                            <p:strVal val="#ppt_x"/>
                                          </p:val>
                                        </p:tav>
                                      </p:tavLst>
                                    </p:anim>
                                    <p:anim calcmode="lin" valueType="num">
                                      <p:cBhvr additive="base">
                                        <p:cTn id="22" dur="500" fill="hold"/>
                                        <p:tgtEl>
                                          <p:spTgt spid="16"/>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ppt_x"/>
                                          </p:val>
                                        </p:tav>
                                        <p:tav tm="100000">
                                          <p:val>
                                            <p:strVal val="#ppt_x"/>
                                          </p:val>
                                        </p:tav>
                                      </p:tavLst>
                                    </p:anim>
                                    <p:anim calcmode="lin" valueType="num">
                                      <p:cBhvr additive="base">
                                        <p:cTn id="2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A767127-A791-2149-926F-AD22DB617D7A}"/>
              </a:ext>
            </a:extLst>
          </p:cNvPr>
          <p:cNvPicPr>
            <a:picLocks noChangeAspect="1"/>
          </p:cNvPicPr>
          <p:nvPr/>
        </p:nvPicPr>
        <p:blipFill>
          <a:blip r:embed="rId3"/>
          <a:stretch>
            <a:fillRect/>
          </a:stretch>
        </p:blipFill>
        <p:spPr>
          <a:xfrm>
            <a:off x="4107881" y="1892804"/>
            <a:ext cx="3611215" cy="3600000"/>
          </a:xfrm>
          <a:prstGeom prst="rect">
            <a:avLst/>
          </a:prstGeom>
        </p:spPr>
      </p:pic>
      <p:sp>
        <p:nvSpPr>
          <p:cNvPr id="3" name="Right Arrow 2">
            <a:extLst>
              <a:ext uri="{FF2B5EF4-FFF2-40B4-BE49-F238E27FC236}">
                <a16:creationId xmlns:a16="http://schemas.microsoft.com/office/drawing/2014/main" id="{45D96AF3-5AD9-1A4C-8BF1-AE0957C9CB46}"/>
              </a:ext>
            </a:extLst>
          </p:cNvPr>
          <p:cNvSpPr/>
          <p:nvPr/>
        </p:nvSpPr>
        <p:spPr>
          <a:xfrm>
            <a:off x="7124432" y="2740161"/>
            <a:ext cx="764540" cy="373380"/>
          </a:xfrm>
          <a:prstGeom prst="rightArrow">
            <a:avLst/>
          </a:prstGeom>
          <a:scene3d>
            <a:camera prst="orthographicFront">
              <a:rot lat="0" lon="0" rev="2100000"/>
            </a:camera>
            <a:lightRig rig="threePt" dir="t"/>
          </a:scene3d>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4" name="Right Arrow 3">
            <a:extLst>
              <a:ext uri="{FF2B5EF4-FFF2-40B4-BE49-F238E27FC236}">
                <a16:creationId xmlns:a16="http://schemas.microsoft.com/office/drawing/2014/main" id="{90C0CF59-B846-F64D-B3E8-4A43BDFA92A6}"/>
              </a:ext>
            </a:extLst>
          </p:cNvPr>
          <p:cNvSpPr/>
          <p:nvPr/>
        </p:nvSpPr>
        <p:spPr>
          <a:xfrm>
            <a:off x="7130346" y="4069994"/>
            <a:ext cx="764540" cy="373380"/>
          </a:xfrm>
          <a:prstGeom prst="rightArrow">
            <a:avLst/>
          </a:prstGeom>
          <a:scene3d>
            <a:camera prst="orthographicFront">
              <a:rot lat="0" lon="0" rev="19500000"/>
            </a:camera>
            <a:lightRig rig="threePt" dir="t"/>
          </a:scene3d>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5" name="Right Arrow 4">
            <a:extLst>
              <a:ext uri="{FF2B5EF4-FFF2-40B4-BE49-F238E27FC236}">
                <a16:creationId xmlns:a16="http://schemas.microsoft.com/office/drawing/2014/main" id="{8F65950F-67DD-2A48-BA5A-95BA1F311B3D}"/>
              </a:ext>
            </a:extLst>
          </p:cNvPr>
          <p:cNvSpPr/>
          <p:nvPr/>
        </p:nvSpPr>
        <p:spPr>
          <a:xfrm>
            <a:off x="4293235" y="2740161"/>
            <a:ext cx="764540" cy="373380"/>
          </a:xfrm>
          <a:prstGeom prst="rightArrow">
            <a:avLst/>
          </a:prstGeom>
          <a:scene3d>
            <a:camera prst="orthographicFront">
              <a:rot lat="0" lon="0" rev="8700000"/>
            </a:camera>
            <a:lightRig rig="threePt" dir="t"/>
          </a:scene3d>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 name="Right Arrow 5">
            <a:extLst>
              <a:ext uri="{FF2B5EF4-FFF2-40B4-BE49-F238E27FC236}">
                <a16:creationId xmlns:a16="http://schemas.microsoft.com/office/drawing/2014/main" id="{470B4B4D-F8C9-5843-9FE3-E506E280ADDE}"/>
              </a:ext>
            </a:extLst>
          </p:cNvPr>
          <p:cNvSpPr/>
          <p:nvPr/>
        </p:nvSpPr>
        <p:spPr>
          <a:xfrm>
            <a:off x="4293235" y="4127825"/>
            <a:ext cx="764540" cy="373380"/>
          </a:xfrm>
          <a:prstGeom prst="rightArrow">
            <a:avLst/>
          </a:prstGeom>
          <a:scene3d>
            <a:camera prst="orthographicFront">
              <a:rot lat="0" lon="0" rev="12900000"/>
            </a:camera>
            <a:lightRig rig="threePt" dir="t"/>
          </a:scene3d>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1" name="Title 1">
            <a:extLst>
              <a:ext uri="{FF2B5EF4-FFF2-40B4-BE49-F238E27FC236}">
                <a16:creationId xmlns:a16="http://schemas.microsoft.com/office/drawing/2014/main" id="{73F5492E-2C37-A84D-B327-EC7C98A82D58}"/>
              </a:ext>
            </a:extLst>
          </p:cNvPr>
          <p:cNvSpPr txBox="1">
            <a:spLocks/>
          </p:cNvSpPr>
          <p:nvPr/>
        </p:nvSpPr>
        <p:spPr>
          <a:xfrm>
            <a:off x="1143000" y="0"/>
            <a:ext cx="9906000" cy="1265912"/>
          </a:xfrm>
          <a:prstGeom prst="rect">
            <a:avLst/>
          </a:prstGeom>
        </p:spPr>
        <p:txBody>
          <a:bodyPr anchor="ctr">
            <a:normAutofit/>
          </a:bodyPr>
          <a:lstStyle>
            <a:lvl1pPr algn="l" defTabSz="742950" rtl="0" eaLnBrk="1" latinLnBrk="0" hangingPunct="1">
              <a:lnSpc>
                <a:spcPct val="90000"/>
              </a:lnSpc>
              <a:spcBef>
                <a:spcPct val="0"/>
              </a:spcBef>
              <a:buNone/>
              <a:defRPr sz="3575" kern="1200">
                <a:solidFill>
                  <a:schemeClr val="tx1"/>
                </a:solidFill>
                <a:latin typeface="+mj-lt"/>
                <a:ea typeface="+mj-ea"/>
                <a:cs typeface="+mj-cs"/>
              </a:defRPr>
            </a:lvl1pPr>
          </a:lstStyle>
          <a:p>
            <a:pPr algn="ctr"/>
            <a:r>
              <a:rPr lang="en-US" sz="3800" dirty="0">
                <a:solidFill>
                  <a:schemeClr val="accent1">
                    <a:lumMod val="75000"/>
                  </a:schemeClr>
                </a:solidFill>
                <a:latin typeface="+mn-lt"/>
                <a:ea typeface="Times New Roman" panose="02020603050405020304" pitchFamily="18" charset="0"/>
              </a:rPr>
              <a:t>Circumstances of care engagement prior to death </a:t>
            </a:r>
            <a:endParaRPr lang="en-US" sz="3800" dirty="0">
              <a:solidFill>
                <a:schemeClr val="accent1">
                  <a:lumMod val="75000"/>
                </a:schemeClr>
              </a:solidFill>
              <a:latin typeface="+mn-lt"/>
            </a:endParaRPr>
          </a:p>
        </p:txBody>
      </p:sp>
      <p:pic>
        <p:nvPicPr>
          <p:cNvPr id="15" name="Picture 14">
            <a:extLst>
              <a:ext uri="{FF2B5EF4-FFF2-40B4-BE49-F238E27FC236}">
                <a16:creationId xmlns:a16="http://schemas.microsoft.com/office/drawing/2014/main" id="{C1AB4DCC-7228-274B-98A1-EC2E1884FAA9}"/>
              </a:ext>
            </a:extLst>
          </p:cNvPr>
          <p:cNvPicPr>
            <a:picLocks noChangeAspect="1"/>
          </p:cNvPicPr>
          <p:nvPr/>
        </p:nvPicPr>
        <p:blipFill>
          <a:blip r:embed="rId4"/>
          <a:stretch>
            <a:fillRect/>
          </a:stretch>
        </p:blipFill>
        <p:spPr>
          <a:xfrm>
            <a:off x="1389384" y="4256684"/>
            <a:ext cx="2845946" cy="2340000"/>
          </a:xfrm>
          <a:prstGeom prst="rect">
            <a:avLst/>
          </a:prstGeom>
        </p:spPr>
      </p:pic>
      <p:pic>
        <p:nvPicPr>
          <p:cNvPr id="16" name="Picture 15">
            <a:extLst>
              <a:ext uri="{FF2B5EF4-FFF2-40B4-BE49-F238E27FC236}">
                <a16:creationId xmlns:a16="http://schemas.microsoft.com/office/drawing/2014/main" id="{C3101F08-B34B-D448-BBB7-1FD2344AE0CD}"/>
              </a:ext>
            </a:extLst>
          </p:cNvPr>
          <p:cNvPicPr>
            <a:picLocks noChangeAspect="1"/>
          </p:cNvPicPr>
          <p:nvPr/>
        </p:nvPicPr>
        <p:blipFill>
          <a:blip r:embed="rId5"/>
          <a:stretch>
            <a:fillRect/>
          </a:stretch>
        </p:blipFill>
        <p:spPr>
          <a:xfrm>
            <a:off x="7956672" y="4186834"/>
            <a:ext cx="2998835" cy="2340000"/>
          </a:xfrm>
          <a:prstGeom prst="rect">
            <a:avLst/>
          </a:prstGeom>
        </p:spPr>
      </p:pic>
      <p:pic>
        <p:nvPicPr>
          <p:cNvPr id="17" name="Picture 16">
            <a:extLst>
              <a:ext uri="{FF2B5EF4-FFF2-40B4-BE49-F238E27FC236}">
                <a16:creationId xmlns:a16="http://schemas.microsoft.com/office/drawing/2014/main" id="{DFE2A095-85E0-0A44-8026-BC7AF362CD92}"/>
              </a:ext>
            </a:extLst>
          </p:cNvPr>
          <p:cNvPicPr>
            <a:picLocks noChangeAspect="1"/>
          </p:cNvPicPr>
          <p:nvPr/>
        </p:nvPicPr>
        <p:blipFill>
          <a:blip r:embed="rId6"/>
          <a:stretch>
            <a:fillRect/>
          </a:stretch>
        </p:blipFill>
        <p:spPr>
          <a:xfrm>
            <a:off x="7956671" y="1172804"/>
            <a:ext cx="3001764" cy="2520000"/>
          </a:xfrm>
          <a:prstGeom prst="rect">
            <a:avLst/>
          </a:prstGeom>
        </p:spPr>
      </p:pic>
      <p:pic>
        <p:nvPicPr>
          <p:cNvPr id="18" name="Picture 17">
            <a:extLst>
              <a:ext uri="{FF2B5EF4-FFF2-40B4-BE49-F238E27FC236}">
                <a16:creationId xmlns:a16="http://schemas.microsoft.com/office/drawing/2014/main" id="{A9C9C460-2746-3444-827A-5CA32A2DC31F}"/>
              </a:ext>
            </a:extLst>
          </p:cNvPr>
          <p:cNvPicPr>
            <a:picLocks noChangeAspect="1"/>
          </p:cNvPicPr>
          <p:nvPr/>
        </p:nvPicPr>
        <p:blipFill>
          <a:blip r:embed="rId7"/>
          <a:stretch>
            <a:fillRect/>
          </a:stretch>
        </p:blipFill>
        <p:spPr>
          <a:xfrm>
            <a:off x="1446787" y="1172804"/>
            <a:ext cx="3016552" cy="2520000"/>
          </a:xfrm>
          <a:prstGeom prst="rect">
            <a:avLst/>
          </a:prstGeom>
        </p:spPr>
      </p:pic>
      <p:sp>
        <p:nvSpPr>
          <p:cNvPr id="2" name="TextBox 1">
            <a:extLst>
              <a:ext uri="{FF2B5EF4-FFF2-40B4-BE49-F238E27FC236}">
                <a16:creationId xmlns:a16="http://schemas.microsoft.com/office/drawing/2014/main" id="{C4E427EA-91F4-C9B1-6EF6-ABD56B79B4B5}"/>
              </a:ext>
            </a:extLst>
          </p:cNvPr>
          <p:cNvSpPr txBox="1"/>
          <p:nvPr/>
        </p:nvSpPr>
        <p:spPr>
          <a:xfrm>
            <a:off x="9934159" y="6479463"/>
            <a:ext cx="1770356" cy="307777"/>
          </a:xfrm>
          <a:prstGeom prst="rect">
            <a:avLst/>
          </a:prstGeom>
          <a:noFill/>
        </p:spPr>
        <p:txBody>
          <a:bodyPr wrap="none" rtlCol="0">
            <a:spAutoFit/>
          </a:bodyPr>
          <a:lstStyle/>
          <a:p>
            <a:r>
              <a:rPr lang="en-US" sz="1400" dirty="0"/>
              <a:t>(</a:t>
            </a:r>
            <a:r>
              <a:rPr lang="en-US" sz="1400" dirty="0" err="1"/>
              <a:t>Hoiey</a:t>
            </a:r>
            <a:r>
              <a:rPr lang="en-US" sz="1400" dirty="0"/>
              <a:t> W., submitted)</a:t>
            </a:r>
          </a:p>
        </p:txBody>
      </p:sp>
    </p:spTree>
    <p:extLst>
      <p:ext uri="{BB962C8B-B14F-4D97-AF65-F5344CB8AC3E}">
        <p14:creationId xmlns:p14="http://schemas.microsoft.com/office/powerpoint/2010/main" val="3953700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ppt_x"/>
                                          </p:val>
                                        </p:tav>
                                        <p:tav tm="100000">
                                          <p:val>
                                            <p:strVal val="#ppt_x"/>
                                          </p:val>
                                        </p:tav>
                                      </p:tavLst>
                                    </p:anim>
                                    <p:anim calcmode="lin" valueType="num">
                                      <p:cBhvr additive="base">
                                        <p:cTn id="2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500" fill="hold"/>
                                        <p:tgtEl>
                                          <p:spTgt spid="5"/>
                                        </p:tgtEl>
                                        <p:attrNameLst>
                                          <p:attrName>ppt_x</p:attrName>
                                        </p:attrNameLst>
                                      </p:cBhvr>
                                      <p:tavLst>
                                        <p:tav tm="0">
                                          <p:val>
                                            <p:strVal val="#ppt_x"/>
                                          </p:val>
                                        </p:tav>
                                        <p:tav tm="100000">
                                          <p:val>
                                            <p:strVal val="#ppt_x"/>
                                          </p:val>
                                        </p:tav>
                                      </p:tavLst>
                                    </p:anim>
                                    <p:anim calcmode="lin" valueType="num">
                                      <p:cBhvr additive="base">
                                        <p:cTn id="34" dur="500" fill="hold"/>
                                        <p:tgtEl>
                                          <p:spTgt spid="5"/>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500" fill="hold"/>
                                        <p:tgtEl>
                                          <p:spTgt spid="18"/>
                                        </p:tgtEl>
                                        <p:attrNameLst>
                                          <p:attrName>ppt_x</p:attrName>
                                        </p:attrNameLst>
                                      </p:cBhvr>
                                      <p:tavLst>
                                        <p:tav tm="0">
                                          <p:val>
                                            <p:strVal val="#ppt_x"/>
                                          </p:val>
                                        </p:tav>
                                        <p:tav tm="100000">
                                          <p:val>
                                            <p:strVal val="#ppt_x"/>
                                          </p:val>
                                        </p:tav>
                                      </p:tavLst>
                                    </p:anim>
                                    <p:anim calcmode="lin" valueType="num">
                                      <p:cBhvr additive="base">
                                        <p:cTn id="3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additive="base">
                                        <p:cTn id="43" dur="500" fill="hold"/>
                                        <p:tgtEl>
                                          <p:spTgt spid="3"/>
                                        </p:tgtEl>
                                        <p:attrNameLst>
                                          <p:attrName>ppt_x</p:attrName>
                                        </p:attrNameLst>
                                      </p:cBhvr>
                                      <p:tavLst>
                                        <p:tav tm="0">
                                          <p:val>
                                            <p:strVal val="#ppt_x"/>
                                          </p:val>
                                        </p:tav>
                                        <p:tav tm="100000">
                                          <p:val>
                                            <p:strVal val="#ppt_x"/>
                                          </p:val>
                                        </p:tav>
                                      </p:tavLst>
                                    </p:anim>
                                    <p:anim calcmode="lin" valueType="num">
                                      <p:cBhvr additive="base">
                                        <p:cTn id="44" dur="500" fill="hold"/>
                                        <p:tgtEl>
                                          <p:spTgt spid="3"/>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additive="base">
                                        <p:cTn id="47" dur="500" fill="hold"/>
                                        <p:tgtEl>
                                          <p:spTgt spid="17"/>
                                        </p:tgtEl>
                                        <p:attrNameLst>
                                          <p:attrName>ppt_x</p:attrName>
                                        </p:attrNameLst>
                                      </p:cBhvr>
                                      <p:tavLst>
                                        <p:tav tm="0">
                                          <p:val>
                                            <p:strVal val="#ppt_x"/>
                                          </p:val>
                                        </p:tav>
                                        <p:tav tm="100000">
                                          <p:val>
                                            <p:strVal val="#ppt_x"/>
                                          </p:val>
                                        </p:tav>
                                      </p:tavLst>
                                    </p:anim>
                                    <p:anim calcmode="lin" valueType="num">
                                      <p:cBhvr additive="base">
                                        <p:cTn id="4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2A720-33E6-EC19-22A0-FE13070405DE}"/>
              </a:ext>
            </a:extLst>
          </p:cNvPr>
          <p:cNvSpPr>
            <a:spLocks noGrp="1"/>
          </p:cNvSpPr>
          <p:nvPr>
            <p:ph type="title"/>
          </p:nvPr>
        </p:nvSpPr>
        <p:spPr>
          <a:xfrm>
            <a:off x="355159" y="157305"/>
            <a:ext cx="11481683" cy="1065641"/>
          </a:xfrm>
        </p:spPr>
        <p:txBody>
          <a:bodyPr>
            <a:normAutofit/>
          </a:bodyPr>
          <a:lstStyle/>
          <a:p>
            <a:pPr algn="ctr"/>
            <a:r>
              <a:rPr lang="en-US" b="1" dirty="0">
                <a:solidFill>
                  <a:schemeClr val="accent5">
                    <a:lumMod val="75000"/>
                  </a:schemeClr>
                </a:solidFill>
              </a:rPr>
              <a:t>Summary </a:t>
            </a:r>
          </a:p>
        </p:txBody>
      </p:sp>
      <p:sp>
        <p:nvSpPr>
          <p:cNvPr id="3" name="Content Placeholder 2">
            <a:extLst>
              <a:ext uri="{FF2B5EF4-FFF2-40B4-BE49-F238E27FC236}">
                <a16:creationId xmlns:a16="http://schemas.microsoft.com/office/drawing/2014/main" id="{7BE34BB8-7407-51DE-338E-64F87C7E79A8}"/>
              </a:ext>
            </a:extLst>
          </p:cNvPr>
          <p:cNvSpPr>
            <a:spLocks noGrp="1"/>
          </p:cNvSpPr>
          <p:nvPr>
            <p:ph idx="1"/>
          </p:nvPr>
        </p:nvSpPr>
        <p:spPr>
          <a:xfrm>
            <a:off x="663425" y="1222946"/>
            <a:ext cx="11173416" cy="6102294"/>
          </a:xfrm>
        </p:spPr>
        <p:txBody>
          <a:bodyPr>
            <a:normAutofit/>
          </a:bodyPr>
          <a:lstStyle/>
          <a:p>
            <a:r>
              <a:rPr lang="en-US" dirty="0"/>
              <a:t>There is a growing burden of older PLWH in Malaysia and this number will continue to grow</a:t>
            </a:r>
          </a:p>
          <a:p>
            <a:endParaRPr lang="en-US" dirty="0"/>
          </a:p>
          <a:p>
            <a:r>
              <a:rPr lang="en-US" dirty="0"/>
              <a:t>Clear gaps in management of NCD and age-associated issues</a:t>
            </a:r>
          </a:p>
          <a:p>
            <a:endParaRPr lang="en-US" dirty="0">
              <a:sym typeface="Wingdings" pitchFamily="2" charset="2"/>
            </a:endParaRPr>
          </a:p>
          <a:p>
            <a:r>
              <a:rPr lang="en-US" dirty="0"/>
              <a:t>Some common  barriers to integration of HIV/NCD care – addressed simultaneously</a:t>
            </a:r>
          </a:p>
          <a:p>
            <a:endParaRPr lang="en-US" dirty="0"/>
          </a:p>
          <a:p>
            <a:r>
              <a:rPr lang="en-US" dirty="0"/>
              <a:t>High mortality rates among older adults newly diagnosed with HIV – missed opportunities for earlier diagnosis</a:t>
            </a:r>
          </a:p>
          <a:p>
            <a:endParaRPr lang="en-US" dirty="0"/>
          </a:p>
          <a:p>
            <a:pPr lvl="1"/>
            <a:endParaRPr lang="en-US" dirty="0"/>
          </a:p>
        </p:txBody>
      </p:sp>
    </p:spTree>
    <p:extLst>
      <p:ext uri="{BB962C8B-B14F-4D97-AF65-F5344CB8AC3E}">
        <p14:creationId xmlns:p14="http://schemas.microsoft.com/office/powerpoint/2010/main" val="25702725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2A720-33E6-EC19-22A0-FE13070405DE}"/>
              </a:ext>
            </a:extLst>
          </p:cNvPr>
          <p:cNvSpPr>
            <a:spLocks noGrp="1"/>
          </p:cNvSpPr>
          <p:nvPr>
            <p:ph type="title"/>
          </p:nvPr>
        </p:nvSpPr>
        <p:spPr>
          <a:xfrm>
            <a:off x="355159" y="606756"/>
            <a:ext cx="11481683" cy="1065641"/>
          </a:xfrm>
        </p:spPr>
        <p:txBody>
          <a:bodyPr>
            <a:normAutofit fontScale="90000"/>
          </a:bodyPr>
          <a:lstStyle/>
          <a:p>
            <a:pPr algn="ctr"/>
            <a:r>
              <a:rPr lang="en-US" b="1" dirty="0">
                <a:solidFill>
                  <a:schemeClr val="accent5">
                    <a:lumMod val="75000"/>
                  </a:schemeClr>
                </a:solidFill>
              </a:rPr>
              <a:t>Implementation science questions for older adults with HIV</a:t>
            </a:r>
          </a:p>
        </p:txBody>
      </p:sp>
      <p:sp>
        <p:nvSpPr>
          <p:cNvPr id="3" name="Content Placeholder 2">
            <a:extLst>
              <a:ext uri="{FF2B5EF4-FFF2-40B4-BE49-F238E27FC236}">
                <a16:creationId xmlns:a16="http://schemas.microsoft.com/office/drawing/2014/main" id="{7BE34BB8-7407-51DE-338E-64F87C7E79A8}"/>
              </a:ext>
            </a:extLst>
          </p:cNvPr>
          <p:cNvSpPr>
            <a:spLocks noGrp="1"/>
          </p:cNvSpPr>
          <p:nvPr>
            <p:ph idx="1"/>
          </p:nvPr>
        </p:nvSpPr>
        <p:spPr>
          <a:xfrm>
            <a:off x="355159" y="1951367"/>
            <a:ext cx="11173416" cy="6102294"/>
          </a:xfrm>
        </p:spPr>
        <p:txBody>
          <a:bodyPr>
            <a:normAutofit/>
          </a:bodyPr>
          <a:lstStyle/>
          <a:p>
            <a:pPr lvl="1"/>
            <a:r>
              <a:rPr lang="en-US" dirty="0"/>
              <a:t>Can we enhance the role community health workers to strengthen HIV care models for older PLWH </a:t>
            </a:r>
          </a:p>
          <a:p>
            <a:pPr lvl="1"/>
            <a:endParaRPr lang="en-US" dirty="0"/>
          </a:p>
          <a:p>
            <a:pPr lvl="1"/>
            <a:r>
              <a:rPr lang="en-US" dirty="0"/>
              <a:t>Can we implement fixed drug combination ART to reduce polypharmacy among older patients with HIV?</a:t>
            </a:r>
          </a:p>
          <a:p>
            <a:pPr lvl="1"/>
            <a:endParaRPr lang="en-US" dirty="0"/>
          </a:p>
          <a:p>
            <a:pPr lvl="1"/>
            <a:r>
              <a:rPr lang="en-US" dirty="0"/>
              <a:t>Can we use mHealth to improve ART initiation among older people with HIV?</a:t>
            </a:r>
          </a:p>
          <a:p>
            <a:pPr lvl="1"/>
            <a:endParaRPr lang="en-US" dirty="0"/>
          </a:p>
          <a:p>
            <a:pPr lvl="1"/>
            <a:r>
              <a:rPr lang="en-US" dirty="0"/>
              <a:t>Can we develop an implementation approach to ensure that older adults with HIV receive all recommended vaccine?</a:t>
            </a:r>
          </a:p>
          <a:p>
            <a:pPr lvl="1"/>
            <a:endParaRPr lang="en-US" dirty="0"/>
          </a:p>
        </p:txBody>
      </p:sp>
    </p:spTree>
    <p:extLst>
      <p:ext uri="{BB962C8B-B14F-4D97-AF65-F5344CB8AC3E}">
        <p14:creationId xmlns:p14="http://schemas.microsoft.com/office/powerpoint/2010/main" val="120140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34033</TotalTime>
  <Words>3119</Words>
  <Application>Microsoft Macintosh PowerPoint</Application>
  <PresentationFormat>Widescreen</PresentationFormat>
  <Paragraphs>390</Paragraphs>
  <Slides>29</Slides>
  <Notes>28</Notes>
  <HiddenSlides>2</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29</vt:i4>
      </vt:variant>
    </vt:vector>
  </HeadingPairs>
  <TitlesOfParts>
    <vt:vector size="37" baseType="lpstr">
      <vt:lpstr>Arial</vt:lpstr>
      <vt:lpstr>Calibri</vt:lpstr>
      <vt:lpstr>Calibri (Body)</vt:lpstr>
      <vt:lpstr>Calibri Light</vt:lpstr>
      <vt:lpstr>Cambria</vt:lpstr>
      <vt:lpstr>Courier New</vt:lpstr>
      <vt:lpstr>Tw Cen MT</vt:lpstr>
      <vt:lpstr>Office Theme</vt:lpstr>
      <vt:lpstr>PowerPoint Presentation</vt:lpstr>
      <vt:lpstr>Outline</vt:lpstr>
      <vt:lpstr>Epidemiology of PLWH ≥ 50 years</vt:lpstr>
      <vt:lpstr>People living with HIV in Malaysia</vt:lpstr>
      <vt:lpstr>PLWH ≥ 50 years – heterogenous group</vt:lpstr>
      <vt:lpstr>Extended lifespan ≠ Healthspan</vt:lpstr>
      <vt:lpstr>PowerPoint Presentation</vt:lpstr>
      <vt:lpstr>PowerPoint Presentation</vt:lpstr>
      <vt:lpstr>PowerPoint Presentation</vt:lpstr>
      <vt:lpstr>Audit of NCD management in HIV</vt:lpstr>
      <vt:lpstr>PowerPoint Presentation</vt:lpstr>
      <vt:lpstr>PowerPoint Presentation</vt:lpstr>
      <vt:lpstr>PowerPoint Presentation</vt:lpstr>
      <vt:lpstr>PowerPoint Presentation</vt:lpstr>
      <vt:lpstr>Transitions in HIV care</vt:lpstr>
      <vt:lpstr>Consolidated Framework for Implementation Research (CFIR)</vt:lpstr>
      <vt:lpstr>PowerPoint Presentation</vt:lpstr>
      <vt:lpstr>On-going implementation studies on HIV/Aging in UMMC</vt:lpstr>
      <vt:lpstr>PowerPoint Presentation</vt:lpstr>
      <vt:lpstr>On-going pre-implementation studies on HIV/Aging in UMMC</vt:lpstr>
      <vt:lpstr>Acquiring HIV in later life</vt:lpstr>
      <vt:lpstr>CD4 T-cell counts at presentation in  young vs old in the Asia-Pacific</vt:lpstr>
      <vt:lpstr>PowerPoint Presentation</vt:lpstr>
      <vt:lpstr>Demographic and transmission risk characteristics</vt:lpstr>
      <vt:lpstr>PLWH ≥50s present with more advance HIV disease</vt:lpstr>
      <vt:lpstr>PowerPoint Presentation</vt:lpstr>
      <vt:lpstr>PowerPoint Presentation</vt:lpstr>
      <vt:lpstr>Summary </vt:lpstr>
      <vt:lpstr>Implementation science questions for older adults with HIV</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MHIVA</dc:title>
  <dc:creator>Admin</dc:creator>
  <cp:lastModifiedBy>REENA A/P RAJASURIAR</cp:lastModifiedBy>
  <cp:revision>1234</cp:revision>
  <cp:lastPrinted>2023-07-14T12:38:17Z</cp:lastPrinted>
  <dcterms:created xsi:type="dcterms:W3CDTF">2014-12-09T20:29:03Z</dcterms:created>
  <dcterms:modified xsi:type="dcterms:W3CDTF">2023-07-18T23:36:38Z</dcterms:modified>
</cp:coreProperties>
</file>