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88" r:id="rId3"/>
    <p:sldMasterId id="2147483709" r:id="rId4"/>
    <p:sldMasterId id="2147483722" r:id="rId5"/>
  </p:sldMasterIdLst>
  <p:notesMasterIdLst>
    <p:notesMasterId r:id="rId35"/>
  </p:notesMasterIdLst>
  <p:sldIdLst>
    <p:sldId id="296" r:id="rId6"/>
    <p:sldId id="360" r:id="rId7"/>
    <p:sldId id="362" r:id="rId8"/>
    <p:sldId id="1177" r:id="rId9"/>
    <p:sldId id="1108" r:id="rId10"/>
    <p:sldId id="1181" r:id="rId11"/>
    <p:sldId id="1187" r:id="rId12"/>
    <p:sldId id="1186" r:id="rId13"/>
    <p:sldId id="1192" r:id="rId14"/>
    <p:sldId id="1193" r:id="rId15"/>
    <p:sldId id="1180" r:id="rId16"/>
    <p:sldId id="1182" r:id="rId17"/>
    <p:sldId id="1178" r:id="rId18"/>
    <p:sldId id="1183" r:id="rId19"/>
    <p:sldId id="1189" r:id="rId20"/>
    <p:sldId id="1190" r:id="rId21"/>
    <p:sldId id="1194" r:id="rId22"/>
    <p:sldId id="1184" r:id="rId23"/>
    <p:sldId id="1188" r:id="rId24"/>
    <p:sldId id="1191" r:id="rId25"/>
    <p:sldId id="1185" r:id="rId26"/>
    <p:sldId id="6133" r:id="rId27"/>
    <p:sldId id="422" r:id="rId28"/>
    <p:sldId id="270" r:id="rId29"/>
    <p:sldId id="319" r:id="rId30"/>
    <p:sldId id="6132" r:id="rId31"/>
    <p:sldId id="6134" r:id="rId32"/>
    <p:sldId id="420" r:id="rId33"/>
    <p:sldId id="31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9" d="100"/>
          <a:sy n="79" d="100"/>
        </p:scale>
        <p:origin x="1014" y="3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38CEB-501D-4ACF-AF20-9E0BF57FF5C1}" type="datetimeFigureOut">
              <a:rPr lang="en-US" smtClean="0"/>
              <a:t>7/17/2023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3543A-E0EE-411C-B053-A931C19B5C03}" type="slidenum">
              <a:rPr lang="en-US" smtClean="0"/>
              <a:t>‹#›</a:t>
            </a:fld>
            <a:endParaRPr lang="en-US"/>
          </a:p>
        </p:txBody>
      </p:sp>
    </p:spTree>
    <p:extLst>
      <p:ext uri="{BB962C8B-B14F-4D97-AF65-F5344CB8AC3E}">
        <p14:creationId xmlns:p14="http://schemas.microsoft.com/office/powerpoint/2010/main" val="2070928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xfrm>
            <a:off x="384175" y="687388"/>
            <a:ext cx="6091238" cy="3427412"/>
          </a:xfrm>
          <a:ln/>
        </p:spPr>
      </p:sp>
      <p:sp>
        <p:nvSpPr>
          <p:cNvPr id="31746" name="Rectangle 3"/>
          <p:cNvSpPr>
            <a:spLocks noGrp="1" noChangeArrowheads="1"/>
          </p:cNvSpPr>
          <p:nvPr>
            <p:ph type="body" idx="1"/>
          </p:nvPr>
        </p:nvSpPr>
        <p:spPr>
          <a:xfrm>
            <a:off x="914711" y="4342464"/>
            <a:ext cx="5028579" cy="411448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b="1">
                <a:solidFill>
                  <a:srgbClr val="001574"/>
                </a:solidFill>
              </a:rPr>
              <a:t>It takes an estimated average of 17 years for only 14% of new scientific discoveries to enter day-to-day clinical practice (Balas &amp; Boren, 2000)</a:t>
            </a:r>
          </a:p>
          <a:p>
            <a:r>
              <a:rPr lang="en-US" b="1"/>
              <a:t>Balas EA, Boren SA. </a:t>
            </a:r>
            <a:r>
              <a:rPr lang="en-US" b="1" i="1"/>
              <a:t>Yearbook of Medical Informatics: Managing Clinical Knowledge for Health Care Improvement</a:t>
            </a:r>
            <a:r>
              <a:rPr lang="en-US" b="1"/>
              <a:t>. Stuttgart, Germany: Schattauer Verlagsgesellschaft mbH; 2000.</a:t>
            </a:r>
            <a:endParaRPr lang="en-US" b="1">
              <a:solidFill>
                <a:srgbClr val="001574"/>
              </a:solidFill>
            </a:endParaRPr>
          </a:p>
          <a:p>
            <a:endParaRPr lang="en-US"/>
          </a:p>
          <a:p>
            <a:r>
              <a:rPr lang="en-US"/>
              <a:t>With the use of competent Implementation Teams, over 80% of the implementation sites were sustained for 6 years or more (up from 30%) and the time for them to achieve Certification was reduced to 3.6 years.</a:t>
            </a:r>
          </a:p>
          <a:p>
            <a:r>
              <a:rPr lang="en-US"/>
              <a:t>Fixsen, D. L., Blase, K. A., Timbers, G. D., &amp; Wolf, M. M. (2001). In search of program implementation: 792 replications of the Teaching-Family Model. In G. A. Bernfeld, D. P. Farrington &amp; A. W. Leschied (Eds.), </a:t>
            </a:r>
            <a:r>
              <a:rPr lang="en-US" i="1"/>
              <a:t>Offender rehabilitation in practice: Implementing and evaluating effective programs</a:t>
            </a:r>
            <a:r>
              <a:rPr lang="en-US"/>
              <a:t> (pp. 149-166). London: Wiley.</a:t>
            </a:r>
          </a:p>
        </p:txBody>
      </p:sp>
      <p:sp>
        <p:nvSpPr>
          <p:cNvPr id="31747" name="Text Box 5"/>
          <p:cNvSpPr txBox="1">
            <a:spLocks noChangeArrowheads="1"/>
          </p:cNvSpPr>
          <p:nvPr/>
        </p:nvSpPr>
        <p:spPr bwMode="auto">
          <a:xfrm>
            <a:off x="4248978" y="3522688"/>
            <a:ext cx="1267239" cy="9216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9730" tIns="44865" rIns="89730" bIns="44865">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Arial" charset="0"/>
                <a:ea typeface="ＭＳ Ｐゴシック" charset="0"/>
              </a:rPr>
              <a:t>Balas &amp; Boren, 2000</a:t>
            </a:r>
          </a:p>
        </p:txBody>
      </p:sp>
    </p:spTree>
    <p:extLst>
      <p:ext uri="{BB962C8B-B14F-4D97-AF65-F5344CB8AC3E}">
        <p14:creationId xmlns:p14="http://schemas.microsoft.com/office/powerpoint/2010/main" val="2344646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9B5D05E-E37A-4E55-AED0-061D0140ED67}"/>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BCD97732-6EB4-03D1-1363-545248538082}"/>
              </a:ext>
            </a:extLst>
          </p:cNvPr>
          <p:cNvSpPr>
            <a:spLocks noGrp="1" noChangeArrowheads="1"/>
          </p:cNvSpPr>
          <p:nvPr>
            <p:ph type="body" idx="1"/>
          </p:nvPr>
        </p:nvSpPr>
        <p:spPr>
          <a:xfrm>
            <a:off x="700088" y="4381500"/>
            <a:ext cx="5603875" cy="4149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b="1">
                <a:latin typeface="Times New Roman" panose="02020603050405020304" pitchFamily="18" charset="0"/>
              </a:rPr>
              <a:t>Standard slide – please do not modify.</a:t>
            </a:r>
          </a:p>
          <a:p>
            <a:pPr marL="228600" indent="-228600"/>
            <a:endParaRPr lang="en-US" altLang="en-US" b="1">
              <a:latin typeface="Times New Roman" panose="02020603050405020304" pitchFamily="18" charset="0"/>
            </a:endParaRPr>
          </a:p>
          <a:p>
            <a:pPr marL="228600" indent="-228600"/>
            <a:r>
              <a:rPr lang="en-US" altLang="en-US">
                <a:latin typeface="Times New Roman" panose="02020603050405020304" pitchFamily="18" charset="0"/>
              </a:rPr>
              <a:t>These are the basic questions to ask at the beginning of any Change Project.</a:t>
            </a:r>
          </a:p>
          <a:p>
            <a:pPr marL="228600" indent="-228600"/>
            <a:endParaRPr lang="en-US" altLang="en-US">
              <a:latin typeface="Times New Roman" panose="02020603050405020304" pitchFamily="18" charset="0"/>
            </a:endParaRPr>
          </a:p>
          <a:p>
            <a:pPr marL="228600" indent="-228600"/>
            <a:r>
              <a:rPr lang="en-US" altLang="en-US">
                <a:latin typeface="Times New Roman" panose="02020603050405020304" pitchFamily="18" charset="0"/>
              </a:rPr>
              <a:t>Examples of Answers:</a:t>
            </a:r>
          </a:p>
          <a:p>
            <a:pPr marL="228600" indent="-228600">
              <a:buFontTx/>
              <a:buAutoNum type="arabicPeriod"/>
            </a:pPr>
            <a:r>
              <a:rPr lang="en-US" altLang="en-US">
                <a:latin typeface="Times New Roman" panose="02020603050405020304" pitchFamily="18" charset="0"/>
              </a:rPr>
              <a:t> Reduce waiting times from 30 days to less than 10 days.</a:t>
            </a:r>
          </a:p>
          <a:p>
            <a:pPr marL="228600" indent="-228600">
              <a:buFontTx/>
              <a:buAutoNum type="arabicPeriod"/>
            </a:pPr>
            <a:r>
              <a:rPr lang="en-US" altLang="en-US">
                <a:latin typeface="Times New Roman" panose="02020603050405020304" pitchFamily="18" charset="0"/>
              </a:rPr>
              <a:t> By measuring the number of days until the next available appointment.</a:t>
            </a:r>
          </a:p>
          <a:p>
            <a:pPr marL="228600" indent="-228600">
              <a:buFontTx/>
              <a:buAutoNum type="arabicPeriod"/>
            </a:pPr>
            <a:r>
              <a:rPr lang="en-US" altLang="en-US">
                <a:latin typeface="Times New Roman" panose="02020603050405020304" pitchFamily="18" charset="0"/>
              </a:rPr>
              <a:t> Identify possible changes: this is a good time to refer  back to problems identified by the CEO or the walk-through.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pPr marL="0" marR="0" lvl="0" indent="0" algn="r" defTabSz="930275" rtl="0" eaLnBrk="1" fontAlgn="base" latinLnBrk="0" hangingPunct="1">
              <a:lnSpc>
                <a:spcPct val="100000"/>
              </a:lnSpc>
              <a:spcBef>
                <a:spcPct val="0"/>
              </a:spcBef>
              <a:spcAft>
                <a:spcPct val="0"/>
              </a:spcAft>
              <a:buClrTx/>
              <a:buSzTx/>
              <a:buFontTx/>
              <a:buNone/>
              <a:tabLst/>
              <a:defRPr/>
            </a:pPr>
            <a:fld id="{414A1B27-024C-4501-84D7-9024D0822861}" type="slidenum">
              <a:rPr kumimoji="0" lang="en-US" alt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30275"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1747" name="Rectangle 2"/>
          <p:cNvSpPr>
            <a:spLocks noGrp="1" noRot="1" noChangeAspect="1" noChangeArrowheads="1" noTextEdit="1"/>
          </p:cNvSpPr>
          <p:nvPr>
            <p:ph type="sldImg"/>
          </p:nvPr>
        </p:nvSpPr>
        <p:spPr>
          <a:xfrm>
            <a:off x="1184275" y="696913"/>
            <a:ext cx="4648200" cy="3486150"/>
          </a:xfrm>
          <a:ln/>
        </p:spPr>
      </p:sp>
      <p:sp>
        <p:nvSpPr>
          <p:cNvPr id="31748" name="Rectangle 3"/>
          <p:cNvSpPr>
            <a:spLocks noGrp="1" noChangeArrowheads="1"/>
          </p:cNvSpPr>
          <p:nvPr>
            <p:ph type="body" idx="1"/>
          </p:nvPr>
        </p:nvSpPr>
        <p:spPr>
          <a:xfrm>
            <a:off x="935038" y="4416425"/>
            <a:ext cx="5140325" cy="4183063"/>
          </a:xfrm>
          <a:noFill/>
          <a:ln/>
        </p:spPr>
        <p:txBody>
          <a:bodyPr/>
          <a:lstStyle/>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2"/>
                </a:solidFill>
              </a:rPr>
              <a:t>FOR BREAK OUT SESSION: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2"/>
                </a:solidFill>
              </a:rPr>
              <a:t>Presenter: </a:t>
            </a:r>
            <a:r>
              <a:rPr lang="en-US" sz="1200" b="1" dirty="0" err="1">
                <a:solidFill>
                  <a:schemeClr val="accent2"/>
                </a:solidFill>
              </a:rPr>
              <a:t>NIATx</a:t>
            </a:r>
            <a:r>
              <a:rPr lang="en-US" sz="1200" b="1" dirty="0">
                <a:solidFill>
                  <a:schemeClr val="accent2"/>
                </a:solidFill>
              </a:rPr>
              <a:t> Coach (Each coach will be provided this presentation so that they have the slides to walk through)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9AF85C-CA37-4687-BB00-8D367D076E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6615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DF945F7-2067-4240-1F14-AD6CAA5E00DA}"/>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id="{B3AF8CD2-206F-A4C8-817E-3AAC618D8559}"/>
              </a:ext>
            </a:extLst>
          </p:cNvPr>
          <p:cNvSpPr>
            <a:spLocks noGrp="1" noChangeArrowheads="1"/>
          </p:cNvSpPr>
          <p:nvPr>
            <p:ph type="body" idx="1"/>
          </p:nvPr>
        </p:nvSpPr>
        <p:spPr>
          <a:xfrm>
            <a:off x="700088" y="4381500"/>
            <a:ext cx="5603875" cy="4149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panose="02020603050405020304" pitchFamily="18" charset="0"/>
              </a:rPr>
              <a:t>Standard slide – please do not modify.</a:t>
            </a:r>
          </a:p>
          <a:p>
            <a:endParaRPr lang="en-US" altLang="en-US" b="1">
              <a:latin typeface="Times New Roman" panose="02020603050405020304" pitchFamily="18" charset="0"/>
            </a:endParaRPr>
          </a:p>
          <a:p>
            <a:r>
              <a:rPr lang="en-US" altLang="en-US">
                <a:latin typeface="Times New Roman" panose="02020603050405020304" pitchFamily="18" charset="0"/>
              </a:rPr>
              <a:t>Describe the role of the Change Leader by picking 3-4 of these points to talk about in detail.  Expand with examples from your personal experience, if possible.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79453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9474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72478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251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623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8406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5169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83673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71999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47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58151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072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a:lstStyle/>
          <a:p>
            <a:pPr lvl="0"/>
            <a:endParaRPr lang="en-US" noProof="0"/>
          </a:p>
        </p:txBody>
      </p:sp>
    </p:spTree>
    <p:extLst>
      <p:ext uri="{BB962C8B-B14F-4D97-AF65-F5344CB8AC3E}">
        <p14:creationId xmlns:p14="http://schemas.microsoft.com/office/powerpoint/2010/main" val="1022743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p:spPr>
        <p:txBody>
          <a:bodyPr/>
          <a:lstStyle/>
          <a:p>
            <a:pPr lvl="0"/>
            <a:endParaRPr lang="en-US" noProof="0"/>
          </a:p>
        </p:txBody>
      </p:sp>
    </p:spTree>
    <p:extLst>
      <p:ext uri="{BB962C8B-B14F-4D97-AF65-F5344CB8AC3E}">
        <p14:creationId xmlns:p14="http://schemas.microsoft.com/office/powerpoint/2010/main" val="4085175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mediaAndTx" preserve="1">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Media Placeholder 2"/>
          <p:cNvSpPr>
            <a:spLocks noGrp="1"/>
          </p:cNvSpPr>
          <p:nvPr>
            <p:ph type="media" sz="half" idx="1"/>
          </p:nvPr>
        </p:nvSpPr>
        <p:spPr>
          <a:xfrm>
            <a:off x="914400" y="1981200"/>
            <a:ext cx="5080000" cy="4114800"/>
          </a:xfrm>
        </p:spPr>
        <p:txBody>
          <a:bodyPr/>
          <a:lstStyle/>
          <a:p>
            <a:pPr lvl="0"/>
            <a:endParaRPr lang="en-US" noProof="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2441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C642-AAFA-0B8F-4B42-45886EED6A90}"/>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3499DE4-99D8-DC89-A13B-527078A76ABE}"/>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572CC40-020B-0156-192A-3B673E81C0F5}"/>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C8F9655A-5440-2F2E-1479-B40397169B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B8ED34-3385-F001-502A-EF2D59C7C998}"/>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909648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3E3A4-00B8-D550-66CE-868EAD1EE8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914635-8930-EFEE-D995-AA7CC4DBC0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66C9A8-DF08-6763-5499-EAD61EEFDE9C}"/>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ABC1CABC-6BC4-CDBE-A92C-B409AEFD3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7E4E8-E326-045C-BB7A-9A84A004FE0A}"/>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42258282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16275-7F85-A838-C797-A2C9F442BDA5}"/>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FB955AB-62F7-BD16-4935-EF3748E04046}"/>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8ADB32-0A0B-3A47-2B5C-2008554DA769}"/>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4F37A200-8092-373F-AEB0-B731044E2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F1826-C0AD-8F0B-7352-979C648DE6E8}"/>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307384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B7E3-0427-A944-02D9-2CC2EEC5CC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E53E45-1774-53C0-B9EE-D8A2AED1FE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A466A60-6EDD-9FD4-10E9-8D2FEB48B2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13B069-3397-28E2-A1EC-E685174D35C0}"/>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6" name="Footer Placeholder 5">
            <a:extLst>
              <a:ext uri="{FF2B5EF4-FFF2-40B4-BE49-F238E27FC236}">
                <a16:creationId xmlns:a16="http://schemas.microsoft.com/office/drawing/2014/main" id="{6470AF1E-BF28-30A3-FA54-31EC50F211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13BAAD-F5B7-367E-6FFE-D90687885337}"/>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557817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AD88-EBCA-F736-6C89-3662EE118AB8}"/>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B9BBC2-C15A-76FF-0FCF-BBDC1EC44EDA}"/>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5503E43-826A-D8DB-02C2-9A1130889928}"/>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38C9CB-6B80-B9BA-6D22-FB26357C12CB}"/>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37E5AE6-BDAD-5768-77D6-F479E39F167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957E26-2B36-2B01-9895-7075D95582FD}"/>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8" name="Footer Placeholder 7">
            <a:extLst>
              <a:ext uri="{FF2B5EF4-FFF2-40B4-BE49-F238E27FC236}">
                <a16:creationId xmlns:a16="http://schemas.microsoft.com/office/drawing/2014/main" id="{A51970BC-343C-DD04-BEE2-5F2BFF8F55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5A3EAC7-793F-4898-E5C2-C8B6EFFEFF98}"/>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27677931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2956-9DB5-9632-4FA1-307736762E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9B7C52-71DC-940E-F90B-9644A980D31B}"/>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4" name="Footer Placeholder 3">
            <a:extLst>
              <a:ext uri="{FF2B5EF4-FFF2-40B4-BE49-F238E27FC236}">
                <a16:creationId xmlns:a16="http://schemas.microsoft.com/office/drawing/2014/main" id="{646B150A-0C82-CB91-2AC7-77946F8BE4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A5FAF8-C366-6F5C-DA78-8E4A60B9D441}"/>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12110430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625DB3-A890-9614-FB12-21963C5EE934}"/>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3" name="Footer Placeholder 2">
            <a:extLst>
              <a:ext uri="{FF2B5EF4-FFF2-40B4-BE49-F238E27FC236}">
                <a16:creationId xmlns:a16="http://schemas.microsoft.com/office/drawing/2014/main" id="{3EFA4F58-064F-0CDD-1016-7990464F88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F8D8D3-18A4-F7BB-E2D2-C8B9B3E89556}"/>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36847857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FFBE3-99CA-AD5D-6C79-E10B34333579}"/>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E4E3257-8FBB-023C-2241-CAF096C4BE8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2BD6A-208B-A11D-6DD5-3BEE10C2C00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A17B01-1202-34B5-26ED-B96395BBBFD3}"/>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6" name="Footer Placeholder 5">
            <a:extLst>
              <a:ext uri="{FF2B5EF4-FFF2-40B4-BE49-F238E27FC236}">
                <a16:creationId xmlns:a16="http://schemas.microsoft.com/office/drawing/2014/main" id="{AE97BF75-DB0A-CABA-3EE3-973A9093E2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15BD2-A7B1-3A9F-B435-1F06CD1B4641}"/>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32747829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AE7A-185F-68D0-42A2-B67F7169B93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18EB953-0523-0915-F21C-021C0CB225F5}"/>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57ABE328-934B-C349-45CA-D9FDB6FA609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214D694-6A9B-5923-AC67-5F450D9FF862}"/>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6" name="Footer Placeholder 5">
            <a:extLst>
              <a:ext uri="{FF2B5EF4-FFF2-40B4-BE49-F238E27FC236}">
                <a16:creationId xmlns:a16="http://schemas.microsoft.com/office/drawing/2014/main" id="{380A7D4C-D8B4-1AC4-CFCD-5B01AA0408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4A87E0-CD9D-E1CF-C561-037FDED8E3B9}"/>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2031291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4C0B-E96E-C9E8-1093-E625FA5C80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A5193B-3E54-E6AD-C9E4-A1E4FC8344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195DB-B8C2-9421-52C1-98113A062341}"/>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493F381C-179B-4921-9C40-DE7866FCF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2646B-7EC7-0BB6-FC6B-C73657B5ACDB}"/>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40592930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117225-8939-9679-547F-5BC5B968A41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F8ED9C-368B-3E7F-FE98-F4596BC6524F}"/>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1AA903-D527-7461-75A9-DE0287BEB22D}"/>
              </a:ext>
            </a:extLst>
          </p:cNvPr>
          <p:cNvSpPr>
            <a:spLocks noGrp="1"/>
          </p:cNvSpPr>
          <p:nvPr>
            <p:ph type="dt" sz="half" idx="10"/>
          </p:nvPr>
        </p:nvSpPr>
        <p:spPr/>
        <p:txBody>
          <a:body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A00A96E8-3A8B-F4F6-83FC-6B5E5F7DC5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B15EAA-5389-26B9-6A90-70B9BFDFF751}"/>
              </a:ext>
            </a:extLst>
          </p:cNvPr>
          <p:cNvSpPr>
            <a:spLocks noGrp="1"/>
          </p:cNvSpPr>
          <p:nvPr>
            <p:ph type="sldNum" sz="quarter" idx="12"/>
          </p:nvPr>
        </p:nvSpPr>
        <p:spPr/>
        <p:txBody>
          <a:bodyPr/>
          <a:lstStyle/>
          <a:p>
            <a:fld id="{6C60F0DF-62BB-4D10-8736-CAA770E92B6F}" type="slidenum">
              <a:rPr lang="en-US" smtClean="0"/>
              <a:t>‹#›</a:t>
            </a:fld>
            <a:endParaRPr lang="en-US"/>
          </a:p>
        </p:txBody>
      </p:sp>
    </p:spTree>
    <p:extLst>
      <p:ext uri="{BB962C8B-B14F-4D97-AF65-F5344CB8AC3E}">
        <p14:creationId xmlns:p14="http://schemas.microsoft.com/office/powerpoint/2010/main" val="34384303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_stacked logo">
    <p:spTree>
      <p:nvGrpSpPr>
        <p:cNvPr id="1" name=""/>
        <p:cNvGrpSpPr/>
        <p:nvPr/>
      </p:nvGrpSpPr>
      <p:grpSpPr>
        <a:xfrm>
          <a:off x="0" y="0"/>
          <a:ext cx="0" cy="0"/>
          <a:chOff x="0" y="0"/>
          <a:chExt cx="0" cy="0"/>
        </a:xfrm>
      </p:grpSpPr>
      <p:sp>
        <p:nvSpPr>
          <p:cNvPr id="2" name="Title 1"/>
          <p:cNvSpPr>
            <a:spLocks noGrp="1"/>
          </p:cNvSpPr>
          <p:nvPr>
            <p:ph type="title"/>
          </p:nvPr>
        </p:nvSpPr>
        <p:spPr>
          <a:xfrm>
            <a:off x="231422" y="186306"/>
            <a:ext cx="11700747" cy="1011807"/>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231422" y="1369029"/>
            <a:ext cx="11700746" cy="4588219"/>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14">
            <a:extLst>
              <a:ext uri="{FF2B5EF4-FFF2-40B4-BE49-F238E27FC236}">
                <a16:creationId xmlns:a16="http://schemas.microsoft.com/office/drawing/2014/main" id="{C8F13C6C-75E6-BD4E-B645-E8C567F873AF}"/>
              </a:ext>
            </a:extLst>
          </p:cNvPr>
          <p:cNvSpPr>
            <a:spLocks noGrp="1"/>
          </p:cNvSpPr>
          <p:nvPr>
            <p:ph type="sldNum" sz="quarter" idx="4"/>
          </p:nvPr>
        </p:nvSpPr>
        <p:spPr>
          <a:xfrm>
            <a:off x="11325391" y="6393358"/>
            <a:ext cx="606777" cy="365125"/>
          </a:xfrm>
          <a:prstGeom prst="rect">
            <a:avLst/>
          </a:prstGeom>
        </p:spPr>
        <p:txBody>
          <a:bodyPr vert="horz" lIns="91440" tIns="45720" rIns="91440" bIns="45720" rtlCol="0" anchor="ctr"/>
          <a:lstStyle>
            <a:lvl1pPr algn="r">
              <a:defRPr sz="1200">
                <a:solidFill>
                  <a:schemeClr val="bg1"/>
                </a:solidFill>
              </a:defRPr>
            </a:lvl1pPr>
          </a:lstStyle>
          <a:p>
            <a:fld id="{633B08E3-7A67-F449-BAD9-1131F0C352F9}" type="slidenum">
              <a:rPr lang="en-US" smtClean="0"/>
              <a:pPr/>
              <a:t>‹#›</a:t>
            </a:fld>
            <a:endParaRPr lang="en-US"/>
          </a:p>
        </p:txBody>
      </p:sp>
      <p:sp>
        <p:nvSpPr>
          <p:cNvPr id="8" name="Footer Placeholder 3">
            <a:extLst>
              <a:ext uri="{FF2B5EF4-FFF2-40B4-BE49-F238E27FC236}">
                <a16:creationId xmlns:a16="http://schemas.microsoft.com/office/drawing/2014/main" id="{D5387E40-A8D4-FF47-8FD0-62846D6F2ED7}"/>
              </a:ext>
            </a:extLst>
          </p:cNvPr>
          <p:cNvSpPr>
            <a:spLocks noGrp="1"/>
          </p:cNvSpPr>
          <p:nvPr>
            <p:ph type="ftr" sz="quarter" idx="3"/>
          </p:nvPr>
        </p:nvSpPr>
        <p:spPr>
          <a:xfrm>
            <a:off x="1613646" y="6393359"/>
            <a:ext cx="9524045" cy="365125"/>
          </a:xfrm>
          <a:prstGeom prst="rect">
            <a:avLst/>
          </a:prstGeom>
        </p:spPr>
        <p:txBody>
          <a:bodyPr vert="horz" lIns="91440" tIns="45720" rIns="91440" bIns="45720" rtlCol="0" anchor="ctr"/>
          <a:lstStyle>
            <a:lvl1pPr algn="r">
              <a:defRPr sz="1200">
                <a:solidFill>
                  <a:schemeClr val="bg1"/>
                </a:solidFill>
              </a:defRPr>
            </a:lvl1pPr>
          </a:lstStyle>
          <a:p>
            <a:r>
              <a:rPr lang="en-US" dirty="0"/>
              <a:t>PRESENTATION TITLE</a:t>
            </a:r>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a:stretch>
            <a:fillRect/>
          </a:stretch>
        </p:blipFill>
        <p:spPr>
          <a:xfrm flipV="1">
            <a:off x="0" y="1198113"/>
            <a:ext cx="12161520" cy="18288"/>
          </a:xfrm>
          <a:prstGeom prst="rect">
            <a:avLst/>
          </a:prstGeom>
        </p:spPr>
      </p:pic>
      <p:pic>
        <p:nvPicPr>
          <p:cNvPr id="12" name="Picture 11">
            <a:extLst>
              <a:ext uri="{FF2B5EF4-FFF2-40B4-BE49-F238E27FC236}">
                <a16:creationId xmlns:a16="http://schemas.microsoft.com/office/drawing/2014/main" id="{80247EEB-916C-4406-822F-AD89EB8E19F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9815" y="5957248"/>
            <a:ext cx="1412212" cy="861350"/>
          </a:xfrm>
          <a:prstGeom prst="rect">
            <a:avLst/>
          </a:prstGeom>
        </p:spPr>
      </p:pic>
    </p:spTree>
    <p:extLst>
      <p:ext uri="{BB962C8B-B14F-4D97-AF65-F5344CB8AC3E}">
        <p14:creationId xmlns:p14="http://schemas.microsoft.com/office/powerpoint/2010/main" val="2079223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_NIH logo">
    <p:spTree>
      <p:nvGrpSpPr>
        <p:cNvPr id="1" name=""/>
        <p:cNvGrpSpPr/>
        <p:nvPr/>
      </p:nvGrpSpPr>
      <p:grpSpPr>
        <a:xfrm>
          <a:off x="0" y="0"/>
          <a:ext cx="0" cy="0"/>
          <a:chOff x="0" y="0"/>
          <a:chExt cx="0" cy="0"/>
        </a:xfrm>
      </p:grpSpPr>
      <p:sp>
        <p:nvSpPr>
          <p:cNvPr id="2" name="Title 1"/>
          <p:cNvSpPr>
            <a:spLocks noGrp="1"/>
          </p:cNvSpPr>
          <p:nvPr>
            <p:ph type="title"/>
          </p:nvPr>
        </p:nvSpPr>
        <p:spPr>
          <a:xfrm>
            <a:off x="231422" y="186306"/>
            <a:ext cx="11700747" cy="1011807"/>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231422" y="1369029"/>
            <a:ext cx="11700746" cy="4588219"/>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14">
            <a:extLst>
              <a:ext uri="{FF2B5EF4-FFF2-40B4-BE49-F238E27FC236}">
                <a16:creationId xmlns:a16="http://schemas.microsoft.com/office/drawing/2014/main" id="{C8F13C6C-75E6-BD4E-B645-E8C567F873AF}"/>
              </a:ext>
            </a:extLst>
          </p:cNvPr>
          <p:cNvSpPr>
            <a:spLocks noGrp="1"/>
          </p:cNvSpPr>
          <p:nvPr>
            <p:ph type="sldNum" sz="quarter" idx="4"/>
          </p:nvPr>
        </p:nvSpPr>
        <p:spPr>
          <a:xfrm>
            <a:off x="11325391" y="6393358"/>
            <a:ext cx="606777" cy="365125"/>
          </a:xfrm>
          <a:prstGeom prst="rect">
            <a:avLst/>
          </a:prstGeom>
        </p:spPr>
        <p:txBody>
          <a:bodyPr vert="horz" lIns="91440" tIns="45720" rIns="91440" bIns="45720" rtlCol="0" anchor="ctr"/>
          <a:lstStyle>
            <a:lvl1pPr algn="r">
              <a:defRPr sz="1200">
                <a:solidFill>
                  <a:schemeClr val="bg1"/>
                </a:solidFill>
              </a:defRPr>
            </a:lvl1pPr>
          </a:lstStyle>
          <a:p>
            <a:fld id="{633B08E3-7A67-F449-BAD9-1131F0C352F9}" type="slidenum">
              <a:rPr lang="en-US" smtClean="0"/>
              <a:pPr/>
              <a:t>‹#›</a:t>
            </a:fld>
            <a:endParaRPr lang="en-US"/>
          </a:p>
        </p:txBody>
      </p:sp>
      <p:sp>
        <p:nvSpPr>
          <p:cNvPr id="8" name="Footer Placeholder 3">
            <a:extLst>
              <a:ext uri="{FF2B5EF4-FFF2-40B4-BE49-F238E27FC236}">
                <a16:creationId xmlns:a16="http://schemas.microsoft.com/office/drawing/2014/main" id="{D5387E40-A8D4-FF47-8FD0-62846D6F2ED7}"/>
              </a:ext>
            </a:extLst>
          </p:cNvPr>
          <p:cNvSpPr>
            <a:spLocks noGrp="1"/>
          </p:cNvSpPr>
          <p:nvPr>
            <p:ph type="ftr" sz="quarter" idx="3"/>
          </p:nvPr>
        </p:nvSpPr>
        <p:spPr>
          <a:xfrm>
            <a:off x="2731910" y="6393359"/>
            <a:ext cx="8405781" cy="365125"/>
          </a:xfrm>
          <a:prstGeom prst="rect">
            <a:avLst/>
          </a:prstGeom>
        </p:spPr>
        <p:txBody>
          <a:bodyPr vert="horz" lIns="91440" tIns="45720" rIns="91440" bIns="45720" rtlCol="0" anchor="ctr"/>
          <a:lstStyle>
            <a:lvl1pPr algn="r">
              <a:defRPr sz="1200">
                <a:solidFill>
                  <a:schemeClr val="bg1"/>
                </a:solidFill>
              </a:defRPr>
            </a:lvl1pPr>
          </a:lstStyle>
          <a:p>
            <a:r>
              <a:rPr lang="en-US" dirty="0"/>
              <a:t>PRESENTATION TITLE</a:t>
            </a:r>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a:stretch>
            <a:fillRect/>
          </a:stretch>
        </p:blipFill>
        <p:spPr>
          <a:xfrm flipV="1">
            <a:off x="0" y="1198113"/>
            <a:ext cx="12161520" cy="18288"/>
          </a:xfrm>
          <a:prstGeom prst="rect">
            <a:avLst/>
          </a:prstGeom>
        </p:spPr>
      </p:pic>
      <p:pic>
        <p:nvPicPr>
          <p:cNvPr id="4" name="Picture 3">
            <a:extLst>
              <a:ext uri="{FF2B5EF4-FFF2-40B4-BE49-F238E27FC236}">
                <a16:creationId xmlns:a16="http://schemas.microsoft.com/office/drawing/2014/main" id="{99044A01-0F33-4A4F-BD18-50011F44F016}"/>
              </a:ext>
            </a:extLst>
          </p:cNvPr>
          <p:cNvPicPr>
            <a:picLocks noChangeAspect="1"/>
          </p:cNvPicPr>
          <p:nvPr userDrawn="1"/>
        </p:nvPicPr>
        <p:blipFill>
          <a:blip r:embed="rId3"/>
          <a:stretch>
            <a:fillRect/>
          </a:stretch>
        </p:blipFill>
        <p:spPr>
          <a:xfrm>
            <a:off x="176994" y="5957248"/>
            <a:ext cx="1414395" cy="865707"/>
          </a:xfrm>
          <a:prstGeom prst="rect">
            <a:avLst/>
          </a:prstGeom>
        </p:spPr>
      </p:pic>
    </p:spTree>
    <p:extLst>
      <p:ext uri="{BB962C8B-B14F-4D97-AF65-F5344CB8AC3E}">
        <p14:creationId xmlns:p14="http://schemas.microsoft.com/office/powerpoint/2010/main" val="41460803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and Content_no footer">
    <p:spTree>
      <p:nvGrpSpPr>
        <p:cNvPr id="1" name=""/>
        <p:cNvGrpSpPr/>
        <p:nvPr/>
      </p:nvGrpSpPr>
      <p:grpSpPr>
        <a:xfrm>
          <a:off x="0" y="0"/>
          <a:ext cx="0" cy="0"/>
          <a:chOff x="0" y="0"/>
          <a:chExt cx="0" cy="0"/>
        </a:xfrm>
      </p:grpSpPr>
      <p:sp>
        <p:nvSpPr>
          <p:cNvPr id="2" name="Title 1"/>
          <p:cNvSpPr>
            <a:spLocks noGrp="1"/>
          </p:cNvSpPr>
          <p:nvPr>
            <p:ph type="title"/>
          </p:nvPr>
        </p:nvSpPr>
        <p:spPr>
          <a:xfrm>
            <a:off x="231422" y="186306"/>
            <a:ext cx="11700747" cy="1011807"/>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231422" y="1369029"/>
            <a:ext cx="11700746" cy="5302665"/>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a:stretch>
            <a:fillRect/>
          </a:stretch>
        </p:blipFill>
        <p:spPr>
          <a:xfrm flipV="1">
            <a:off x="0" y="1198113"/>
            <a:ext cx="12161520" cy="18288"/>
          </a:xfrm>
          <a:prstGeom prst="rect">
            <a:avLst/>
          </a:prstGeom>
        </p:spPr>
      </p:pic>
    </p:spTree>
    <p:extLst>
      <p:ext uri="{BB962C8B-B14F-4D97-AF65-F5344CB8AC3E}">
        <p14:creationId xmlns:p14="http://schemas.microsoft.com/office/powerpoint/2010/main" val="475957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_no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E695-BF5D-4572-A1D9-E4C19F55F9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A33589-65C9-4FCD-9493-C3C48A031F50}"/>
              </a:ext>
            </a:extLst>
          </p:cNvPr>
          <p:cNvSpPr>
            <a:spLocks noGrp="1"/>
          </p:cNvSpPr>
          <p:nvPr>
            <p:ph idx="1"/>
          </p:nvPr>
        </p:nvSpPr>
        <p:spPr>
          <a:xfrm>
            <a:off x="163641" y="1253330"/>
            <a:ext cx="11843478" cy="49975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D486280-E1B0-4664-9742-C492C09EEBF6}"/>
              </a:ext>
            </a:extLst>
          </p:cNvPr>
          <p:cNvSpPr>
            <a:spLocks noGrp="1"/>
          </p:cNvSpPr>
          <p:nvPr>
            <p:ph type="ftr" sz="quarter" idx="11"/>
          </p:nvPr>
        </p:nvSpPr>
        <p:spPr>
          <a:xfrm>
            <a:off x="1654628" y="6410465"/>
            <a:ext cx="7351711" cy="365125"/>
          </a:xfrm>
        </p:spPr>
        <p:txBody>
          <a:bodyPr/>
          <a:lstStyle/>
          <a:p>
            <a:endParaRPr lang="en-US" dirty="0"/>
          </a:p>
        </p:txBody>
      </p:sp>
      <p:sp>
        <p:nvSpPr>
          <p:cNvPr id="6" name="Slide Number Placeholder 5">
            <a:extLst>
              <a:ext uri="{FF2B5EF4-FFF2-40B4-BE49-F238E27FC236}">
                <a16:creationId xmlns:a16="http://schemas.microsoft.com/office/drawing/2014/main" id="{EB93706B-C8F6-4E7D-9E30-32CFE8ECCEF2}"/>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4" name="Picture 3">
            <a:extLst>
              <a:ext uri="{FF2B5EF4-FFF2-40B4-BE49-F238E27FC236}">
                <a16:creationId xmlns:a16="http://schemas.microsoft.com/office/drawing/2014/main" id="{96FF62DA-A714-4A19-A1E2-608F68F4ABD5}"/>
              </a:ext>
            </a:extLst>
          </p:cNvPr>
          <p:cNvPicPr>
            <a:picLocks noChangeAspect="1"/>
          </p:cNvPicPr>
          <p:nvPr userDrawn="1"/>
        </p:nvPicPr>
        <p:blipFill>
          <a:blip r:embed="rId2"/>
          <a:stretch>
            <a:fillRect/>
          </a:stretch>
        </p:blipFill>
        <p:spPr>
          <a:xfrm>
            <a:off x="122329" y="5912380"/>
            <a:ext cx="1414395" cy="865707"/>
          </a:xfrm>
          <a:prstGeom prst="rect">
            <a:avLst/>
          </a:prstGeom>
        </p:spPr>
      </p:pic>
    </p:spTree>
    <p:extLst>
      <p:ext uri="{BB962C8B-B14F-4D97-AF65-F5344CB8AC3E}">
        <p14:creationId xmlns:p14="http://schemas.microsoft.com/office/powerpoint/2010/main" val="6811896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_Title (skinny) and Content_no footer">
    <p:spTree>
      <p:nvGrpSpPr>
        <p:cNvPr id="1" name=""/>
        <p:cNvGrpSpPr/>
        <p:nvPr/>
      </p:nvGrpSpPr>
      <p:grpSpPr>
        <a:xfrm>
          <a:off x="0" y="0"/>
          <a:ext cx="0" cy="0"/>
          <a:chOff x="0" y="0"/>
          <a:chExt cx="0" cy="0"/>
        </a:xfrm>
      </p:grpSpPr>
      <p:sp>
        <p:nvSpPr>
          <p:cNvPr id="2" name="Title 1"/>
          <p:cNvSpPr>
            <a:spLocks noGrp="1"/>
          </p:cNvSpPr>
          <p:nvPr>
            <p:ph type="title"/>
          </p:nvPr>
        </p:nvSpPr>
        <p:spPr>
          <a:xfrm>
            <a:off x="245626" y="33678"/>
            <a:ext cx="11700747" cy="752707"/>
          </a:xfrm>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230387" y="964294"/>
            <a:ext cx="11700746" cy="5579812"/>
          </a:xfrm>
        </p:spPr>
        <p:txBody>
          <a:bodyPr/>
          <a:lstStyle>
            <a:lvl1pPr>
              <a:buClr>
                <a:schemeClr val="tx1"/>
              </a:buClr>
              <a:defRPr/>
            </a:lvl1pPr>
            <a:lvl2pPr marL="685800" indent="-228600">
              <a:buClr>
                <a:schemeClr val="tx1"/>
              </a:buClr>
              <a:buSzPct val="70000"/>
              <a:buFont typeface="Courier New" panose="02070309020205020404" pitchFamily="49" charset="0"/>
              <a:buChar char="o"/>
              <a:defRPr/>
            </a:lvl2pPr>
            <a:lvl3pPr marL="1143000" indent="-228600">
              <a:buClr>
                <a:schemeClr val="tx1"/>
              </a:buClr>
              <a:buFont typeface="Wingdings" pitchFamily="2" charset="2"/>
              <a:buChar char="§"/>
              <a:defRPr/>
            </a:lvl3pPr>
            <a:lvl4pPr marL="1600200" indent="-228600">
              <a:buClr>
                <a:schemeClr val="tx1"/>
              </a:buClr>
              <a:buSzPct val="100000"/>
              <a:buFont typeface="System Font Regular"/>
              <a:buChar char="−"/>
              <a:defRPr/>
            </a:lvl4pPr>
            <a:lvl5pPr marL="2057400" indent="-228600">
              <a:buClr>
                <a:schemeClr val="tx1"/>
              </a:buClr>
              <a:buFont typeface="System Font Regular"/>
              <a:buChar char="&g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CFE1B728-8419-4ED9-88CA-147906605A41}"/>
              </a:ext>
            </a:extLst>
          </p:cNvPr>
          <p:cNvPicPr>
            <a:picLocks/>
          </p:cNvPicPr>
          <p:nvPr/>
        </p:nvPicPr>
        <p:blipFill>
          <a:blip r:embed="rId2"/>
          <a:stretch>
            <a:fillRect/>
          </a:stretch>
        </p:blipFill>
        <p:spPr>
          <a:xfrm flipV="1">
            <a:off x="0" y="786385"/>
            <a:ext cx="12161520" cy="18288"/>
          </a:xfrm>
          <a:prstGeom prst="rect">
            <a:avLst/>
          </a:prstGeom>
        </p:spPr>
      </p:pic>
    </p:spTree>
    <p:extLst>
      <p:ext uri="{BB962C8B-B14F-4D97-AF65-F5344CB8AC3E}">
        <p14:creationId xmlns:p14="http://schemas.microsoft.com/office/powerpoint/2010/main" val="20924789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righ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6603-6EAB-4ACE-9728-9FDBE57EF889}"/>
              </a:ext>
            </a:extLst>
          </p:cNvPr>
          <p:cNvSpPr>
            <a:spLocks noGrp="1"/>
          </p:cNvSpPr>
          <p:nvPr>
            <p:ph type="ctrTitle"/>
          </p:nvPr>
        </p:nvSpPr>
        <p:spPr>
          <a:xfrm>
            <a:off x="6095999" y="205157"/>
            <a:ext cx="5911119" cy="3404784"/>
          </a:xfrm>
        </p:spPr>
        <p:txBody>
          <a:bodyPr anchor="b"/>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A5749D9-2E5F-4E42-837A-248381DD268C}"/>
              </a:ext>
            </a:extLst>
          </p:cNvPr>
          <p:cNvSpPr>
            <a:spLocks noGrp="1"/>
          </p:cNvSpPr>
          <p:nvPr>
            <p:ph type="subTitle" idx="1"/>
          </p:nvPr>
        </p:nvSpPr>
        <p:spPr>
          <a:xfrm>
            <a:off x="6095999" y="3683998"/>
            <a:ext cx="5911119" cy="257383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51A92733-98C3-419C-84AD-122FE5337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703" y="251688"/>
            <a:ext cx="6020591" cy="6020591"/>
          </a:xfrm>
          <a:prstGeom prst="rect">
            <a:avLst/>
          </a:prstGeom>
        </p:spPr>
      </p:pic>
      <p:pic>
        <p:nvPicPr>
          <p:cNvPr id="8" name="Picture 7">
            <a:extLst>
              <a:ext uri="{FF2B5EF4-FFF2-40B4-BE49-F238E27FC236}">
                <a16:creationId xmlns:a16="http://schemas.microsoft.com/office/drawing/2014/main" id="{85B12E44-0CA2-4495-AC91-2AAB9DB5822F}"/>
              </a:ext>
            </a:extLst>
          </p:cNvPr>
          <p:cNvPicPr>
            <a:picLocks/>
          </p:cNvPicPr>
          <p:nvPr/>
        </p:nvPicPr>
        <p:blipFill>
          <a:blip r:embed="rId3"/>
          <a:stretch>
            <a:fillRect/>
          </a:stretch>
        </p:blipFill>
        <p:spPr>
          <a:xfrm>
            <a:off x="6096498" y="3629883"/>
            <a:ext cx="5943600" cy="27432"/>
          </a:xfrm>
          <a:prstGeom prst="rect">
            <a:avLst/>
          </a:prstGeom>
        </p:spPr>
      </p:pic>
      <p:pic>
        <p:nvPicPr>
          <p:cNvPr id="11" name="Picture 10">
            <a:extLst>
              <a:ext uri="{FF2B5EF4-FFF2-40B4-BE49-F238E27FC236}">
                <a16:creationId xmlns:a16="http://schemas.microsoft.com/office/drawing/2014/main" id="{A72DDA4E-6C14-4EF2-865D-CAA07B3795D2}"/>
              </a:ext>
            </a:extLst>
          </p:cNvPr>
          <p:cNvPicPr preferRelativeResize="0">
            <a:picLocks/>
          </p:cNvPicPr>
          <p:nvPr/>
        </p:nvPicPr>
        <p:blipFill>
          <a:blip r:embed="rId3"/>
          <a:stretch>
            <a:fillRect/>
          </a:stretch>
        </p:blipFill>
        <p:spPr>
          <a:xfrm flipH="1" flipV="1">
            <a:off x="0" y="6370261"/>
            <a:ext cx="12192001" cy="520313"/>
          </a:xfrm>
          <a:prstGeom prst="rect">
            <a:avLst/>
          </a:prstGeom>
        </p:spPr>
      </p:pic>
      <p:sp>
        <p:nvSpPr>
          <p:cNvPr id="9" name="TextBox 8">
            <a:extLst>
              <a:ext uri="{FF2B5EF4-FFF2-40B4-BE49-F238E27FC236}">
                <a16:creationId xmlns:a16="http://schemas.microsoft.com/office/drawing/2014/main" id="{E9B7EF2E-BDEF-459B-8861-B10F855BE227}"/>
              </a:ext>
            </a:extLst>
          </p:cNvPr>
          <p:cNvSpPr txBox="1"/>
          <p:nvPr/>
        </p:nvSpPr>
        <p:spPr>
          <a:xfrm>
            <a:off x="37703" y="6381620"/>
            <a:ext cx="6058296" cy="461665"/>
          </a:xfrm>
          <a:prstGeom prst="rect">
            <a:avLst/>
          </a:prstGeom>
          <a:noFill/>
        </p:spPr>
        <p:txBody>
          <a:bodyPr wrap="square" rtlCol="0" anchor="b">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bg1"/>
                </a:solidFill>
                <a:effectLst/>
                <a:latin typeface="+mn-lt"/>
                <a:ea typeface="+mn-ea"/>
                <a:cs typeface="+mn-cs"/>
              </a:rPr>
              <a:t>NIH HEAL Initiative and Helping to End Addiction Long-term are service marks of the U.S. Department of Health and Human Services. </a:t>
            </a:r>
          </a:p>
        </p:txBody>
      </p:sp>
      <p:cxnSp>
        <p:nvCxnSpPr>
          <p:cNvPr id="5" name="Straight Connector 4">
            <a:extLst>
              <a:ext uri="{FF2B5EF4-FFF2-40B4-BE49-F238E27FC236}">
                <a16:creationId xmlns:a16="http://schemas.microsoft.com/office/drawing/2014/main" id="{9F5A69A7-2610-4F1E-83AE-C7E547C4ED95}"/>
              </a:ext>
            </a:extLst>
          </p:cNvPr>
          <p:cNvCxnSpPr>
            <a:cxnSpLocks/>
          </p:cNvCxnSpPr>
          <p:nvPr/>
        </p:nvCxnSpPr>
        <p:spPr>
          <a:xfrm>
            <a:off x="0" y="6317047"/>
            <a:ext cx="12192000" cy="29289"/>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DA77025-D2ED-4D53-A0D4-511D90AE96BC}"/>
              </a:ext>
            </a:extLst>
          </p:cNvPr>
          <p:cNvSpPr txBox="1"/>
          <p:nvPr userDrawn="1"/>
        </p:nvSpPr>
        <p:spPr>
          <a:xfrm>
            <a:off x="7016240" y="6420253"/>
            <a:ext cx="5138057" cy="338554"/>
          </a:xfrm>
          <a:prstGeom prst="rect">
            <a:avLst/>
          </a:prstGeom>
          <a:noFill/>
        </p:spPr>
        <p:txBody>
          <a:bodyPr wrap="square" rtlCol="0">
            <a:spAutoFit/>
          </a:bodyPr>
          <a:lstStyle/>
          <a:p>
            <a:r>
              <a:rPr lang="en-US" sz="1600" b="1" dirty="0">
                <a:solidFill>
                  <a:schemeClr val="bg1"/>
                </a:solidFill>
              </a:rPr>
              <a:t>JUSTICE COMMUNITY OPIOID INNOVATION NETWORK</a:t>
            </a:r>
          </a:p>
        </p:txBody>
      </p:sp>
    </p:spTree>
    <p:extLst>
      <p:ext uri="{BB962C8B-B14F-4D97-AF65-F5344CB8AC3E}">
        <p14:creationId xmlns:p14="http://schemas.microsoft.com/office/powerpoint/2010/main" val="20310989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left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86603-6EAB-4ACE-9728-9FDBE57EF889}"/>
              </a:ext>
            </a:extLst>
          </p:cNvPr>
          <p:cNvSpPr>
            <a:spLocks noGrp="1"/>
          </p:cNvSpPr>
          <p:nvPr>
            <p:ph type="ctrTitle"/>
          </p:nvPr>
        </p:nvSpPr>
        <p:spPr>
          <a:xfrm>
            <a:off x="177666" y="280992"/>
            <a:ext cx="5911119" cy="3404784"/>
          </a:xfrm>
        </p:spPr>
        <p:txBody>
          <a:bodyPr anchor="b"/>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A5749D9-2E5F-4E42-837A-248381DD268C}"/>
              </a:ext>
            </a:extLst>
          </p:cNvPr>
          <p:cNvSpPr>
            <a:spLocks noGrp="1"/>
          </p:cNvSpPr>
          <p:nvPr>
            <p:ph type="subTitle" idx="1"/>
          </p:nvPr>
        </p:nvSpPr>
        <p:spPr>
          <a:xfrm>
            <a:off x="177667" y="3760498"/>
            <a:ext cx="5911119" cy="257383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a:extLst>
              <a:ext uri="{FF2B5EF4-FFF2-40B4-BE49-F238E27FC236}">
                <a16:creationId xmlns:a16="http://schemas.microsoft.com/office/drawing/2014/main" id="{51A92733-98C3-419C-84AD-122FE5337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1266" y="280992"/>
            <a:ext cx="6020591" cy="6020591"/>
          </a:xfrm>
          <a:prstGeom prst="rect">
            <a:avLst/>
          </a:prstGeom>
        </p:spPr>
      </p:pic>
      <p:pic>
        <p:nvPicPr>
          <p:cNvPr id="8" name="Picture 7">
            <a:extLst>
              <a:ext uri="{FF2B5EF4-FFF2-40B4-BE49-F238E27FC236}">
                <a16:creationId xmlns:a16="http://schemas.microsoft.com/office/drawing/2014/main" id="{85B12E44-0CA2-4495-AC91-2AAB9DB5822F}"/>
              </a:ext>
            </a:extLst>
          </p:cNvPr>
          <p:cNvPicPr>
            <a:picLocks/>
          </p:cNvPicPr>
          <p:nvPr/>
        </p:nvPicPr>
        <p:blipFill>
          <a:blip r:embed="rId3"/>
          <a:stretch>
            <a:fillRect/>
          </a:stretch>
        </p:blipFill>
        <p:spPr>
          <a:xfrm>
            <a:off x="177666" y="3715101"/>
            <a:ext cx="5943600" cy="27432"/>
          </a:xfrm>
          <a:prstGeom prst="rect">
            <a:avLst/>
          </a:prstGeom>
        </p:spPr>
      </p:pic>
      <p:pic>
        <p:nvPicPr>
          <p:cNvPr id="11" name="Picture 10">
            <a:extLst>
              <a:ext uri="{FF2B5EF4-FFF2-40B4-BE49-F238E27FC236}">
                <a16:creationId xmlns:a16="http://schemas.microsoft.com/office/drawing/2014/main" id="{A72DDA4E-6C14-4EF2-865D-CAA07B3795D2}"/>
              </a:ext>
            </a:extLst>
          </p:cNvPr>
          <p:cNvPicPr preferRelativeResize="0">
            <a:picLocks/>
          </p:cNvPicPr>
          <p:nvPr/>
        </p:nvPicPr>
        <p:blipFill>
          <a:blip r:embed="rId3"/>
          <a:stretch>
            <a:fillRect/>
          </a:stretch>
        </p:blipFill>
        <p:spPr>
          <a:xfrm flipV="1">
            <a:off x="0" y="6370261"/>
            <a:ext cx="12192001" cy="520313"/>
          </a:xfrm>
          <a:prstGeom prst="rect">
            <a:avLst/>
          </a:prstGeom>
        </p:spPr>
      </p:pic>
      <p:sp>
        <p:nvSpPr>
          <p:cNvPr id="9" name="TextBox 8">
            <a:extLst>
              <a:ext uri="{FF2B5EF4-FFF2-40B4-BE49-F238E27FC236}">
                <a16:creationId xmlns:a16="http://schemas.microsoft.com/office/drawing/2014/main" id="{E9B7EF2E-BDEF-459B-8861-B10F855BE227}"/>
              </a:ext>
            </a:extLst>
          </p:cNvPr>
          <p:cNvSpPr txBox="1"/>
          <p:nvPr/>
        </p:nvSpPr>
        <p:spPr>
          <a:xfrm>
            <a:off x="6121265" y="6381620"/>
            <a:ext cx="6020592" cy="461665"/>
          </a:xfrm>
          <a:prstGeom prst="rect">
            <a:avLst/>
          </a:prstGeom>
          <a:noFill/>
        </p:spPr>
        <p:txBody>
          <a:bodyPr wrap="square" rtlCol="0" anchor="b">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bg1"/>
                </a:solidFill>
                <a:effectLst/>
                <a:latin typeface="+mn-lt"/>
                <a:ea typeface="+mn-ea"/>
                <a:cs typeface="+mn-cs"/>
              </a:rPr>
              <a:t>NIH HEAL Initiative and Helping to End Addiction Long-term are service marks of the U.S. Department of Health and Human Services. </a:t>
            </a:r>
          </a:p>
        </p:txBody>
      </p:sp>
      <p:cxnSp>
        <p:nvCxnSpPr>
          <p:cNvPr id="12" name="Straight Connector 11">
            <a:extLst>
              <a:ext uri="{FF2B5EF4-FFF2-40B4-BE49-F238E27FC236}">
                <a16:creationId xmlns:a16="http://schemas.microsoft.com/office/drawing/2014/main" id="{A84682E6-AF7C-4BEB-B010-0EA3F601A9A1}"/>
              </a:ext>
            </a:extLst>
          </p:cNvPr>
          <p:cNvCxnSpPr>
            <a:cxnSpLocks/>
          </p:cNvCxnSpPr>
          <p:nvPr/>
        </p:nvCxnSpPr>
        <p:spPr>
          <a:xfrm>
            <a:off x="0" y="6317047"/>
            <a:ext cx="12192000" cy="29289"/>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F8F20F3-28FB-4C88-90F2-72E50777336F}"/>
              </a:ext>
            </a:extLst>
          </p:cNvPr>
          <p:cNvSpPr txBox="1"/>
          <p:nvPr userDrawn="1"/>
        </p:nvSpPr>
        <p:spPr>
          <a:xfrm>
            <a:off x="177666" y="6407731"/>
            <a:ext cx="5138057" cy="338554"/>
          </a:xfrm>
          <a:prstGeom prst="rect">
            <a:avLst/>
          </a:prstGeom>
          <a:noFill/>
        </p:spPr>
        <p:txBody>
          <a:bodyPr wrap="square" rtlCol="0">
            <a:spAutoFit/>
          </a:bodyPr>
          <a:lstStyle/>
          <a:p>
            <a:r>
              <a:rPr lang="en-US" sz="1600" b="1" dirty="0">
                <a:solidFill>
                  <a:schemeClr val="bg1"/>
                </a:solidFill>
              </a:rPr>
              <a:t>JUSTICE COMMUNITY OPIOID INNOVATION NETWORK</a:t>
            </a:r>
          </a:p>
        </p:txBody>
      </p:sp>
    </p:spTree>
    <p:extLst>
      <p:ext uri="{BB962C8B-B14F-4D97-AF65-F5344CB8AC3E}">
        <p14:creationId xmlns:p14="http://schemas.microsoft.com/office/powerpoint/2010/main" val="23119232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B9CFFF-9DBC-48F5-AC8B-5A7CDCBDA1D9}"/>
              </a:ext>
            </a:extLst>
          </p:cNvPr>
          <p:cNvSpPr/>
          <p:nvPr/>
        </p:nvSpPr>
        <p:spPr>
          <a:xfrm>
            <a:off x="0" y="0"/>
            <a:ext cx="12192000" cy="4562475"/>
          </a:xfrm>
          <a:prstGeom prst="rect">
            <a:avLst/>
          </a:prstGeom>
          <a:solidFill>
            <a:schemeClr val="tx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DFDEE-18FE-49C0-97F6-35FE7999E1B7}"/>
              </a:ext>
            </a:extLst>
          </p:cNvPr>
          <p:cNvSpPr>
            <a:spLocks noGrp="1"/>
          </p:cNvSpPr>
          <p:nvPr>
            <p:ph type="title"/>
          </p:nvPr>
        </p:nvSpPr>
        <p:spPr>
          <a:xfrm>
            <a:off x="838200" y="1689626"/>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1939735B-4AC3-4659-BF75-5A79219AD46B}"/>
              </a:ext>
            </a:extLst>
          </p:cNvPr>
          <p:cNvSpPr>
            <a:spLocks noGrp="1"/>
          </p:cNvSpPr>
          <p:nvPr>
            <p:ph type="body" idx="1"/>
          </p:nvPr>
        </p:nvSpPr>
        <p:spPr>
          <a:xfrm>
            <a:off x="838200" y="4660702"/>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12225301-5CC1-434E-80C3-6CAFEE42E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03E6E8-3001-4CE9-8A06-7AB27DC49CE8}"/>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7" name="Picture 6">
            <a:extLst>
              <a:ext uri="{FF2B5EF4-FFF2-40B4-BE49-F238E27FC236}">
                <a16:creationId xmlns:a16="http://schemas.microsoft.com/office/drawing/2014/main" id="{AB596D08-4EFF-4964-B2B1-61791E2BA38C}"/>
              </a:ext>
            </a:extLst>
          </p:cNvPr>
          <p:cNvPicPr>
            <a:picLocks/>
          </p:cNvPicPr>
          <p:nvPr/>
        </p:nvPicPr>
        <p:blipFill>
          <a:blip r:embed="rId2"/>
          <a:stretch>
            <a:fillRect/>
          </a:stretch>
        </p:blipFill>
        <p:spPr>
          <a:xfrm>
            <a:off x="0" y="4548536"/>
            <a:ext cx="12192000" cy="125064"/>
          </a:xfrm>
          <a:prstGeom prst="rect">
            <a:avLst/>
          </a:prstGeom>
        </p:spPr>
      </p:pic>
    </p:spTree>
    <p:extLst>
      <p:ext uri="{BB962C8B-B14F-4D97-AF65-F5344CB8AC3E}">
        <p14:creationId xmlns:p14="http://schemas.microsoft.com/office/powerpoint/2010/main" val="1894598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_Purp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B9CFFF-9DBC-48F5-AC8B-5A7CDCBDA1D9}"/>
              </a:ext>
            </a:extLst>
          </p:cNvPr>
          <p:cNvSpPr/>
          <p:nvPr/>
        </p:nvSpPr>
        <p:spPr>
          <a:xfrm>
            <a:off x="0" y="0"/>
            <a:ext cx="12192000" cy="4562475"/>
          </a:xfrm>
          <a:prstGeom prst="rect">
            <a:avLst/>
          </a:prstGeom>
          <a:solidFill>
            <a:schemeClr val="accent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DFDEE-18FE-49C0-97F6-35FE7999E1B7}"/>
              </a:ext>
            </a:extLst>
          </p:cNvPr>
          <p:cNvSpPr>
            <a:spLocks noGrp="1"/>
          </p:cNvSpPr>
          <p:nvPr>
            <p:ph type="title"/>
          </p:nvPr>
        </p:nvSpPr>
        <p:spPr>
          <a:xfrm>
            <a:off x="838200" y="1689626"/>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1939735B-4AC3-4659-BF75-5A79219AD46B}"/>
              </a:ext>
            </a:extLst>
          </p:cNvPr>
          <p:cNvSpPr>
            <a:spLocks noGrp="1"/>
          </p:cNvSpPr>
          <p:nvPr>
            <p:ph type="body" idx="1"/>
          </p:nvPr>
        </p:nvSpPr>
        <p:spPr>
          <a:xfrm>
            <a:off x="838200" y="4660702"/>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12225301-5CC1-434E-80C3-6CAFEE42E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03E6E8-3001-4CE9-8A06-7AB27DC49CE8}"/>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7" name="Picture 6">
            <a:extLst>
              <a:ext uri="{FF2B5EF4-FFF2-40B4-BE49-F238E27FC236}">
                <a16:creationId xmlns:a16="http://schemas.microsoft.com/office/drawing/2014/main" id="{AB596D08-4EFF-4964-B2B1-61791E2BA38C}"/>
              </a:ext>
            </a:extLst>
          </p:cNvPr>
          <p:cNvPicPr>
            <a:picLocks/>
          </p:cNvPicPr>
          <p:nvPr/>
        </p:nvPicPr>
        <p:blipFill>
          <a:blip r:embed="rId2"/>
          <a:stretch>
            <a:fillRect/>
          </a:stretch>
        </p:blipFill>
        <p:spPr>
          <a:xfrm>
            <a:off x="0" y="4548536"/>
            <a:ext cx="12192000" cy="125064"/>
          </a:xfrm>
          <a:prstGeom prst="rect">
            <a:avLst/>
          </a:prstGeom>
        </p:spPr>
      </p:pic>
    </p:spTree>
    <p:extLst>
      <p:ext uri="{BB962C8B-B14F-4D97-AF65-F5344CB8AC3E}">
        <p14:creationId xmlns:p14="http://schemas.microsoft.com/office/powerpoint/2010/main" val="22475867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_purple ban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B9CFFF-9DBC-48F5-AC8B-5A7CDCBDA1D9}"/>
              </a:ext>
            </a:extLst>
          </p:cNvPr>
          <p:cNvSpPr/>
          <p:nvPr/>
        </p:nvSpPr>
        <p:spPr>
          <a:xfrm>
            <a:off x="0" y="440267"/>
            <a:ext cx="12192000" cy="4122208"/>
          </a:xfrm>
          <a:prstGeom prst="rect">
            <a:avLst/>
          </a:prstGeom>
          <a:solidFill>
            <a:schemeClr val="accent1">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DFDEE-18FE-49C0-97F6-35FE7999E1B7}"/>
              </a:ext>
            </a:extLst>
          </p:cNvPr>
          <p:cNvSpPr>
            <a:spLocks noGrp="1"/>
          </p:cNvSpPr>
          <p:nvPr>
            <p:ph type="title"/>
          </p:nvPr>
        </p:nvSpPr>
        <p:spPr>
          <a:xfrm>
            <a:off x="838200" y="1689626"/>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1939735B-4AC3-4659-BF75-5A79219AD46B}"/>
              </a:ext>
            </a:extLst>
          </p:cNvPr>
          <p:cNvSpPr>
            <a:spLocks noGrp="1"/>
          </p:cNvSpPr>
          <p:nvPr>
            <p:ph type="body" idx="1"/>
          </p:nvPr>
        </p:nvSpPr>
        <p:spPr>
          <a:xfrm>
            <a:off x="838200" y="4660702"/>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12225301-5CC1-434E-80C3-6CAFEE42E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03E6E8-3001-4CE9-8A06-7AB27DC49CE8}"/>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7" name="Picture 6">
            <a:extLst>
              <a:ext uri="{FF2B5EF4-FFF2-40B4-BE49-F238E27FC236}">
                <a16:creationId xmlns:a16="http://schemas.microsoft.com/office/drawing/2014/main" id="{AB596D08-4EFF-4964-B2B1-61791E2BA38C}"/>
              </a:ext>
            </a:extLst>
          </p:cNvPr>
          <p:cNvPicPr>
            <a:picLocks/>
          </p:cNvPicPr>
          <p:nvPr/>
        </p:nvPicPr>
        <p:blipFill>
          <a:blip r:embed="rId2"/>
          <a:stretch>
            <a:fillRect/>
          </a:stretch>
        </p:blipFill>
        <p:spPr>
          <a:xfrm>
            <a:off x="0" y="4548536"/>
            <a:ext cx="12192000" cy="125064"/>
          </a:xfrm>
          <a:prstGeom prst="rect">
            <a:avLst/>
          </a:prstGeom>
        </p:spPr>
      </p:pic>
      <p:pic>
        <p:nvPicPr>
          <p:cNvPr id="10" name="Picture 9">
            <a:extLst>
              <a:ext uri="{FF2B5EF4-FFF2-40B4-BE49-F238E27FC236}">
                <a16:creationId xmlns:a16="http://schemas.microsoft.com/office/drawing/2014/main" id="{ABBBE156-FA39-4A3F-B124-464D084EB035}"/>
              </a:ext>
            </a:extLst>
          </p:cNvPr>
          <p:cNvPicPr>
            <a:picLocks/>
          </p:cNvPicPr>
          <p:nvPr/>
        </p:nvPicPr>
        <p:blipFill>
          <a:blip r:embed="rId2"/>
          <a:stretch>
            <a:fillRect/>
          </a:stretch>
        </p:blipFill>
        <p:spPr>
          <a:xfrm>
            <a:off x="0" y="309030"/>
            <a:ext cx="12192000" cy="125064"/>
          </a:xfrm>
          <a:prstGeom prst="rect">
            <a:avLst/>
          </a:prstGeom>
        </p:spPr>
      </p:pic>
    </p:spTree>
    <p:extLst>
      <p:ext uri="{BB962C8B-B14F-4D97-AF65-F5344CB8AC3E}">
        <p14:creationId xmlns:p14="http://schemas.microsoft.com/office/powerpoint/2010/main" val="11565854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_no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4FCA-1016-4DF4-B98E-6A0E59F559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359D2F-0580-42EB-9562-31C528FD84CC}"/>
              </a:ext>
            </a:extLst>
          </p:cNvPr>
          <p:cNvSpPr>
            <a:spLocks noGrp="1"/>
          </p:cNvSpPr>
          <p:nvPr>
            <p:ph sz="half" idx="1"/>
          </p:nvPr>
        </p:nvSpPr>
        <p:spPr>
          <a:xfrm>
            <a:off x="163641" y="1253330"/>
            <a:ext cx="5772210" cy="5023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9E49B5-891A-4BDD-8AC4-53E89D1295C8}"/>
              </a:ext>
            </a:extLst>
          </p:cNvPr>
          <p:cNvSpPr>
            <a:spLocks noGrp="1"/>
          </p:cNvSpPr>
          <p:nvPr>
            <p:ph sz="half" idx="2"/>
          </p:nvPr>
        </p:nvSpPr>
        <p:spPr>
          <a:xfrm>
            <a:off x="6234909" y="1253330"/>
            <a:ext cx="5772210" cy="5023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222A8DD5-45C1-4D00-BD4A-086588809FEF}"/>
              </a:ext>
            </a:extLst>
          </p:cNvPr>
          <p:cNvSpPr>
            <a:spLocks noGrp="1"/>
          </p:cNvSpPr>
          <p:nvPr>
            <p:ph type="ftr" sz="quarter" idx="11"/>
          </p:nvPr>
        </p:nvSpPr>
        <p:spPr>
          <a:xfrm>
            <a:off x="1937657" y="6451370"/>
            <a:ext cx="7217632" cy="365125"/>
          </a:xfrm>
        </p:spPr>
        <p:txBody>
          <a:bodyPr/>
          <a:lstStyle/>
          <a:p>
            <a:endParaRPr lang="en-US" dirty="0"/>
          </a:p>
        </p:txBody>
      </p:sp>
      <p:sp>
        <p:nvSpPr>
          <p:cNvPr id="7" name="Slide Number Placeholder 6">
            <a:extLst>
              <a:ext uri="{FF2B5EF4-FFF2-40B4-BE49-F238E27FC236}">
                <a16:creationId xmlns:a16="http://schemas.microsoft.com/office/drawing/2014/main" id="{232F7ADA-3FFE-433F-B663-FAAAEFEFDC39}"/>
              </a:ext>
            </a:extLst>
          </p:cNvPr>
          <p:cNvSpPr>
            <a:spLocks noGrp="1"/>
          </p:cNvSpPr>
          <p:nvPr>
            <p:ph type="sldNum" sz="quarter" idx="12"/>
          </p:nvPr>
        </p:nvSpPr>
        <p:spPr>
          <a:xfrm>
            <a:off x="9248371" y="6451370"/>
            <a:ext cx="2743200" cy="365125"/>
          </a:xfrm>
        </p:spPr>
        <p:txBody>
          <a:bodyPr/>
          <a:lstStyle/>
          <a:p>
            <a:fld id="{E271A468-681A-4C18-A000-B6313EFAF6FF}" type="slidenum">
              <a:rPr lang="en-US" smtClean="0"/>
              <a:t>‹#›</a:t>
            </a:fld>
            <a:endParaRPr lang="en-US"/>
          </a:p>
        </p:txBody>
      </p:sp>
      <p:pic>
        <p:nvPicPr>
          <p:cNvPr id="9" name="Picture 8">
            <a:extLst>
              <a:ext uri="{FF2B5EF4-FFF2-40B4-BE49-F238E27FC236}">
                <a16:creationId xmlns:a16="http://schemas.microsoft.com/office/drawing/2014/main" id="{7EA75BC9-9539-4B5C-ACFD-56823F0D3CAC}"/>
              </a:ext>
            </a:extLst>
          </p:cNvPr>
          <p:cNvPicPr>
            <a:picLocks/>
          </p:cNvPicPr>
          <p:nvPr/>
        </p:nvPicPr>
        <p:blipFill>
          <a:blip r:embed="rId2"/>
          <a:stretch>
            <a:fillRect/>
          </a:stretch>
        </p:blipFill>
        <p:spPr>
          <a:xfrm flipV="1">
            <a:off x="0" y="1075994"/>
            <a:ext cx="12161520" cy="18288"/>
          </a:xfrm>
          <a:prstGeom prst="rect">
            <a:avLst/>
          </a:prstGeom>
        </p:spPr>
      </p:pic>
      <p:pic>
        <p:nvPicPr>
          <p:cNvPr id="11" name="Picture 10">
            <a:extLst>
              <a:ext uri="{FF2B5EF4-FFF2-40B4-BE49-F238E27FC236}">
                <a16:creationId xmlns:a16="http://schemas.microsoft.com/office/drawing/2014/main" id="{A4E934D9-4F6D-41D4-A22A-AA86F8375B09}"/>
              </a:ext>
            </a:extLst>
          </p:cNvPr>
          <p:cNvPicPr>
            <a:picLocks noChangeAspect="1"/>
          </p:cNvPicPr>
          <p:nvPr userDrawn="1"/>
        </p:nvPicPr>
        <p:blipFill>
          <a:blip r:embed="rId3"/>
          <a:stretch>
            <a:fillRect/>
          </a:stretch>
        </p:blipFill>
        <p:spPr>
          <a:xfrm>
            <a:off x="141869" y="5950788"/>
            <a:ext cx="1414395" cy="865707"/>
          </a:xfrm>
          <a:prstGeom prst="rect">
            <a:avLst/>
          </a:prstGeom>
        </p:spPr>
      </p:pic>
    </p:spTree>
    <p:extLst>
      <p:ext uri="{BB962C8B-B14F-4D97-AF65-F5344CB8AC3E}">
        <p14:creationId xmlns:p14="http://schemas.microsoft.com/office/powerpoint/2010/main" val="1299887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1_Two Content_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4FCA-1016-4DF4-B98E-6A0E59F559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359D2F-0580-42EB-9562-31C528FD84CC}"/>
              </a:ext>
            </a:extLst>
          </p:cNvPr>
          <p:cNvSpPr>
            <a:spLocks noGrp="1"/>
          </p:cNvSpPr>
          <p:nvPr>
            <p:ph sz="half" idx="1"/>
          </p:nvPr>
        </p:nvSpPr>
        <p:spPr>
          <a:xfrm>
            <a:off x="163641" y="1253330"/>
            <a:ext cx="5772210" cy="5023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69E49B5-891A-4BDD-8AC4-53E89D1295C8}"/>
              </a:ext>
            </a:extLst>
          </p:cNvPr>
          <p:cNvSpPr>
            <a:spLocks noGrp="1"/>
          </p:cNvSpPr>
          <p:nvPr>
            <p:ph sz="half" idx="2"/>
          </p:nvPr>
        </p:nvSpPr>
        <p:spPr>
          <a:xfrm>
            <a:off x="6234909" y="1253330"/>
            <a:ext cx="5772210" cy="5023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222A8DD5-45C1-4D00-BD4A-086588809F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F7ADA-3FFE-433F-B663-FAAAEFEFDC39}"/>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8" name="Picture 7">
            <a:extLst>
              <a:ext uri="{FF2B5EF4-FFF2-40B4-BE49-F238E27FC236}">
                <a16:creationId xmlns:a16="http://schemas.microsoft.com/office/drawing/2014/main" id="{9FB8046B-3BBA-4CBA-9B2B-6FC0F066CA25}"/>
              </a:ext>
            </a:extLst>
          </p:cNvPr>
          <p:cNvPicPr>
            <a:picLocks/>
          </p:cNvPicPr>
          <p:nvPr/>
        </p:nvPicPr>
        <p:blipFill>
          <a:blip r:embed="rId2"/>
          <a:stretch>
            <a:fillRect/>
          </a:stretch>
        </p:blipFill>
        <p:spPr>
          <a:xfrm flipV="1">
            <a:off x="0" y="1075994"/>
            <a:ext cx="12161520" cy="18288"/>
          </a:xfrm>
          <a:prstGeom prst="rect">
            <a:avLst/>
          </a:prstGeom>
        </p:spPr>
      </p:pic>
      <p:pic>
        <p:nvPicPr>
          <p:cNvPr id="9" name="Picture 8">
            <a:extLst>
              <a:ext uri="{FF2B5EF4-FFF2-40B4-BE49-F238E27FC236}">
                <a16:creationId xmlns:a16="http://schemas.microsoft.com/office/drawing/2014/main" id="{68A1F8F2-5171-4FE3-AA3F-C63608D6AF6A}"/>
              </a:ext>
            </a:extLst>
          </p:cNvPr>
          <p:cNvPicPr>
            <a:picLocks/>
          </p:cNvPicPr>
          <p:nvPr/>
        </p:nvPicPr>
        <p:blipFill>
          <a:blip r:embed="rId2"/>
          <a:stretch>
            <a:fillRect/>
          </a:stretch>
        </p:blipFill>
        <p:spPr>
          <a:xfrm flipV="1">
            <a:off x="30480" y="6402492"/>
            <a:ext cx="12161520" cy="18288"/>
          </a:xfrm>
          <a:prstGeom prst="rect">
            <a:avLst/>
          </a:prstGeom>
        </p:spPr>
      </p:pic>
    </p:spTree>
    <p:extLst>
      <p:ext uri="{BB962C8B-B14F-4D97-AF65-F5344CB8AC3E}">
        <p14:creationId xmlns:p14="http://schemas.microsoft.com/office/powerpoint/2010/main" val="5352824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C66E4-8AAA-4939-AA34-F25966F01391}"/>
              </a:ext>
            </a:extLst>
          </p:cNvPr>
          <p:cNvSpPr>
            <a:spLocks noGrp="1"/>
          </p:cNvSpPr>
          <p:nvPr>
            <p:ph type="title"/>
          </p:nvPr>
        </p:nvSpPr>
        <p:spPr>
          <a:xfrm>
            <a:off x="184881" y="134798"/>
            <a:ext cx="11822238" cy="82391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33F470-1AA9-48FC-AEAB-017A95E97DFA}"/>
              </a:ext>
            </a:extLst>
          </p:cNvPr>
          <p:cNvSpPr>
            <a:spLocks noGrp="1"/>
          </p:cNvSpPr>
          <p:nvPr>
            <p:ph type="body" idx="1"/>
          </p:nvPr>
        </p:nvSpPr>
        <p:spPr>
          <a:xfrm>
            <a:off x="184881" y="1013051"/>
            <a:ext cx="5809485" cy="823912"/>
          </a:xfrm>
          <a:solidFill>
            <a:schemeClr val="tx1">
              <a:lumMod val="50000"/>
            </a:schemeClr>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3E2A5C-34E7-4644-A7BC-1203E1AD2978}"/>
              </a:ext>
            </a:extLst>
          </p:cNvPr>
          <p:cNvSpPr>
            <a:spLocks noGrp="1"/>
          </p:cNvSpPr>
          <p:nvPr>
            <p:ph sz="half" idx="2"/>
          </p:nvPr>
        </p:nvSpPr>
        <p:spPr>
          <a:xfrm>
            <a:off x="184881" y="1873015"/>
            <a:ext cx="5809485" cy="43166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75877B-9F44-49EA-A7DA-CD078EC25ED2}"/>
              </a:ext>
            </a:extLst>
          </p:cNvPr>
          <p:cNvSpPr>
            <a:spLocks noGrp="1"/>
          </p:cNvSpPr>
          <p:nvPr>
            <p:ph type="body" sz="quarter" idx="3"/>
          </p:nvPr>
        </p:nvSpPr>
        <p:spPr>
          <a:xfrm>
            <a:off x="6169024" y="1013051"/>
            <a:ext cx="5838095" cy="823912"/>
          </a:xfrm>
          <a:solidFill>
            <a:schemeClr val="tx1">
              <a:lumMod val="50000"/>
            </a:schemeClr>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ECA514-021F-467D-B812-EB91ACA7653C}"/>
              </a:ext>
            </a:extLst>
          </p:cNvPr>
          <p:cNvSpPr>
            <a:spLocks noGrp="1"/>
          </p:cNvSpPr>
          <p:nvPr>
            <p:ph sz="quarter" idx="4"/>
          </p:nvPr>
        </p:nvSpPr>
        <p:spPr>
          <a:xfrm>
            <a:off x="6197635" y="1873015"/>
            <a:ext cx="5809483" cy="4316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656EA7F-6AFC-4605-8986-1EDC3B94AEA1}"/>
              </a:ext>
            </a:extLst>
          </p:cNvPr>
          <p:cNvSpPr>
            <a:spLocks noGrp="1"/>
          </p:cNvSpPr>
          <p:nvPr>
            <p:ph type="ftr" sz="quarter" idx="11"/>
          </p:nvPr>
        </p:nvSpPr>
        <p:spPr>
          <a:xfrm>
            <a:off x="1676400" y="6410464"/>
            <a:ext cx="7329940" cy="365125"/>
          </a:xfrm>
        </p:spPr>
        <p:txBody>
          <a:bodyPr/>
          <a:lstStyle/>
          <a:p>
            <a:endParaRPr lang="en-US" dirty="0"/>
          </a:p>
        </p:txBody>
      </p:sp>
      <p:sp>
        <p:nvSpPr>
          <p:cNvPr id="9" name="Slide Number Placeholder 8">
            <a:extLst>
              <a:ext uri="{FF2B5EF4-FFF2-40B4-BE49-F238E27FC236}">
                <a16:creationId xmlns:a16="http://schemas.microsoft.com/office/drawing/2014/main" id="{D86007B9-7703-4050-856E-632876AAB3C6}"/>
              </a:ext>
            </a:extLst>
          </p:cNvPr>
          <p:cNvSpPr>
            <a:spLocks noGrp="1"/>
          </p:cNvSpPr>
          <p:nvPr>
            <p:ph type="sldNum" sz="quarter" idx="12"/>
          </p:nvPr>
        </p:nvSpPr>
        <p:spPr/>
        <p:txBody>
          <a:bodyPr/>
          <a:lstStyle/>
          <a:p>
            <a:fld id="{E271A468-681A-4C18-A000-B6313EFAF6FF}" type="slidenum">
              <a:rPr lang="en-US" smtClean="0"/>
              <a:t>‹#›</a:t>
            </a:fld>
            <a:endParaRPr lang="en-US"/>
          </a:p>
        </p:txBody>
      </p:sp>
      <p:pic>
        <p:nvPicPr>
          <p:cNvPr id="11" name="Picture 10">
            <a:extLst>
              <a:ext uri="{FF2B5EF4-FFF2-40B4-BE49-F238E27FC236}">
                <a16:creationId xmlns:a16="http://schemas.microsoft.com/office/drawing/2014/main" id="{E14115DA-F1E4-4930-8BE6-D84285CABFAE}"/>
              </a:ext>
            </a:extLst>
          </p:cNvPr>
          <p:cNvPicPr>
            <a:picLocks/>
          </p:cNvPicPr>
          <p:nvPr/>
        </p:nvPicPr>
        <p:blipFill>
          <a:blip r:embed="rId2"/>
          <a:stretch>
            <a:fillRect/>
          </a:stretch>
        </p:blipFill>
        <p:spPr>
          <a:xfrm flipV="1">
            <a:off x="0" y="958711"/>
            <a:ext cx="12161520" cy="18288"/>
          </a:xfrm>
          <a:prstGeom prst="rect">
            <a:avLst/>
          </a:prstGeom>
        </p:spPr>
      </p:pic>
      <p:pic>
        <p:nvPicPr>
          <p:cNvPr id="7" name="Picture 6">
            <a:extLst>
              <a:ext uri="{FF2B5EF4-FFF2-40B4-BE49-F238E27FC236}">
                <a16:creationId xmlns:a16="http://schemas.microsoft.com/office/drawing/2014/main" id="{D3F4172E-FBA9-47A3-B3DC-2386A4DE2539}"/>
              </a:ext>
            </a:extLst>
          </p:cNvPr>
          <p:cNvPicPr>
            <a:picLocks noChangeAspect="1"/>
          </p:cNvPicPr>
          <p:nvPr userDrawn="1"/>
        </p:nvPicPr>
        <p:blipFill>
          <a:blip r:embed="rId3"/>
          <a:stretch>
            <a:fillRect/>
          </a:stretch>
        </p:blipFill>
        <p:spPr>
          <a:xfrm>
            <a:off x="133215" y="5879267"/>
            <a:ext cx="1414395" cy="865707"/>
          </a:xfrm>
          <a:prstGeom prst="rect">
            <a:avLst/>
          </a:prstGeom>
        </p:spPr>
      </p:pic>
    </p:spTree>
    <p:extLst>
      <p:ext uri="{BB962C8B-B14F-4D97-AF65-F5344CB8AC3E}">
        <p14:creationId xmlns:p14="http://schemas.microsoft.com/office/powerpoint/2010/main" val="1022593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0DA57-4BB7-47AB-95E2-749AD3B47C9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948945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2240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7B8AA-0C82-4E62-941B-8DFBBBE36B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3DDF5C-780C-485E-A299-8CD0FCD32E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AB1874-CB0C-43CF-808E-6A77490379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BF64828-E17E-4944-B4A9-3362D8C4E6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0BDF9E-56FA-447B-BDBC-56BD56F3BD98}"/>
              </a:ext>
            </a:extLst>
          </p:cNvPr>
          <p:cNvSpPr>
            <a:spLocks noGrp="1"/>
          </p:cNvSpPr>
          <p:nvPr>
            <p:ph type="sldNum" sz="quarter" idx="12"/>
          </p:nvPr>
        </p:nvSpPr>
        <p:spPr/>
        <p:txBody>
          <a:bodyPr/>
          <a:lstStyle/>
          <a:p>
            <a:fld id="{E271A468-681A-4C18-A000-B6313EFAF6FF}" type="slidenum">
              <a:rPr lang="en-US" smtClean="0"/>
              <a:t>‹#›</a:t>
            </a:fld>
            <a:endParaRPr lang="en-US"/>
          </a:p>
        </p:txBody>
      </p:sp>
    </p:spTree>
    <p:extLst>
      <p:ext uri="{BB962C8B-B14F-4D97-AF65-F5344CB8AC3E}">
        <p14:creationId xmlns:p14="http://schemas.microsoft.com/office/powerpoint/2010/main" val="985473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0502AE-D1C6-460D-8AA9-96D1A371E60D}"/>
              </a:ext>
            </a:extLst>
          </p:cNvPr>
          <p:cNvSpPr/>
          <p:nvPr/>
        </p:nvSpPr>
        <p:spPr>
          <a:xfrm>
            <a:off x="0" y="0"/>
            <a:ext cx="5183188" cy="6858000"/>
          </a:xfrm>
          <a:prstGeom prst="rect">
            <a:avLst/>
          </a:prstGeom>
          <a:solidFill>
            <a:schemeClr val="tx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97B8AA-0C82-4E62-941B-8DFBBBE36B70}"/>
              </a:ext>
            </a:extLst>
          </p:cNvPr>
          <p:cNvSpPr>
            <a:spLocks noGrp="1"/>
          </p:cNvSpPr>
          <p:nvPr>
            <p:ph type="title"/>
          </p:nvPr>
        </p:nvSpPr>
        <p:spPr>
          <a:xfrm>
            <a:off x="293512" y="457200"/>
            <a:ext cx="4478514" cy="1600200"/>
          </a:xfr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3DDF5C-780C-485E-A299-8CD0FCD32E3B}"/>
              </a:ext>
            </a:extLst>
          </p:cNvPr>
          <p:cNvSpPr>
            <a:spLocks noGrp="1"/>
          </p:cNvSpPr>
          <p:nvPr>
            <p:ph idx="1"/>
          </p:nvPr>
        </p:nvSpPr>
        <p:spPr>
          <a:xfrm>
            <a:off x="5386387" y="287514"/>
            <a:ext cx="6620731" cy="58987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AB1874-CB0C-43CF-808E-6A7749037905}"/>
              </a:ext>
            </a:extLst>
          </p:cNvPr>
          <p:cNvSpPr>
            <a:spLocks noGrp="1"/>
          </p:cNvSpPr>
          <p:nvPr>
            <p:ph type="body" sz="half" idx="2"/>
          </p:nvPr>
        </p:nvSpPr>
        <p:spPr>
          <a:xfrm>
            <a:off x="293512" y="2057400"/>
            <a:ext cx="4478514" cy="3811588"/>
          </a:xfrm>
        </p:spPr>
        <p:txBody>
          <a:bodyPr/>
          <a:lstStyle>
            <a:lvl1pPr marL="0" indent="0">
              <a:buNone/>
              <a:defRPr sz="1600">
                <a:solidFill>
                  <a:schemeClr val="tx2">
                    <a:lumMod val="20000"/>
                    <a:lumOff val="8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BF64828-E17E-4944-B4A9-3362D8C4E621}"/>
              </a:ext>
            </a:extLst>
          </p:cNvPr>
          <p:cNvSpPr>
            <a:spLocks noGrp="1"/>
          </p:cNvSpPr>
          <p:nvPr>
            <p:ph type="ftr" sz="quarter" idx="11"/>
          </p:nvPr>
        </p:nvSpPr>
        <p:spPr>
          <a:xfrm>
            <a:off x="5386387" y="6410465"/>
            <a:ext cx="3598713" cy="365125"/>
          </a:xfrm>
        </p:spPr>
        <p:txBody>
          <a:bodyPr/>
          <a:lstStyle/>
          <a:p>
            <a:endParaRPr lang="en-US" dirty="0"/>
          </a:p>
        </p:txBody>
      </p:sp>
      <p:sp>
        <p:nvSpPr>
          <p:cNvPr id="7" name="Slide Number Placeholder 6">
            <a:extLst>
              <a:ext uri="{FF2B5EF4-FFF2-40B4-BE49-F238E27FC236}">
                <a16:creationId xmlns:a16="http://schemas.microsoft.com/office/drawing/2014/main" id="{FF0BDF9E-56FA-447B-BDBC-56BD56F3BD98}"/>
              </a:ext>
            </a:extLst>
          </p:cNvPr>
          <p:cNvSpPr>
            <a:spLocks noGrp="1"/>
          </p:cNvSpPr>
          <p:nvPr>
            <p:ph type="sldNum" sz="quarter" idx="12"/>
          </p:nvPr>
        </p:nvSpPr>
        <p:spPr/>
        <p:txBody>
          <a:bodyPr/>
          <a:lstStyle/>
          <a:p>
            <a:fld id="{E271A468-681A-4C18-A000-B6313EFAF6FF}" type="slidenum">
              <a:rPr lang="en-US" smtClean="0"/>
              <a:t>‹#›</a:t>
            </a:fld>
            <a:endParaRPr lang="en-US"/>
          </a:p>
        </p:txBody>
      </p:sp>
    </p:spTree>
    <p:extLst>
      <p:ext uri="{BB962C8B-B14F-4D97-AF65-F5344CB8AC3E}">
        <p14:creationId xmlns:p14="http://schemas.microsoft.com/office/powerpoint/2010/main" val="16189316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0502AE-D1C6-460D-8AA9-96D1A371E60D}"/>
              </a:ext>
            </a:extLst>
          </p:cNvPr>
          <p:cNvSpPr/>
          <p:nvPr/>
        </p:nvSpPr>
        <p:spPr>
          <a:xfrm>
            <a:off x="0" y="0"/>
            <a:ext cx="5183188" cy="68580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lumMod val="50000"/>
                </a:schemeClr>
              </a:solidFill>
            </a:endParaRPr>
          </a:p>
        </p:txBody>
      </p:sp>
      <p:sp>
        <p:nvSpPr>
          <p:cNvPr id="2" name="Title 1">
            <a:extLst>
              <a:ext uri="{FF2B5EF4-FFF2-40B4-BE49-F238E27FC236}">
                <a16:creationId xmlns:a16="http://schemas.microsoft.com/office/drawing/2014/main" id="{C997B8AA-0C82-4E62-941B-8DFBBBE36B70}"/>
              </a:ext>
            </a:extLst>
          </p:cNvPr>
          <p:cNvSpPr>
            <a:spLocks noGrp="1"/>
          </p:cNvSpPr>
          <p:nvPr>
            <p:ph type="title"/>
          </p:nvPr>
        </p:nvSpPr>
        <p:spPr>
          <a:xfrm>
            <a:off x="293512" y="457200"/>
            <a:ext cx="4478514" cy="1600200"/>
          </a:xfrm>
        </p:spPr>
        <p:txBody>
          <a:bodyPr anchor="b"/>
          <a:lstStyle>
            <a:lvl1pPr>
              <a:defRPr sz="3200">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3DDF5C-780C-485E-A299-8CD0FCD32E3B}"/>
              </a:ext>
            </a:extLst>
          </p:cNvPr>
          <p:cNvSpPr>
            <a:spLocks noGrp="1"/>
          </p:cNvSpPr>
          <p:nvPr>
            <p:ph idx="1"/>
          </p:nvPr>
        </p:nvSpPr>
        <p:spPr>
          <a:xfrm>
            <a:off x="5386387" y="287514"/>
            <a:ext cx="6620731" cy="58987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9AB1874-CB0C-43CF-808E-6A7749037905}"/>
              </a:ext>
            </a:extLst>
          </p:cNvPr>
          <p:cNvSpPr>
            <a:spLocks noGrp="1"/>
          </p:cNvSpPr>
          <p:nvPr>
            <p:ph type="body" sz="half" idx="2"/>
          </p:nvPr>
        </p:nvSpPr>
        <p:spPr>
          <a:xfrm>
            <a:off x="293512" y="2057400"/>
            <a:ext cx="4478514" cy="3811588"/>
          </a:xfrm>
        </p:spPr>
        <p:txBody>
          <a:bodyPr/>
          <a:lstStyle>
            <a:lvl1pPr marL="0" indent="0">
              <a:buNone/>
              <a:defRPr sz="1600">
                <a:solidFill>
                  <a:schemeClr val="tx2">
                    <a:lumMod val="20000"/>
                    <a:lumOff val="8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BF64828-E17E-4944-B4A9-3362D8C4E621}"/>
              </a:ext>
            </a:extLst>
          </p:cNvPr>
          <p:cNvSpPr>
            <a:spLocks noGrp="1"/>
          </p:cNvSpPr>
          <p:nvPr>
            <p:ph type="ftr" sz="quarter" idx="11"/>
          </p:nvPr>
        </p:nvSpPr>
        <p:spPr>
          <a:xfrm>
            <a:off x="5386387" y="6410465"/>
            <a:ext cx="3598713" cy="365125"/>
          </a:xfrm>
        </p:spPr>
        <p:txBody>
          <a:bodyPr/>
          <a:lstStyle/>
          <a:p>
            <a:endParaRPr lang="en-US" dirty="0"/>
          </a:p>
        </p:txBody>
      </p:sp>
      <p:sp>
        <p:nvSpPr>
          <p:cNvPr id="7" name="Slide Number Placeholder 6">
            <a:extLst>
              <a:ext uri="{FF2B5EF4-FFF2-40B4-BE49-F238E27FC236}">
                <a16:creationId xmlns:a16="http://schemas.microsoft.com/office/drawing/2014/main" id="{FF0BDF9E-56FA-447B-BDBC-56BD56F3BD98}"/>
              </a:ext>
            </a:extLst>
          </p:cNvPr>
          <p:cNvSpPr>
            <a:spLocks noGrp="1"/>
          </p:cNvSpPr>
          <p:nvPr>
            <p:ph type="sldNum" sz="quarter" idx="12"/>
          </p:nvPr>
        </p:nvSpPr>
        <p:spPr/>
        <p:txBody>
          <a:bodyPr/>
          <a:lstStyle/>
          <a:p>
            <a:fld id="{E271A468-681A-4C18-A000-B6313EFAF6FF}" type="slidenum">
              <a:rPr lang="en-US" smtClean="0"/>
              <a:t>‹#›</a:t>
            </a:fld>
            <a:endParaRPr lang="en-US"/>
          </a:p>
        </p:txBody>
      </p:sp>
    </p:spTree>
    <p:extLst>
      <p:ext uri="{BB962C8B-B14F-4D97-AF65-F5344CB8AC3E}">
        <p14:creationId xmlns:p14="http://schemas.microsoft.com/office/powerpoint/2010/main" val="10323264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FC938-D5E6-4257-811E-1A39481F09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DA9CCA-D366-454B-B1B9-457BDF3EE4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36EA732-3537-42F6-A93E-7935F4926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891774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6F93-30FB-42F1-A34B-8D6E0956C0F4}"/>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1E059CF-B6D5-4778-9413-77EEB609F3E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14D3987-80EB-42E5-92BE-02FA57866EC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2E15EBE-7D91-4441-B4A2-3ABCB39466D0}"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F27D30BE-6791-4376-8C7B-1F532C2A604D}"/>
              </a:ext>
            </a:extLst>
          </p:cNvPr>
          <p:cNvSpPr/>
          <p:nvPr/>
        </p:nvSpPr>
        <p:spPr>
          <a:xfrm>
            <a:off x="0" y="5852160"/>
            <a:ext cx="1219200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 Placeholder 6">
            <a:extLst>
              <a:ext uri="{FF2B5EF4-FFF2-40B4-BE49-F238E27FC236}">
                <a16:creationId xmlns:a16="http://schemas.microsoft.com/office/drawing/2014/main" id="{AB90DC96-B43A-47AD-A995-78DE434160AD}"/>
              </a:ext>
            </a:extLst>
          </p:cNvPr>
          <p:cNvSpPr>
            <a:spLocks noGrp="1"/>
          </p:cNvSpPr>
          <p:nvPr>
            <p:ph type="body" sz="quarter" idx="13"/>
          </p:nvPr>
        </p:nvSpPr>
        <p:spPr>
          <a:xfrm>
            <a:off x="838200" y="1671639"/>
            <a:ext cx="10515600" cy="4841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23568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t>6/8/14</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lvl1pPr>
              <a:defRPr/>
            </a:lvl1pPr>
          </a:lstStyle>
          <a:p>
            <a:pPr>
              <a:defRPr/>
            </a:pPr>
            <a:fld id="{7B9D1AC4-EEF1-634C-9604-FE37791072FF}" type="slidenum">
              <a:rPr lang="en-US"/>
              <a:pPr>
                <a:defRPr/>
              </a:pPr>
              <a:t>‹#›</a:t>
            </a:fld>
            <a:endParaRPr lang="en-US"/>
          </a:p>
        </p:txBody>
      </p:sp>
    </p:spTree>
    <p:extLst>
      <p:ext uri="{BB962C8B-B14F-4D97-AF65-F5344CB8AC3E}">
        <p14:creationId xmlns:p14="http://schemas.microsoft.com/office/powerpoint/2010/main" val="39560847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6/8/14</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lvl1pPr>
              <a:defRPr/>
            </a:lvl1pPr>
          </a:lstStyle>
          <a:p>
            <a:pPr>
              <a:defRPr/>
            </a:pPr>
            <a:fld id="{80713177-0F79-6843-94CD-8077618A1533}" type="slidenum">
              <a:rPr lang="en-US"/>
              <a:pPr>
                <a:defRPr/>
              </a:pPr>
              <a:t>‹#›</a:t>
            </a:fld>
            <a:endParaRPr lang="en-US"/>
          </a:p>
        </p:txBody>
      </p:sp>
    </p:spTree>
    <p:extLst>
      <p:ext uri="{BB962C8B-B14F-4D97-AF65-F5344CB8AC3E}">
        <p14:creationId xmlns:p14="http://schemas.microsoft.com/office/powerpoint/2010/main" val="2892745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6/8/14</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lvl1pPr>
              <a:defRPr/>
            </a:lvl1pPr>
          </a:lstStyle>
          <a:p>
            <a:pPr>
              <a:defRPr/>
            </a:pPr>
            <a:fld id="{43454175-B2CA-9F43-8636-A9FA1BBCFEBC}" type="slidenum">
              <a:rPr lang="en-US"/>
              <a:pPr>
                <a:defRPr/>
              </a:pPr>
              <a:t>‹#›</a:t>
            </a:fld>
            <a:endParaRPr lang="en-US"/>
          </a:p>
        </p:txBody>
      </p:sp>
    </p:spTree>
    <p:extLst>
      <p:ext uri="{BB962C8B-B14F-4D97-AF65-F5344CB8AC3E}">
        <p14:creationId xmlns:p14="http://schemas.microsoft.com/office/powerpoint/2010/main" val="33975220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r>
              <a:rPr lang="en-US"/>
              <a:t>6/8/14</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7" name="Slide Number Placeholder 5"/>
          <p:cNvSpPr>
            <a:spLocks noGrp="1"/>
          </p:cNvSpPr>
          <p:nvPr>
            <p:ph type="sldNum" sz="quarter" idx="12"/>
          </p:nvPr>
        </p:nvSpPr>
        <p:spPr/>
        <p:txBody>
          <a:bodyPr/>
          <a:lstStyle>
            <a:lvl1pPr>
              <a:defRPr/>
            </a:lvl1pPr>
          </a:lstStyle>
          <a:p>
            <a:pPr>
              <a:defRPr/>
            </a:pPr>
            <a:fld id="{BCECB128-D4C0-C846-9507-4119231B4CB1}" type="slidenum">
              <a:rPr lang="en-US"/>
              <a:pPr>
                <a:defRPr/>
              </a:pPr>
              <a:t>‹#›</a:t>
            </a:fld>
            <a:endParaRPr lang="en-US"/>
          </a:p>
        </p:txBody>
      </p:sp>
    </p:spTree>
    <p:extLst>
      <p:ext uri="{BB962C8B-B14F-4D97-AF65-F5344CB8AC3E}">
        <p14:creationId xmlns:p14="http://schemas.microsoft.com/office/powerpoint/2010/main" val="24299652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r>
              <a:rPr lang="en-US"/>
              <a:t>6/8/14</a:t>
            </a:r>
          </a:p>
        </p:txBody>
      </p:sp>
      <p:sp>
        <p:nvSpPr>
          <p:cNvPr id="8"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9" name="Slide Number Placeholder 5"/>
          <p:cNvSpPr>
            <a:spLocks noGrp="1"/>
          </p:cNvSpPr>
          <p:nvPr>
            <p:ph type="sldNum" sz="quarter" idx="12"/>
          </p:nvPr>
        </p:nvSpPr>
        <p:spPr/>
        <p:txBody>
          <a:bodyPr/>
          <a:lstStyle>
            <a:lvl1pPr>
              <a:defRPr/>
            </a:lvl1pPr>
          </a:lstStyle>
          <a:p>
            <a:pPr>
              <a:defRPr/>
            </a:pPr>
            <a:fld id="{284E4E3A-B95F-4847-B26C-79A1DFCF1DDF}" type="slidenum">
              <a:rPr lang="en-US"/>
              <a:pPr>
                <a:defRPr/>
              </a:pPr>
              <a:t>‹#›</a:t>
            </a:fld>
            <a:endParaRPr lang="en-US"/>
          </a:p>
        </p:txBody>
      </p:sp>
    </p:spTree>
    <p:extLst>
      <p:ext uri="{BB962C8B-B14F-4D97-AF65-F5344CB8AC3E}">
        <p14:creationId xmlns:p14="http://schemas.microsoft.com/office/powerpoint/2010/main" val="17022764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r>
              <a:rPr lang="en-US"/>
              <a:t>6/8/14</a:t>
            </a:r>
          </a:p>
        </p:txBody>
      </p:sp>
      <p:sp>
        <p:nvSpPr>
          <p:cNvPr id="4"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5" name="Slide Number Placeholder 5"/>
          <p:cNvSpPr>
            <a:spLocks noGrp="1"/>
          </p:cNvSpPr>
          <p:nvPr>
            <p:ph type="sldNum" sz="quarter" idx="12"/>
          </p:nvPr>
        </p:nvSpPr>
        <p:spPr/>
        <p:txBody>
          <a:bodyPr/>
          <a:lstStyle>
            <a:lvl1pPr>
              <a:defRPr/>
            </a:lvl1pPr>
          </a:lstStyle>
          <a:p>
            <a:pPr>
              <a:defRPr/>
            </a:pPr>
            <a:fld id="{C2DEE8E1-E636-2543-A05A-5B71365B8962}" type="slidenum">
              <a:rPr lang="en-US"/>
              <a:pPr>
                <a:defRPr/>
              </a:pPr>
              <a:t>‹#›</a:t>
            </a:fld>
            <a:endParaRPr lang="en-US"/>
          </a:p>
        </p:txBody>
      </p:sp>
    </p:spTree>
    <p:extLst>
      <p:ext uri="{BB962C8B-B14F-4D97-AF65-F5344CB8AC3E}">
        <p14:creationId xmlns:p14="http://schemas.microsoft.com/office/powerpoint/2010/main" val="18078483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t>6/8/14</a:t>
            </a:r>
          </a:p>
        </p:txBody>
      </p:sp>
      <p:sp>
        <p:nvSpPr>
          <p:cNvPr id="3"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4" name="Slide Number Placeholder 5"/>
          <p:cNvSpPr>
            <a:spLocks noGrp="1"/>
          </p:cNvSpPr>
          <p:nvPr>
            <p:ph type="sldNum" sz="quarter" idx="12"/>
          </p:nvPr>
        </p:nvSpPr>
        <p:spPr/>
        <p:txBody>
          <a:bodyPr/>
          <a:lstStyle>
            <a:lvl1pPr>
              <a:defRPr/>
            </a:lvl1pPr>
          </a:lstStyle>
          <a:p>
            <a:pPr>
              <a:defRPr/>
            </a:pPr>
            <a:fld id="{6764E4CA-9295-7947-958C-54A99DCF5A4A}" type="slidenum">
              <a:rPr lang="en-US"/>
              <a:pPr>
                <a:defRPr/>
              </a:pPr>
              <a:t>‹#›</a:t>
            </a:fld>
            <a:endParaRPr lang="en-US"/>
          </a:p>
        </p:txBody>
      </p:sp>
    </p:spTree>
    <p:extLst>
      <p:ext uri="{BB962C8B-B14F-4D97-AF65-F5344CB8AC3E}">
        <p14:creationId xmlns:p14="http://schemas.microsoft.com/office/powerpoint/2010/main" val="246670076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6/8/14</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7" name="Slide Number Placeholder 5"/>
          <p:cNvSpPr>
            <a:spLocks noGrp="1"/>
          </p:cNvSpPr>
          <p:nvPr>
            <p:ph type="sldNum" sz="quarter" idx="12"/>
          </p:nvPr>
        </p:nvSpPr>
        <p:spPr/>
        <p:txBody>
          <a:bodyPr/>
          <a:lstStyle>
            <a:lvl1pPr>
              <a:defRPr/>
            </a:lvl1pPr>
          </a:lstStyle>
          <a:p>
            <a:pPr>
              <a:defRPr/>
            </a:pPr>
            <a:fld id="{6C5BCF58-2BD0-674C-8DDF-69E2C16AB3C3}" type="slidenum">
              <a:rPr lang="en-US"/>
              <a:pPr>
                <a:defRPr/>
              </a:pPr>
              <a:t>‹#›</a:t>
            </a:fld>
            <a:endParaRPr lang="en-US"/>
          </a:p>
        </p:txBody>
      </p:sp>
    </p:spTree>
    <p:extLst>
      <p:ext uri="{BB962C8B-B14F-4D97-AF65-F5344CB8AC3E}">
        <p14:creationId xmlns:p14="http://schemas.microsoft.com/office/powerpoint/2010/main" val="32337148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a:t>6/8/14</a:t>
            </a:r>
          </a:p>
        </p:txBody>
      </p:sp>
      <p:sp>
        <p:nvSpPr>
          <p:cNvPr id="6"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7" name="Slide Number Placeholder 5"/>
          <p:cNvSpPr>
            <a:spLocks noGrp="1"/>
          </p:cNvSpPr>
          <p:nvPr>
            <p:ph type="sldNum" sz="quarter" idx="12"/>
          </p:nvPr>
        </p:nvSpPr>
        <p:spPr/>
        <p:txBody>
          <a:bodyPr/>
          <a:lstStyle>
            <a:lvl1pPr>
              <a:defRPr/>
            </a:lvl1pPr>
          </a:lstStyle>
          <a:p>
            <a:pPr>
              <a:defRPr/>
            </a:pPr>
            <a:fld id="{83EDF585-3A9E-3142-951E-F30B74BEF25E}" type="slidenum">
              <a:rPr lang="en-US"/>
              <a:pPr>
                <a:defRPr/>
              </a:pPr>
              <a:t>‹#›</a:t>
            </a:fld>
            <a:endParaRPr lang="en-US"/>
          </a:p>
        </p:txBody>
      </p:sp>
    </p:spTree>
    <p:extLst>
      <p:ext uri="{BB962C8B-B14F-4D97-AF65-F5344CB8AC3E}">
        <p14:creationId xmlns:p14="http://schemas.microsoft.com/office/powerpoint/2010/main" val="19556209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6/8/14</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lvl1pPr>
              <a:defRPr/>
            </a:lvl1pPr>
          </a:lstStyle>
          <a:p>
            <a:pPr>
              <a:defRPr/>
            </a:pPr>
            <a:fld id="{B017D7BB-B85C-F744-83E8-BE143E88F57B}" type="slidenum">
              <a:rPr lang="en-US"/>
              <a:pPr>
                <a:defRPr/>
              </a:pPr>
              <a:t>‹#›</a:t>
            </a:fld>
            <a:endParaRPr lang="en-US"/>
          </a:p>
        </p:txBody>
      </p:sp>
    </p:spTree>
    <p:extLst>
      <p:ext uri="{BB962C8B-B14F-4D97-AF65-F5344CB8AC3E}">
        <p14:creationId xmlns:p14="http://schemas.microsoft.com/office/powerpoint/2010/main" val="21005649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r>
              <a:rPr lang="en-US"/>
              <a:t>6/8/14</a:t>
            </a:r>
          </a:p>
        </p:txBody>
      </p:sp>
      <p:sp>
        <p:nvSpPr>
          <p:cNvPr id="5" name="Footer Placeholder 4"/>
          <p:cNvSpPr>
            <a:spLocks noGrp="1"/>
          </p:cNvSpPr>
          <p:nvPr>
            <p:ph type="ftr" sz="quarter" idx="11"/>
          </p:nvPr>
        </p:nvSpPr>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lvl1pPr>
              <a:defRPr/>
            </a:lvl1pPr>
          </a:lstStyle>
          <a:p>
            <a:pPr>
              <a:defRPr/>
            </a:pPr>
            <a:fld id="{948F42A5-BDBB-104F-80E8-964FCEF1E7F7}" type="slidenum">
              <a:rPr lang="en-US"/>
              <a:pPr>
                <a:defRPr/>
              </a:pPr>
              <a:t>‹#›</a:t>
            </a:fld>
            <a:endParaRPr lang="en-US"/>
          </a:p>
        </p:txBody>
      </p:sp>
    </p:spTree>
    <p:extLst>
      <p:ext uri="{BB962C8B-B14F-4D97-AF65-F5344CB8AC3E}">
        <p14:creationId xmlns:p14="http://schemas.microsoft.com/office/powerpoint/2010/main" val="131614486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rtlCol="0"/>
          <a:lstStyle>
            <a:lvl1pPr fontAlgn="auto">
              <a:spcBef>
                <a:spcPts val="0"/>
              </a:spcBef>
              <a:spcAft>
                <a:spcPts val="0"/>
              </a:spcAft>
              <a:defRPr>
                <a:solidFill>
                  <a:schemeClr val="tx1">
                    <a:tint val="75000"/>
                  </a:schemeClr>
                </a:solidFill>
                <a:latin typeface="+mn-lt"/>
                <a:ea typeface="+mn-ea"/>
                <a:cs typeface="+mn-cs"/>
              </a:defRPr>
            </a:lvl1pPr>
          </a:lstStyle>
          <a:p>
            <a:pPr>
              <a:defRPr/>
            </a:pPr>
            <a:r>
              <a:rPr lang="en-US">
                <a:solidFill>
                  <a:prstClr val="black">
                    <a:tint val="75000"/>
                  </a:prstClr>
                </a:solidFill>
                <a:latin typeface="Calibri"/>
              </a:rPr>
              <a:t>6/8/14</a:t>
            </a: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5" name="Slide Number Placeholder 4"/>
          <p:cNvSpPr>
            <a:spLocks noGrp="1"/>
          </p:cNvSpPr>
          <p:nvPr>
            <p:ph type="sldNum" sz="quarter" idx="12"/>
          </p:nvPr>
        </p:nvSpPr>
        <p:spPr>
          <a:xfrm>
            <a:off x="8737600" y="6248400"/>
            <a:ext cx="2540000" cy="457200"/>
          </a:xfrm>
        </p:spPr>
        <p:txBody>
          <a:bodyPr/>
          <a:lstStyle>
            <a:lvl1pPr>
              <a:defRPr/>
            </a:lvl1pPr>
          </a:lstStyle>
          <a:p>
            <a:pPr>
              <a:defRPr/>
            </a:pPr>
            <a:fld id="{C1D3D0BA-70FF-C64C-AEAF-A77C4CBF8372}" type="slidenum">
              <a:rPr lang="en-US"/>
              <a:pPr>
                <a:defRPr/>
              </a:pPr>
              <a:t>‹#›</a:t>
            </a:fld>
            <a:endParaRPr lang="en-US"/>
          </a:p>
        </p:txBody>
      </p:sp>
    </p:spTree>
    <p:extLst>
      <p:ext uri="{BB962C8B-B14F-4D97-AF65-F5344CB8AC3E}">
        <p14:creationId xmlns:p14="http://schemas.microsoft.com/office/powerpoint/2010/main" val="38179973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6/8/14</a:t>
            </a: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540529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6/8/14</a:t>
            </a: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515127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6/8/14</a:t>
            </a: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85922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6/8/14</a:t>
            </a: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7" name="Slide Number Placeholder 6"/>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875676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prstClr val="black">
                    <a:tint val="75000"/>
                  </a:prstClr>
                </a:solidFill>
                <a:latin typeface="Calibri"/>
              </a:rPr>
              <a:t>6/8/14</a:t>
            </a:r>
          </a:p>
        </p:txBody>
      </p:sp>
      <p:sp>
        <p:nvSpPr>
          <p:cNvPr id="8" name="Footer Placeholder 7"/>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9" name="Slide Number Placeholder 8"/>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023476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latin typeface="Calibri"/>
              </a:rPr>
              <a:t>6/8/14</a:t>
            </a:r>
          </a:p>
        </p:txBody>
      </p:sp>
      <p:sp>
        <p:nvSpPr>
          <p:cNvPr id="4" name="Footer Placeholder 3"/>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5" name="Slide Number Placeholder 4"/>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5003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latin typeface="Calibri"/>
              </a:rPr>
              <a:t>6/8/14</a:t>
            </a:r>
          </a:p>
        </p:txBody>
      </p:sp>
      <p:sp>
        <p:nvSpPr>
          <p:cNvPr id="3" name="Footer Placeholder 2"/>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4" name="Slide Number Placeholder 3"/>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767094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6/8/14</a:t>
            </a: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7" name="Slide Number Placeholder 6"/>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283494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latin typeface="Calibri"/>
              </a:rPr>
              <a:t>6/8/14</a:t>
            </a:r>
          </a:p>
        </p:txBody>
      </p:sp>
      <p:sp>
        <p:nvSpPr>
          <p:cNvPr id="6" name="Footer Placeholder 5"/>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7" name="Slide Number Placeholder 6"/>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51565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6/8/14</a:t>
            </a: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083119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latin typeface="Calibri"/>
              </a:rPr>
              <a:t>6/8/14</a:t>
            </a:r>
          </a:p>
        </p:txBody>
      </p:sp>
      <p:sp>
        <p:nvSpPr>
          <p:cNvPr id="5" name="Footer Placeholder 4"/>
          <p:cNvSpPr>
            <a:spLocks noGrp="1"/>
          </p:cNvSpPr>
          <p:nvPr>
            <p:ph type="ftr" sz="quarter" idx="11"/>
          </p:nvPr>
        </p:nvSpPr>
        <p:spPr/>
        <p:txBody>
          <a:body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12"/>
          </p:nvPr>
        </p:nvSpPr>
        <p:spPr/>
        <p:txBody>
          <a:body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4913091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pPr>
              <a:defRPr/>
            </a:pPr>
            <a:r>
              <a:rPr lang="en-US">
                <a:solidFill>
                  <a:prstClr val="black">
                    <a:tint val="75000"/>
                  </a:prstClr>
                </a:solidFill>
                <a:latin typeface="Calibri"/>
              </a:rPr>
              <a:t>6/8/14</a:t>
            </a:r>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pPr>
              <a:defRPr/>
            </a:pPr>
            <a:r>
              <a:rPr lang="en-US">
                <a:solidFill>
                  <a:prstClr val="black">
                    <a:tint val="75000"/>
                  </a:prstClr>
                </a:solidFill>
                <a:latin typeface="Calibri"/>
              </a:rPr>
              <a:t>Margaret Wheatley--cite source, use freely</a:t>
            </a:r>
          </a:p>
        </p:txBody>
      </p:sp>
      <p:sp>
        <p:nvSpPr>
          <p:cNvPr id="5" name="Slide Number Placeholder 4"/>
          <p:cNvSpPr>
            <a:spLocks noGrp="1"/>
          </p:cNvSpPr>
          <p:nvPr>
            <p:ph type="sldNum" sz="quarter" idx="12"/>
          </p:nvPr>
        </p:nvSpPr>
        <p:spPr>
          <a:xfrm>
            <a:off x="8737600" y="6248400"/>
            <a:ext cx="2540000" cy="457200"/>
          </a:xfrm>
        </p:spPr>
        <p:txBody>
          <a:bodyPr/>
          <a:lstStyle>
            <a:lvl1pPr>
              <a:defRPr/>
            </a:lvl1pPr>
          </a:lstStyle>
          <a:p>
            <a:pPr>
              <a:defRPr/>
            </a:pPr>
            <a:fld id="{D5556263-3FB9-E347-9DDD-775426FED9D8}" type="slidenum">
              <a:rPr lang="en-US">
                <a:solidFill>
                  <a:prstClr val="black">
                    <a:tint val="75000"/>
                  </a:prstClr>
                </a:solidFill>
                <a:latin typeface="Calibri"/>
              </a:rPr>
              <a:pPr>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44021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1.jpe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3.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5.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5"/>
          <p:cNvPicPr>
            <a:picLocks noChangeAspect="1" noChangeArrowheads="1"/>
          </p:cNvPicPr>
          <p:nvPr userDrawn="1"/>
        </p:nvPicPr>
        <p:blipFill>
          <a:blip r:embed="rId17" cstate="print"/>
          <a:srcRect t="1198" b="1219"/>
          <a:stretch>
            <a:fillRect/>
          </a:stretch>
        </p:blipFill>
        <p:spPr bwMode="auto">
          <a:xfrm>
            <a:off x="0" y="0"/>
            <a:ext cx="12192000" cy="6858000"/>
          </a:xfrm>
          <a:prstGeom prst="rect">
            <a:avLst/>
          </a:prstGeom>
          <a:noFill/>
          <a:ln w="9525">
            <a:noFill/>
            <a:miter lim="800000"/>
            <a:headEnd/>
            <a:tailEnd/>
          </a:ln>
        </p:spPr>
      </p:pic>
      <p:sp>
        <p:nvSpPr>
          <p:cNvPr id="1027" name="Text Box 26"/>
          <p:cNvSpPr txBox="1">
            <a:spLocks noChangeArrowheads="1"/>
          </p:cNvSpPr>
          <p:nvPr userDrawn="1"/>
        </p:nvSpPr>
        <p:spPr bwMode="auto">
          <a:xfrm>
            <a:off x="1117600" y="6583364"/>
            <a:ext cx="10972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Times New Roman" pitchFamily="18" charset="0"/>
              </a:defRPr>
            </a:lvl1pPr>
            <a:lvl2pPr marL="742950" indent="-285750">
              <a:defRPr sz="2400" i="1">
                <a:solidFill>
                  <a:schemeClr val="tx1"/>
                </a:solidFill>
                <a:latin typeface="Times New Roman" pitchFamily="18" charset="0"/>
              </a:defRPr>
            </a:lvl2pPr>
            <a:lvl3pPr marL="1143000" indent="-228600">
              <a:defRPr sz="2400" i="1">
                <a:solidFill>
                  <a:schemeClr val="tx1"/>
                </a:solidFill>
                <a:latin typeface="Times New Roman" pitchFamily="18" charset="0"/>
              </a:defRPr>
            </a:lvl3pPr>
            <a:lvl4pPr marL="1600200" indent="-228600">
              <a:defRPr sz="2400" i="1">
                <a:solidFill>
                  <a:schemeClr val="tx1"/>
                </a:solidFill>
                <a:latin typeface="Times New Roman" pitchFamily="18" charset="0"/>
              </a:defRPr>
            </a:lvl4pPr>
            <a:lvl5pPr marL="2057400" indent="-22860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lgn="ctr">
              <a:defRPr/>
            </a:pPr>
            <a:r>
              <a:rPr lang="en-US" sz="1200" i="0">
                <a:solidFill>
                  <a:srgbClr val="4D4D4D"/>
                </a:solidFill>
                <a:latin typeface="Arial" charset="0"/>
                <a:cs typeface="Arial" charset="0"/>
              </a:rPr>
              <a:t>Reduce Waiting &amp; No-Shows </a:t>
            </a:r>
            <a:r>
              <a:rPr lang="en-US" sz="1200" i="0">
                <a:solidFill>
                  <a:srgbClr val="4D4D4D"/>
                </a:solidFill>
                <a:latin typeface="Arial" charset="0"/>
                <a:cs typeface="Arial" charset="0"/>
                <a:sym typeface="Symbol" pitchFamily="18" charset="2"/>
              </a:rPr>
              <a:t></a:t>
            </a:r>
            <a:r>
              <a:rPr lang="en-US" sz="1200" i="0">
                <a:solidFill>
                  <a:srgbClr val="4D4D4D"/>
                </a:solidFill>
                <a:latin typeface="Arial" charset="0"/>
                <a:cs typeface="Arial" charset="0"/>
              </a:rPr>
              <a:t> Increase Admissions &amp; Continuation</a:t>
            </a:r>
            <a:r>
              <a:rPr lang="en-US" sz="1200" i="0">
                <a:solidFill>
                  <a:srgbClr val="007FC4"/>
                </a:solidFill>
                <a:latin typeface="Arial" charset="0"/>
              </a:rPr>
              <a:t> </a:t>
            </a:r>
          </a:p>
        </p:txBody>
      </p:sp>
      <p:sp>
        <p:nvSpPr>
          <p:cNvPr id="1028" name="Text Box 27"/>
          <p:cNvSpPr txBox="1">
            <a:spLocks noChangeArrowheads="1"/>
          </p:cNvSpPr>
          <p:nvPr userDrawn="1"/>
        </p:nvSpPr>
        <p:spPr bwMode="auto">
          <a:xfrm>
            <a:off x="1016000" y="6583364"/>
            <a:ext cx="12243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Times New Roman" pitchFamily="18" charset="0"/>
              </a:defRPr>
            </a:lvl1pPr>
            <a:lvl2pPr marL="742950" indent="-285750">
              <a:defRPr sz="2400" i="1">
                <a:solidFill>
                  <a:schemeClr val="tx1"/>
                </a:solidFill>
                <a:latin typeface="Times New Roman" pitchFamily="18" charset="0"/>
              </a:defRPr>
            </a:lvl2pPr>
            <a:lvl3pPr marL="1143000" indent="-228600">
              <a:defRPr sz="2400" i="1">
                <a:solidFill>
                  <a:schemeClr val="tx1"/>
                </a:solidFill>
                <a:latin typeface="Times New Roman" pitchFamily="18" charset="0"/>
              </a:defRPr>
            </a:lvl3pPr>
            <a:lvl4pPr marL="1600200" indent="-228600">
              <a:defRPr sz="2400" i="1">
                <a:solidFill>
                  <a:schemeClr val="tx1"/>
                </a:solidFill>
                <a:latin typeface="Times New Roman" pitchFamily="18" charset="0"/>
              </a:defRPr>
            </a:lvl4pPr>
            <a:lvl5pPr marL="2057400" indent="-22860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defRPr/>
            </a:pPr>
            <a:r>
              <a:rPr lang="en-US" sz="1200">
                <a:solidFill>
                  <a:srgbClr val="5E5E5E"/>
                </a:solidFill>
                <a:latin typeface="Arial" charset="0"/>
              </a:rPr>
              <a:t>www.NIATx.net</a:t>
            </a:r>
            <a:endParaRPr lang="en-US" sz="2400"/>
          </a:p>
        </p:txBody>
      </p:sp>
      <p:sp>
        <p:nvSpPr>
          <p:cNvPr id="1029" name="Rectangle 29"/>
          <p:cNvSpPr>
            <a:spLocks noGrp="1" noChangeArrowheads="1"/>
          </p:cNvSpPr>
          <p:nvPr>
            <p:ph type="title"/>
          </p:nvPr>
        </p:nvSpPr>
        <p:spPr bwMode="auto">
          <a:xfrm>
            <a:off x="914400" y="6096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Rectangle 30"/>
          <p:cNvSpPr>
            <a:spLocks noGrp="1" noChangeArrowheads="1"/>
          </p:cNvSpPr>
          <p:nvPr>
            <p:ph type="body" idx="1"/>
          </p:nvPr>
        </p:nvSpPr>
        <p:spPr bwMode="auto">
          <a:xfrm>
            <a:off x="914400" y="1981200"/>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651760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rtl="0" eaLnBrk="0" fontAlgn="base" hangingPunct="0">
        <a:spcBef>
          <a:spcPct val="0"/>
        </a:spcBef>
        <a:spcAft>
          <a:spcPct val="0"/>
        </a:spcAft>
        <a:defRPr sz="4400">
          <a:solidFill>
            <a:srgbClr val="005684"/>
          </a:solidFill>
          <a:latin typeface="+mj-lt"/>
          <a:ea typeface="+mj-ea"/>
          <a:cs typeface="+mj-cs"/>
        </a:defRPr>
      </a:lvl1pPr>
      <a:lvl2pPr algn="ctr" rtl="0" eaLnBrk="0" fontAlgn="base" hangingPunct="0">
        <a:spcBef>
          <a:spcPct val="0"/>
        </a:spcBef>
        <a:spcAft>
          <a:spcPct val="0"/>
        </a:spcAft>
        <a:defRPr sz="4400">
          <a:solidFill>
            <a:srgbClr val="005684"/>
          </a:solidFill>
          <a:latin typeface="Arial" charset="0"/>
        </a:defRPr>
      </a:lvl2pPr>
      <a:lvl3pPr algn="ctr" rtl="0" eaLnBrk="0" fontAlgn="base" hangingPunct="0">
        <a:spcBef>
          <a:spcPct val="0"/>
        </a:spcBef>
        <a:spcAft>
          <a:spcPct val="0"/>
        </a:spcAft>
        <a:defRPr sz="4400">
          <a:solidFill>
            <a:srgbClr val="005684"/>
          </a:solidFill>
          <a:latin typeface="Arial" charset="0"/>
        </a:defRPr>
      </a:lvl3pPr>
      <a:lvl4pPr algn="ctr" rtl="0" eaLnBrk="0" fontAlgn="base" hangingPunct="0">
        <a:spcBef>
          <a:spcPct val="0"/>
        </a:spcBef>
        <a:spcAft>
          <a:spcPct val="0"/>
        </a:spcAft>
        <a:defRPr sz="4400">
          <a:solidFill>
            <a:srgbClr val="005684"/>
          </a:solidFill>
          <a:latin typeface="Arial" charset="0"/>
        </a:defRPr>
      </a:lvl4pPr>
      <a:lvl5pPr algn="ctr" rtl="0" eaLnBrk="0" fontAlgn="base" hangingPunct="0">
        <a:spcBef>
          <a:spcPct val="0"/>
        </a:spcBef>
        <a:spcAft>
          <a:spcPct val="0"/>
        </a:spcAft>
        <a:defRPr sz="4400">
          <a:solidFill>
            <a:srgbClr val="005684"/>
          </a:solidFill>
          <a:latin typeface="Arial" charset="0"/>
        </a:defRPr>
      </a:lvl5pPr>
      <a:lvl6pPr marL="457200" algn="ctr" rtl="0" eaLnBrk="0" fontAlgn="base" hangingPunct="0">
        <a:spcBef>
          <a:spcPct val="0"/>
        </a:spcBef>
        <a:spcAft>
          <a:spcPct val="0"/>
        </a:spcAft>
        <a:defRPr sz="4400">
          <a:solidFill>
            <a:srgbClr val="005684"/>
          </a:solidFill>
          <a:latin typeface="Arial" charset="0"/>
        </a:defRPr>
      </a:lvl6pPr>
      <a:lvl7pPr marL="914400" algn="ctr" rtl="0" eaLnBrk="0" fontAlgn="base" hangingPunct="0">
        <a:spcBef>
          <a:spcPct val="0"/>
        </a:spcBef>
        <a:spcAft>
          <a:spcPct val="0"/>
        </a:spcAft>
        <a:defRPr sz="4400">
          <a:solidFill>
            <a:srgbClr val="005684"/>
          </a:solidFill>
          <a:latin typeface="Arial" charset="0"/>
        </a:defRPr>
      </a:lvl7pPr>
      <a:lvl8pPr marL="1371600" algn="ctr" rtl="0" eaLnBrk="0" fontAlgn="base" hangingPunct="0">
        <a:spcBef>
          <a:spcPct val="0"/>
        </a:spcBef>
        <a:spcAft>
          <a:spcPct val="0"/>
        </a:spcAft>
        <a:defRPr sz="4400">
          <a:solidFill>
            <a:srgbClr val="005684"/>
          </a:solidFill>
          <a:latin typeface="Arial" charset="0"/>
        </a:defRPr>
      </a:lvl8pPr>
      <a:lvl9pPr marL="1828800" algn="ctr" rtl="0" eaLnBrk="0" fontAlgn="base" hangingPunct="0">
        <a:spcBef>
          <a:spcPct val="0"/>
        </a:spcBef>
        <a:spcAft>
          <a:spcPct val="0"/>
        </a:spcAft>
        <a:defRPr sz="4400">
          <a:solidFill>
            <a:srgbClr val="005684"/>
          </a:solidFill>
          <a:latin typeface="Arial" charset="0"/>
        </a:defRPr>
      </a:lvl9pPr>
    </p:titleStyle>
    <p:bodyStyle>
      <a:lvl1pPr marL="342900" indent="-342900" algn="l" rtl="0" eaLnBrk="0" fontAlgn="base" hangingPunct="0">
        <a:spcBef>
          <a:spcPct val="20000"/>
        </a:spcBef>
        <a:spcAft>
          <a:spcPct val="0"/>
        </a:spcAft>
        <a:buChar char="•"/>
        <a:defRPr sz="3200">
          <a:solidFill>
            <a:srgbClr val="4B4B4B"/>
          </a:solidFill>
          <a:latin typeface="+mn-lt"/>
          <a:ea typeface="+mn-ea"/>
          <a:cs typeface="+mn-cs"/>
        </a:defRPr>
      </a:lvl1pPr>
      <a:lvl2pPr marL="742950" indent="-285750" algn="l" rtl="0" eaLnBrk="0" fontAlgn="base" hangingPunct="0">
        <a:spcBef>
          <a:spcPct val="20000"/>
        </a:spcBef>
        <a:spcAft>
          <a:spcPct val="0"/>
        </a:spcAft>
        <a:buChar char="–"/>
        <a:defRPr sz="2800">
          <a:solidFill>
            <a:srgbClr val="4B4B4B"/>
          </a:solidFill>
          <a:latin typeface="+mn-lt"/>
        </a:defRPr>
      </a:lvl2pPr>
      <a:lvl3pPr marL="1143000" indent="-228600" algn="l" rtl="0" eaLnBrk="0" fontAlgn="base" hangingPunct="0">
        <a:spcBef>
          <a:spcPct val="20000"/>
        </a:spcBef>
        <a:spcAft>
          <a:spcPct val="0"/>
        </a:spcAft>
        <a:buChar char="•"/>
        <a:defRPr sz="2400">
          <a:solidFill>
            <a:srgbClr val="4B4B4B"/>
          </a:solidFill>
          <a:latin typeface="+mn-lt"/>
        </a:defRPr>
      </a:lvl3pPr>
      <a:lvl4pPr marL="1600200" indent="-228600" algn="l" rtl="0" eaLnBrk="0" fontAlgn="base" hangingPunct="0">
        <a:spcBef>
          <a:spcPct val="20000"/>
        </a:spcBef>
        <a:spcAft>
          <a:spcPct val="0"/>
        </a:spcAft>
        <a:buChar char="–"/>
        <a:defRPr sz="2000">
          <a:solidFill>
            <a:srgbClr val="4B4B4B"/>
          </a:solidFill>
          <a:latin typeface="Times New Roman" pitchFamily="18" charset="0"/>
        </a:defRPr>
      </a:lvl4pPr>
      <a:lvl5pPr marL="2057400" indent="-228600" algn="l" rtl="0" eaLnBrk="0" fontAlgn="base" hangingPunct="0">
        <a:spcBef>
          <a:spcPct val="20000"/>
        </a:spcBef>
        <a:spcAft>
          <a:spcPct val="0"/>
        </a:spcAft>
        <a:buChar char="»"/>
        <a:defRPr sz="2000">
          <a:solidFill>
            <a:srgbClr val="4B4B4B"/>
          </a:solidFill>
          <a:latin typeface="Times New Roman" pitchFamily="18" charset="0"/>
        </a:defRPr>
      </a:lvl5pPr>
      <a:lvl6pPr marL="2514600" indent="-228600" algn="l" rtl="0" eaLnBrk="0" fontAlgn="base" hangingPunct="0">
        <a:spcBef>
          <a:spcPct val="20000"/>
        </a:spcBef>
        <a:spcAft>
          <a:spcPct val="0"/>
        </a:spcAft>
        <a:buChar char="»"/>
        <a:defRPr sz="2000">
          <a:solidFill>
            <a:srgbClr val="4B4B4B"/>
          </a:solidFill>
          <a:latin typeface="Times New Roman" pitchFamily="18" charset="0"/>
        </a:defRPr>
      </a:lvl6pPr>
      <a:lvl7pPr marL="2971800" indent="-228600" algn="l" rtl="0" eaLnBrk="0" fontAlgn="base" hangingPunct="0">
        <a:spcBef>
          <a:spcPct val="20000"/>
        </a:spcBef>
        <a:spcAft>
          <a:spcPct val="0"/>
        </a:spcAft>
        <a:buChar char="»"/>
        <a:defRPr sz="2000">
          <a:solidFill>
            <a:srgbClr val="4B4B4B"/>
          </a:solidFill>
          <a:latin typeface="Times New Roman" pitchFamily="18" charset="0"/>
        </a:defRPr>
      </a:lvl7pPr>
      <a:lvl8pPr marL="3429000" indent="-228600" algn="l" rtl="0" eaLnBrk="0" fontAlgn="base" hangingPunct="0">
        <a:spcBef>
          <a:spcPct val="20000"/>
        </a:spcBef>
        <a:spcAft>
          <a:spcPct val="0"/>
        </a:spcAft>
        <a:buChar char="»"/>
        <a:defRPr sz="2000">
          <a:solidFill>
            <a:srgbClr val="4B4B4B"/>
          </a:solidFill>
          <a:latin typeface="Times New Roman" pitchFamily="18" charset="0"/>
        </a:defRPr>
      </a:lvl8pPr>
      <a:lvl9pPr marL="3886200" indent="-228600" algn="l" rtl="0" eaLnBrk="0" fontAlgn="base" hangingPunct="0">
        <a:spcBef>
          <a:spcPct val="20000"/>
        </a:spcBef>
        <a:spcAft>
          <a:spcPct val="0"/>
        </a:spcAft>
        <a:buChar char="»"/>
        <a:defRPr sz="2000">
          <a:solidFill>
            <a:srgbClr val="4B4B4B"/>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7276BDF-0AAA-B52D-7023-ECC6C2D83CB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2B029E0-32BF-CA73-C05F-DD904DCA96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7D0A9B-DA39-C407-3023-B847F80195CE}"/>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1537E03-0FB4-4209-82B5-507BB90B942E}" type="datetimeFigureOut">
              <a:rPr lang="en-US" smtClean="0"/>
              <a:t>7/14/2023</a:t>
            </a:fld>
            <a:endParaRPr lang="en-US"/>
          </a:p>
        </p:txBody>
      </p:sp>
      <p:sp>
        <p:nvSpPr>
          <p:cNvPr id="5" name="Footer Placeholder 4">
            <a:extLst>
              <a:ext uri="{FF2B5EF4-FFF2-40B4-BE49-F238E27FC236}">
                <a16:creationId xmlns:a16="http://schemas.microsoft.com/office/drawing/2014/main" id="{FCFD3C67-DEFD-F52D-9E69-0EB0783987B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90B47CB-5351-ACA7-8ACE-48AA44A8A2D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60F0DF-62BB-4D10-8736-CAA770E92B6F}" type="slidenum">
              <a:rPr lang="en-US" smtClean="0"/>
              <a:t>‹#›</a:t>
            </a:fld>
            <a:endParaRPr lang="en-US"/>
          </a:p>
        </p:txBody>
      </p:sp>
      <p:pic>
        <p:nvPicPr>
          <p:cNvPr id="7" name="Picture 25">
            <a:extLst>
              <a:ext uri="{FF2B5EF4-FFF2-40B4-BE49-F238E27FC236}">
                <a16:creationId xmlns:a16="http://schemas.microsoft.com/office/drawing/2014/main" id="{DB6DE324-EABD-E568-25F6-94B1EF731579}"/>
              </a:ext>
            </a:extLst>
          </p:cNvPr>
          <p:cNvPicPr>
            <a:picLocks noChangeAspect="1" noChangeArrowheads="1"/>
          </p:cNvPicPr>
          <p:nvPr userDrawn="1"/>
        </p:nvPicPr>
        <p:blipFill>
          <a:blip r:embed="rId13" cstate="print"/>
          <a:srcRect t="1198" b="1219"/>
          <a:stretch>
            <a:fillRect/>
          </a:stretch>
        </p:blipFill>
        <p:spPr bwMode="auto">
          <a:xfrm>
            <a:off x="0" y="0"/>
            <a:ext cx="12192000" cy="6858000"/>
          </a:xfrm>
          <a:prstGeom prst="rect">
            <a:avLst/>
          </a:prstGeom>
          <a:noFill/>
          <a:ln w="9525">
            <a:noFill/>
            <a:miter lim="800000"/>
            <a:headEnd/>
            <a:tailEnd/>
          </a:ln>
        </p:spPr>
      </p:pic>
      <p:sp>
        <p:nvSpPr>
          <p:cNvPr id="8" name="Text Box 26">
            <a:extLst>
              <a:ext uri="{FF2B5EF4-FFF2-40B4-BE49-F238E27FC236}">
                <a16:creationId xmlns:a16="http://schemas.microsoft.com/office/drawing/2014/main" id="{BA61FE86-3C19-02E0-332B-82E961B921F9}"/>
              </a:ext>
            </a:extLst>
          </p:cNvPr>
          <p:cNvSpPr txBox="1">
            <a:spLocks noChangeArrowheads="1"/>
          </p:cNvSpPr>
          <p:nvPr userDrawn="1"/>
        </p:nvSpPr>
        <p:spPr bwMode="auto">
          <a:xfrm>
            <a:off x="1117600" y="6583364"/>
            <a:ext cx="10972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i="1">
                <a:solidFill>
                  <a:schemeClr val="tx1"/>
                </a:solidFill>
                <a:latin typeface="Times New Roman" pitchFamily="18" charset="0"/>
              </a:defRPr>
            </a:lvl1pPr>
            <a:lvl2pPr marL="742950" indent="-285750">
              <a:defRPr sz="2400" i="1">
                <a:solidFill>
                  <a:schemeClr val="tx1"/>
                </a:solidFill>
                <a:latin typeface="Times New Roman" pitchFamily="18" charset="0"/>
              </a:defRPr>
            </a:lvl2pPr>
            <a:lvl3pPr marL="1143000" indent="-228600">
              <a:defRPr sz="2400" i="1">
                <a:solidFill>
                  <a:schemeClr val="tx1"/>
                </a:solidFill>
                <a:latin typeface="Times New Roman" pitchFamily="18" charset="0"/>
              </a:defRPr>
            </a:lvl3pPr>
            <a:lvl4pPr marL="1600200" indent="-228600">
              <a:defRPr sz="2400" i="1">
                <a:solidFill>
                  <a:schemeClr val="tx1"/>
                </a:solidFill>
                <a:latin typeface="Times New Roman" pitchFamily="18" charset="0"/>
              </a:defRPr>
            </a:lvl4pPr>
            <a:lvl5pPr marL="2057400" indent="-22860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lgn="ctr">
              <a:defRPr/>
            </a:pPr>
            <a:r>
              <a:rPr lang="en-US" sz="1200" i="0">
                <a:solidFill>
                  <a:srgbClr val="4D4D4D"/>
                </a:solidFill>
                <a:latin typeface="Arial" charset="0"/>
                <a:cs typeface="Arial" charset="0"/>
              </a:rPr>
              <a:t>Reduce Waiting &amp; No-Shows </a:t>
            </a:r>
            <a:r>
              <a:rPr lang="en-US" sz="1200" i="0">
                <a:solidFill>
                  <a:srgbClr val="4D4D4D"/>
                </a:solidFill>
                <a:latin typeface="Arial" charset="0"/>
                <a:cs typeface="Arial" charset="0"/>
                <a:sym typeface="Symbol" pitchFamily="18" charset="2"/>
              </a:rPr>
              <a:t></a:t>
            </a:r>
            <a:r>
              <a:rPr lang="en-US" sz="1200" i="0">
                <a:solidFill>
                  <a:srgbClr val="4D4D4D"/>
                </a:solidFill>
                <a:latin typeface="Arial" charset="0"/>
                <a:cs typeface="Arial" charset="0"/>
              </a:rPr>
              <a:t> Increase Admissions &amp; Continuation</a:t>
            </a:r>
            <a:r>
              <a:rPr lang="en-US" sz="1200" i="0">
                <a:solidFill>
                  <a:srgbClr val="007FC4"/>
                </a:solidFill>
                <a:latin typeface="Arial" charset="0"/>
              </a:rPr>
              <a:t> </a:t>
            </a:r>
          </a:p>
        </p:txBody>
      </p:sp>
      <p:sp>
        <p:nvSpPr>
          <p:cNvPr id="9" name="Text Box 27">
            <a:extLst>
              <a:ext uri="{FF2B5EF4-FFF2-40B4-BE49-F238E27FC236}">
                <a16:creationId xmlns:a16="http://schemas.microsoft.com/office/drawing/2014/main" id="{1600E1D7-19CF-2006-7DFC-E19C0B2EADD5}"/>
              </a:ext>
            </a:extLst>
          </p:cNvPr>
          <p:cNvSpPr txBox="1">
            <a:spLocks noChangeArrowheads="1"/>
          </p:cNvSpPr>
          <p:nvPr userDrawn="1"/>
        </p:nvSpPr>
        <p:spPr bwMode="auto">
          <a:xfrm>
            <a:off x="1016000" y="6583364"/>
            <a:ext cx="12243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i="1">
                <a:solidFill>
                  <a:schemeClr val="tx1"/>
                </a:solidFill>
                <a:latin typeface="Times New Roman" pitchFamily="18" charset="0"/>
              </a:defRPr>
            </a:lvl1pPr>
            <a:lvl2pPr marL="742950" indent="-285750">
              <a:defRPr sz="2400" i="1">
                <a:solidFill>
                  <a:schemeClr val="tx1"/>
                </a:solidFill>
                <a:latin typeface="Times New Roman" pitchFamily="18" charset="0"/>
              </a:defRPr>
            </a:lvl2pPr>
            <a:lvl3pPr marL="1143000" indent="-228600">
              <a:defRPr sz="2400" i="1">
                <a:solidFill>
                  <a:schemeClr val="tx1"/>
                </a:solidFill>
                <a:latin typeface="Times New Roman" pitchFamily="18" charset="0"/>
              </a:defRPr>
            </a:lvl3pPr>
            <a:lvl4pPr marL="1600200" indent="-228600">
              <a:defRPr sz="2400" i="1">
                <a:solidFill>
                  <a:schemeClr val="tx1"/>
                </a:solidFill>
                <a:latin typeface="Times New Roman" pitchFamily="18" charset="0"/>
              </a:defRPr>
            </a:lvl4pPr>
            <a:lvl5pPr marL="2057400" indent="-228600">
              <a:defRPr sz="2400" i="1">
                <a:solidFill>
                  <a:schemeClr val="tx1"/>
                </a:solidFill>
                <a:latin typeface="Times New Roman" pitchFamily="18" charset="0"/>
              </a:defRPr>
            </a:lvl5pPr>
            <a:lvl6pPr marL="2514600" indent="-228600" eaLnBrk="0" fontAlgn="base" hangingPunct="0">
              <a:spcBef>
                <a:spcPct val="0"/>
              </a:spcBef>
              <a:spcAft>
                <a:spcPct val="0"/>
              </a:spcAft>
              <a:defRPr sz="2400" i="1">
                <a:solidFill>
                  <a:schemeClr val="tx1"/>
                </a:solidFill>
                <a:latin typeface="Times New Roman" pitchFamily="18" charset="0"/>
              </a:defRPr>
            </a:lvl6pPr>
            <a:lvl7pPr marL="2971800" indent="-228600" eaLnBrk="0" fontAlgn="base" hangingPunct="0">
              <a:spcBef>
                <a:spcPct val="0"/>
              </a:spcBef>
              <a:spcAft>
                <a:spcPct val="0"/>
              </a:spcAft>
              <a:defRPr sz="2400" i="1">
                <a:solidFill>
                  <a:schemeClr val="tx1"/>
                </a:solidFill>
                <a:latin typeface="Times New Roman" pitchFamily="18" charset="0"/>
              </a:defRPr>
            </a:lvl7pPr>
            <a:lvl8pPr marL="3429000" indent="-228600" eaLnBrk="0" fontAlgn="base" hangingPunct="0">
              <a:spcBef>
                <a:spcPct val="0"/>
              </a:spcBef>
              <a:spcAft>
                <a:spcPct val="0"/>
              </a:spcAft>
              <a:defRPr sz="2400" i="1">
                <a:solidFill>
                  <a:schemeClr val="tx1"/>
                </a:solidFill>
                <a:latin typeface="Times New Roman" pitchFamily="18" charset="0"/>
              </a:defRPr>
            </a:lvl8pPr>
            <a:lvl9pPr marL="3886200" indent="-228600" eaLnBrk="0" fontAlgn="base" hangingPunct="0">
              <a:spcBef>
                <a:spcPct val="0"/>
              </a:spcBef>
              <a:spcAft>
                <a:spcPct val="0"/>
              </a:spcAft>
              <a:defRPr sz="2400" i="1">
                <a:solidFill>
                  <a:schemeClr val="tx1"/>
                </a:solidFill>
                <a:latin typeface="Times New Roman" pitchFamily="18" charset="0"/>
              </a:defRPr>
            </a:lvl9pPr>
          </a:lstStyle>
          <a:p>
            <a:pPr>
              <a:defRPr/>
            </a:pPr>
            <a:r>
              <a:rPr lang="en-US" sz="1200">
                <a:solidFill>
                  <a:srgbClr val="5E5E5E"/>
                </a:solidFill>
                <a:latin typeface="Arial" charset="0"/>
              </a:rPr>
              <a:t>www.NIATx.net</a:t>
            </a:r>
            <a:endParaRPr lang="en-US" sz="2400"/>
          </a:p>
        </p:txBody>
      </p:sp>
    </p:spTree>
    <p:extLst>
      <p:ext uri="{BB962C8B-B14F-4D97-AF65-F5344CB8AC3E}">
        <p14:creationId xmlns:p14="http://schemas.microsoft.com/office/powerpoint/2010/main" val="379918288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B052BE-DE12-4468-95EC-4104F9814F4C}"/>
              </a:ext>
            </a:extLst>
          </p:cNvPr>
          <p:cNvSpPr>
            <a:spLocks noGrp="1"/>
          </p:cNvSpPr>
          <p:nvPr>
            <p:ph type="title"/>
          </p:nvPr>
        </p:nvSpPr>
        <p:spPr>
          <a:xfrm>
            <a:off x="163641" y="136525"/>
            <a:ext cx="11843479" cy="9577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B056535-E1AB-496A-88AA-C66B576EFB34}"/>
              </a:ext>
            </a:extLst>
          </p:cNvPr>
          <p:cNvSpPr>
            <a:spLocks noGrp="1"/>
          </p:cNvSpPr>
          <p:nvPr>
            <p:ph type="body" idx="1"/>
          </p:nvPr>
        </p:nvSpPr>
        <p:spPr>
          <a:xfrm>
            <a:off x="163641" y="1253330"/>
            <a:ext cx="11843478" cy="49975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590A07F6-159A-40F0-965C-766555F7B4EE}"/>
              </a:ext>
            </a:extLst>
          </p:cNvPr>
          <p:cNvSpPr>
            <a:spLocks noGrp="1"/>
          </p:cNvSpPr>
          <p:nvPr>
            <p:ph type="ftr" sz="quarter" idx="3"/>
          </p:nvPr>
        </p:nvSpPr>
        <p:spPr>
          <a:xfrm>
            <a:off x="163641" y="6410465"/>
            <a:ext cx="882145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A42514E-67C8-4FFC-AF61-1B41EE0F27C3}"/>
              </a:ext>
            </a:extLst>
          </p:cNvPr>
          <p:cNvSpPr>
            <a:spLocks noGrp="1"/>
          </p:cNvSpPr>
          <p:nvPr>
            <p:ph type="sldNum" sz="quarter" idx="4"/>
          </p:nvPr>
        </p:nvSpPr>
        <p:spPr>
          <a:xfrm>
            <a:off x="9263919" y="641046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1A468-681A-4C18-A000-B6313EFAF6FF}" type="slidenum">
              <a:rPr lang="en-US" smtClean="0"/>
              <a:t>‹#›</a:t>
            </a:fld>
            <a:endParaRPr lang="en-US"/>
          </a:p>
        </p:txBody>
      </p:sp>
    </p:spTree>
    <p:extLst>
      <p:ext uri="{BB962C8B-B14F-4D97-AF65-F5344CB8AC3E}">
        <p14:creationId xmlns:p14="http://schemas.microsoft.com/office/powerpoint/2010/main" val="386215894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fontAlgn="base">
              <a:spcBef>
                <a:spcPct val="0"/>
              </a:spcBef>
              <a:spcAft>
                <a:spcPct val="0"/>
              </a:spcAft>
              <a:defRPr/>
            </a:pPr>
            <a:r>
              <a:rPr lang="en-US">
                <a:ea typeface="ＭＳ Ｐゴシック" charset="0"/>
                <a:cs typeface="ＭＳ Ｐゴシック" charset="0"/>
              </a:rPr>
              <a:t>6/8/14</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fontAlgn="base">
              <a:spcBef>
                <a:spcPct val="0"/>
              </a:spcBef>
              <a:spcAft>
                <a:spcPct val="0"/>
              </a:spcAft>
              <a:defRPr/>
            </a:pPr>
            <a:fld id="{6EB3D791-BF9E-F643-B945-B5D96DAF010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06246515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sldNum="0"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latin typeface="Calibri"/>
              </a:rPr>
              <a:t>6/8/14</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solidFill>
                  <a:prstClr val="black">
                    <a:tint val="75000"/>
                  </a:prstClr>
                </a:solidFill>
                <a:latin typeface="Calibri"/>
              </a:rPr>
              <a:t>Margaret Wheatley--cite source, use freely</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41AFBA-A240-F04C-850C-96DA11B8A7AE}"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596213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http://chsra.wisc.edu/exchange/Corey.Zetts/Inbox/PDSA%20Icons.EML/1_multipart_xF8FF_6_PDSA5.jpg?attach=1" TargetMode="External"/><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9EDF8F-ADE1-C248-15A9-3408D601C3FE}"/>
              </a:ext>
            </a:extLst>
          </p:cNvPr>
          <p:cNvSpPr txBox="1"/>
          <p:nvPr/>
        </p:nvSpPr>
        <p:spPr>
          <a:xfrm>
            <a:off x="2971800" y="4216132"/>
            <a:ext cx="6858000" cy="1722331"/>
          </a:xfrm>
          <a:prstGeom prst="rect">
            <a:avLst/>
          </a:prstGeom>
          <a:noFill/>
        </p:spPr>
        <p:txBody>
          <a:bodyPr wrap="square">
            <a:spAutoFit/>
          </a:bodyPr>
          <a:lstStyle/>
          <a:p>
            <a:pPr algn="ctr" eaLnBrk="0" fontAlgn="base" hangingPunct="0">
              <a:lnSpc>
                <a:spcPct val="107000"/>
              </a:lnSpc>
            </a:pPr>
            <a:r>
              <a:rPr lang="en-SG"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UNIVERSITI MALAYA &amp; YALE UNIVERSITY</a:t>
            </a:r>
            <a:endParaRPr lang="en-US" sz="28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eaLnBrk="0" fontAlgn="base" hangingPunct="0">
              <a:lnSpc>
                <a:spcPct val="107000"/>
              </a:lnSpc>
            </a:pPr>
            <a:r>
              <a:rPr lang="en-SG"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MIST SUMMER BOOTCAMP 2023</a:t>
            </a:r>
            <a:endParaRPr lang="en-US" sz="28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eaLnBrk="0" fontAlgn="base" hangingPunct="0">
              <a:lnSpc>
                <a:spcPct val="107000"/>
              </a:lnSpc>
            </a:pPr>
            <a:r>
              <a:rPr lang="en-US"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MAKING IMPLEMENTATION SCIENCE AVAILALE AND APPROACHABLE TO RESOURCE-LIMITED SETTINGS</a:t>
            </a:r>
            <a:endParaRPr lang="en-US" sz="28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algn="ctr" eaLnBrk="0" fontAlgn="base" hangingPunct="0">
              <a:lnSpc>
                <a:spcPct val="107000"/>
              </a:lnSpc>
            </a:pPr>
            <a:r>
              <a:rPr lang="en-SG"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JULY 17-19, 2023</a:t>
            </a:r>
            <a:endParaRPr lang="en-US" sz="28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484E45D1-8AF0-C674-0526-3F5A7727D3FB}"/>
              </a:ext>
            </a:extLst>
          </p:cNvPr>
          <p:cNvSpPr>
            <a:spLocks noGrp="1"/>
          </p:cNvSpPr>
          <p:nvPr>
            <p:ph type="title"/>
          </p:nvPr>
        </p:nvSpPr>
        <p:spPr>
          <a:xfrm>
            <a:off x="2476500" y="609600"/>
            <a:ext cx="7848600" cy="1828800"/>
          </a:xfrm>
        </p:spPr>
        <p:txBody>
          <a:bodyPr/>
          <a:lstStyle/>
          <a:p>
            <a:r>
              <a:rPr lang="en-US" sz="2800" b="1" dirty="0">
                <a:solidFill>
                  <a:srgbClr val="000000"/>
                </a:solidFill>
                <a:latin typeface="Arial" panose="020B0604020202020204" pitchFamily="34" charset="0"/>
                <a:ea typeface="Calibri" panose="020F0502020204030204" pitchFamily="34" charset="0"/>
                <a:cs typeface="Times New Roman" panose="02020603050405020304" pitchFamily="18" charset="0"/>
              </a:rPr>
              <a:t>Optimizing Coaching (Facilitation) in Implementation Research</a:t>
            </a:r>
            <a:endParaRPr lang="en-US" sz="6000" dirty="0">
              <a:solidFill>
                <a:schemeClr val="tx1"/>
              </a:solidFill>
            </a:endParaRPr>
          </a:p>
        </p:txBody>
      </p:sp>
      <p:sp>
        <p:nvSpPr>
          <p:cNvPr id="8" name="TextBox 7">
            <a:extLst>
              <a:ext uri="{FF2B5EF4-FFF2-40B4-BE49-F238E27FC236}">
                <a16:creationId xmlns:a16="http://schemas.microsoft.com/office/drawing/2014/main" id="{2DB9F10E-64CD-0363-ED27-0BE365E5E105}"/>
              </a:ext>
            </a:extLst>
          </p:cNvPr>
          <p:cNvSpPr txBox="1"/>
          <p:nvPr/>
        </p:nvSpPr>
        <p:spPr>
          <a:xfrm>
            <a:off x="2590800" y="2758169"/>
            <a:ext cx="7620000" cy="1457963"/>
          </a:xfrm>
          <a:prstGeom prst="rect">
            <a:avLst/>
          </a:prstGeom>
          <a:noFill/>
        </p:spPr>
        <p:txBody>
          <a:bodyPr wrap="square">
            <a:spAutoFit/>
          </a:bodyPr>
          <a:lstStyle/>
          <a:p>
            <a:pPr algn="ctr" eaLnBrk="0" fontAlgn="base" hangingPunct="0">
              <a:lnSpc>
                <a:spcPct val="107000"/>
              </a:lnSpc>
            </a:pPr>
            <a:r>
              <a:rPr lang="en-US"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Lynn Madden, PhD, MPA</a:t>
            </a:r>
          </a:p>
          <a:p>
            <a:pPr algn="ctr" eaLnBrk="0" fontAlgn="base" hangingPunct="0">
              <a:lnSpc>
                <a:spcPct val="107000"/>
              </a:lnSpc>
            </a:pPr>
            <a:r>
              <a:rPr lang="en-US"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Assistant Professor, Yale University School of Medicine</a:t>
            </a:r>
          </a:p>
          <a:p>
            <a:pPr algn="ctr" eaLnBrk="0" fontAlgn="base" hangingPunct="0">
              <a:lnSpc>
                <a:spcPct val="107000"/>
              </a:lnSpc>
            </a:pPr>
            <a:r>
              <a:rPr lang="en-US" sz="2000" b="1" i="1" dirty="0">
                <a:solidFill>
                  <a:srgbClr val="000000"/>
                </a:solidFill>
                <a:latin typeface="Arial" panose="020B0604020202020204" pitchFamily="34" charset="0"/>
                <a:ea typeface="Calibri" panose="020F0502020204030204" pitchFamily="34" charset="0"/>
                <a:cs typeface="Times New Roman" panose="02020603050405020304" pitchFamily="18" charset="0"/>
              </a:rPr>
              <a:t>CEO, APT Foundation, Inc.</a:t>
            </a:r>
          </a:p>
          <a:p>
            <a:pPr eaLnBrk="0" fontAlgn="base" hangingPunct="0">
              <a:lnSpc>
                <a:spcPct val="107000"/>
              </a:lnSpc>
            </a:pPr>
            <a:endParaRPr lang="en-US" sz="2400" i="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Content Placeholder 3" descr="Apene light shaft.jpg"/>
          <p:cNvPicPr>
            <a:picLocks noGrp="1" noChangeAspect="1"/>
          </p:cNvPicPr>
          <p:nvPr>
            <p:ph idx="1"/>
          </p:nvPr>
        </p:nvPicPr>
        <p:blipFill>
          <a:blip r:embed="rId2">
            <a:extLst>
              <a:ext uri="{28A0092B-C50C-407E-A947-70E740481C1C}">
                <a14:useLocalDpi xmlns:a14="http://schemas.microsoft.com/office/drawing/2010/main" val="0"/>
              </a:ext>
            </a:extLst>
          </a:blip>
          <a:srcRect l="-86372" r="-86372"/>
          <a:stretch>
            <a:fillRect/>
          </a:stretch>
        </p:blipFill>
        <p:spPr>
          <a:xfrm>
            <a:off x="-2097088" y="79376"/>
            <a:ext cx="12117388" cy="6665913"/>
          </a:xfrm>
        </p:spPr>
      </p:pic>
      <p:sp>
        <p:nvSpPr>
          <p:cNvPr id="13314" name="Rectangle 4"/>
          <p:cNvSpPr>
            <a:spLocks noChangeArrowheads="1"/>
          </p:cNvSpPr>
          <p:nvPr/>
        </p:nvSpPr>
        <p:spPr bwMode="auto">
          <a:xfrm>
            <a:off x="6410325" y="955675"/>
            <a:ext cx="4572000" cy="461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57200"/>
            <a:r>
              <a:rPr lang="en-US" sz="2800" dirty="0">
                <a:solidFill>
                  <a:prstClr val="black"/>
                </a:solidFill>
                <a:latin typeface="Calibri" charset="0"/>
              </a:rPr>
              <a:t>We cannot change </a:t>
            </a:r>
          </a:p>
          <a:p>
            <a:pPr defTabSz="457200"/>
            <a:r>
              <a:rPr lang="en-US" sz="2800" dirty="0">
                <a:solidFill>
                  <a:prstClr val="black"/>
                </a:solidFill>
                <a:latin typeface="Calibri" charset="0"/>
              </a:rPr>
              <a:t>the way the world is, </a:t>
            </a:r>
          </a:p>
          <a:p>
            <a:pPr defTabSz="457200"/>
            <a:r>
              <a:rPr lang="en-US" sz="2800" dirty="0">
                <a:solidFill>
                  <a:prstClr val="black"/>
                </a:solidFill>
                <a:latin typeface="Calibri" charset="0"/>
              </a:rPr>
              <a:t>but by opening ourselves</a:t>
            </a:r>
          </a:p>
          <a:p>
            <a:pPr defTabSz="457200"/>
            <a:r>
              <a:rPr lang="en-US" sz="2800" dirty="0">
                <a:solidFill>
                  <a:prstClr val="black"/>
                </a:solidFill>
                <a:latin typeface="Calibri" charset="0"/>
              </a:rPr>
              <a:t>to the world as it is,</a:t>
            </a:r>
          </a:p>
          <a:p>
            <a:pPr defTabSz="457200"/>
            <a:r>
              <a:rPr lang="en-US" sz="2800" dirty="0">
                <a:solidFill>
                  <a:prstClr val="black"/>
                </a:solidFill>
                <a:latin typeface="Calibri" charset="0"/>
              </a:rPr>
              <a:t>we may find that </a:t>
            </a:r>
          </a:p>
          <a:p>
            <a:pPr defTabSz="457200"/>
            <a:r>
              <a:rPr lang="en-US" sz="2800" dirty="0">
                <a:solidFill>
                  <a:prstClr val="black"/>
                </a:solidFill>
                <a:latin typeface="Calibri" charset="0"/>
              </a:rPr>
              <a:t>gentleness, decency and bravery are available—</a:t>
            </a:r>
          </a:p>
          <a:p>
            <a:pPr defTabSz="457200"/>
            <a:r>
              <a:rPr lang="en-US" sz="2800" dirty="0">
                <a:solidFill>
                  <a:prstClr val="black"/>
                </a:solidFill>
                <a:latin typeface="Calibri" charset="0"/>
              </a:rPr>
              <a:t>not only to us but </a:t>
            </a:r>
          </a:p>
          <a:p>
            <a:pPr defTabSz="457200"/>
            <a:r>
              <a:rPr lang="en-US" sz="2800" dirty="0">
                <a:solidFill>
                  <a:prstClr val="black"/>
                </a:solidFill>
                <a:latin typeface="Calibri" charset="0"/>
              </a:rPr>
              <a:t>to all human beings.</a:t>
            </a:r>
          </a:p>
          <a:p>
            <a:pPr defTabSz="457200"/>
            <a:endParaRPr lang="en-US" sz="2400" dirty="0">
              <a:solidFill>
                <a:prstClr val="black"/>
              </a:solidFill>
              <a:latin typeface="Calibri" charset="0"/>
            </a:endParaRPr>
          </a:p>
          <a:p>
            <a:pPr defTabSz="457200"/>
            <a:r>
              <a:rPr lang="en-US" dirty="0">
                <a:solidFill>
                  <a:prstClr val="black"/>
                </a:solidFill>
                <a:latin typeface="Calibri" charset="0"/>
              </a:rPr>
              <a:t> </a:t>
            </a:r>
            <a:r>
              <a:rPr lang="en-US" sz="2000" dirty="0" err="1">
                <a:solidFill>
                  <a:prstClr val="black"/>
                </a:solidFill>
                <a:latin typeface="Calibri" charset="0"/>
              </a:rPr>
              <a:t>Chögyam</a:t>
            </a:r>
            <a:r>
              <a:rPr lang="en-US" sz="2000" dirty="0">
                <a:solidFill>
                  <a:prstClr val="black"/>
                </a:solidFill>
                <a:latin typeface="Calibri" charset="0"/>
              </a:rPr>
              <a:t> </a:t>
            </a:r>
            <a:r>
              <a:rPr lang="en-US" sz="2000" dirty="0" err="1">
                <a:solidFill>
                  <a:prstClr val="black"/>
                </a:solidFill>
                <a:latin typeface="Calibri" charset="0"/>
              </a:rPr>
              <a:t>Trungpa</a:t>
            </a:r>
            <a:r>
              <a:rPr lang="en-US" sz="2000" dirty="0">
                <a:solidFill>
                  <a:prstClr val="black"/>
                </a:solidFill>
                <a:latin typeface="Calibri" charset="0"/>
              </a:rPr>
              <a:t>, Buddhist teacher</a:t>
            </a:r>
          </a:p>
        </p:txBody>
      </p:sp>
      <p:sp>
        <p:nvSpPr>
          <p:cNvPr id="3" name="Footer Placeholder 2"/>
          <p:cNvSpPr>
            <a:spLocks noGrp="1"/>
          </p:cNvSpPr>
          <p:nvPr>
            <p:ph type="ftr" sz="quarter" idx="11"/>
          </p:nvPr>
        </p:nvSpPr>
        <p:spPr/>
        <p:txBody>
          <a:bodyPr/>
          <a:lstStyle/>
          <a:p>
            <a:pPr defTabSz="457200"/>
            <a:r>
              <a:rPr lang="en-US">
                <a:solidFill>
                  <a:prstClr val="black">
                    <a:tint val="75000"/>
                  </a:prstClr>
                </a:solidFill>
                <a:latin typeface="Calibri"/>
              </a:rPr>
              <a:t>Margaret Wheatley--cite source, use freely</a:t>
            </a:r>
          </a:p>
        </p:txBody>
      </p:sp>
    </p:spTree>
    <p:extLst>
      <p:ext uri="{BB962C8B-B14F-4D97-AF65-F5344CB8AC3E}">
        <p14:creationId xmlns:p14="http://schemas.microsoft.com/office/powerpoint/2010/main" val="3842631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a:xfrm>
            <a:off x="2012008" y="598311"/>
            <a:ext cx="7772400" cy="5486400"/>
          </a:xfrm>
        </p:spPr>
        <p:txBody>
          <a:bodyPr/>
          <a:lstStyle/>
          <a:p>
            <a:pPr marL="0" indent="0">
              <a:buNone/>
            </a:pPr>
            <a:r>
              <a:rPr lang="en-US" b="1" i="1" dirty="0">
                <a:solidFill>
                  <a:srgbClr val="800000"/>
                </a:solidFill>
              </a:rPr>
              <a:t>       </a:t>
            </a:r>
            <a:r>
              <a:rPr lang="en-US" b="1" i="1" dirty="0">
                <a:solidFill>
                  <a:srgbClr val="10253F"/>
                </a:solidFill>
              </a:rPr>
              <a:t>Who showed up as ‘you’ this morning?</a:t>
            </a:r>
          </a:p>
          <a:p>
            <a:pPr marL="0" indent="0">
              <a:buNone/>
            </a:pPr>
            <a:endParaRPr lang="en-US" b="1" i="1" dirty="0">
              <a:solidFill>
                <a:srgbClr val="800000"/>
              </a:solidFill>
            </a:endParaRPr>
          </a:p>
          <a:p>
            <a:pPr marL="0" indent="0" algn="ctr">
              <a:buNone/>
            </a:pPr>
            <a:r>
              <a:rPr lang="en-US" dirty="0">
                <a:solidFill>
                  <a:srgbClr val="10253F"/>
                </a:solidFill>
              </a:rPr>
              <a:t>rate yourself on a Scale of 1 to 5</a:t>
            </a:r>
          </a:p>
          <a:p>
            <a:pPr marL="0" indent="0" algn="ctr">
              <a:buNone/>
            </a:pPr>
            <a:r>
              <a:rPr lang="en-US" dirty="0">
                <a:solidFill>
                  <a:srgbClr val="10253F"/>
                </a:solidFill>
              </a:rPr>
              <a:t> 1 = barely here   5 = best day ever</a:t>
            </a:r>
          </a:p>
          <a:p>
            <a:pPr marL="0" indent="0">
              <a:buNone/>
            </a:pPr>
            <a:endParaRPr lang="en-US" dirty="0">
              <a:solidFill>
                <a:srgbClr val="800000"/>
              </a:solidFill>
            </a:endParaRPr>
          </a:p>
          <a:p>
            <a:pPr marL="0" indent="0">
              <a:buNone/>
            </a:pPr>
            <a:endParaRPr lang="en-US" dirty="0"/>
          </a:p>
          <a:p>
            <a:pPr marL="0" indent="0">
              <a:buNone/>
            </a:pPr>
            <a:endParaRPr lang="en-US" dirty="0"/>
          </a:p>
        </p:txBody>
      </p:sp>
      <p:sp>
        <p:nvSpPr>
          <p:cNvPr id="3" name="TextBox 2"/>
          <p:cNvSpPr txBox="1"/>
          <p:nvPr/>
        </p:nvSpPr>
        <p:spPr>
          <a:xfrm>
            <a:off x="2737557" y="3209622"/>
            <a:ext cx="7485944" cy="3108544"/>
          </a:xfrm>
          <a:prstGeom prst="rect">
            <a:avLst/>
          </a:prstGeom>
          <a:noFill/>
        </p:spPr>
        <p:txBody>
          <a:bodyPr wrap="square" rtlCol="0">
            <a:spAutoFit/>
          </a:bodyPr>
          <a:lstStyle/>
          <a:p>
            <a:pPr marL="285750" indent="-285750" defTabSz="457200">
              <a:buFont typeface="Arial"/>
              <a:buChar char="•"/>
            </a:pPr>
            <a:r>
              <a:rPr lang="en-US" sz="2800" dirty="0">
                <a:solidFill>
                  <a:prstClr val="black"/>
                </a:solidFill>
                <a:latin typeface="Calibri"/>
              </a:rPr>
              <a:t>How present and undistracted am I? </a:t>
            </a:r>
          </a:p>
          <a:p>
            <a:pPr marL="285750" indent="-285750" defTabSz="457200">
              <a:buFont typeface="Arial"/>
              <a:buChar char="•"/>
            </a:pPr>
            <a:r>
              <a:rPr lang="en-US" sz="2800" dirty="0">
                <a:solidFill>
                  <a:prstClr val="black"/>
                </a:solidFill>
                <a:latin typeface="Calibri"/>
              </a:rPr>
              <a:t>How open and curious do I feel?</a:t>
            </a:r>
          </a:p>
          <a:p>
            <a:pPr marL="285750" indent="-285750" defTabSz="457200">
              <a:buFont typeface="Arial"/>
              <a:buChar char="•"/>
            </a:pPr>
            <a:r>
              <a:rPr lang="en-US" sz="2800" dirty="0">
                <a:solidFill>
                  <a:prstClr val="black"/>
                </a:solidFill>
                <a:latin typeface="Calibri"/>
              </a:rPr>
              <a:t>How brave do I feel—to inquire, take risks?</a:t>
            </a:r>
          </a:p>
          <a:p>
            <a:pPr marL="285750" indent="-285750" defTabSz="457200">
              <a:buFont typeface="Arial"/>
              <a:buChar char="•"/>
            </a:pPr>
            <a:r>
              <a:rPr lang="en-US" sz="2800" dirty="0">
                <a:solidFill>
                  <a:prstClr val="black"/>
                </a:solidFill>
                <a:latin typeface="Calibri"/>
              </a:rPr>
              <a:t>How much do I feel able to contribute to others?</a:t>
            </a:r>
          </a:p>
          <a:p>
            <a:pPr marL="285750" indent="-285750" defTabSz="457200">
              <a:buFont typeface="Arial"/>
              <a:buChar char="•"/>
            </a:pPr>
            <a:r>
              <a:rPr lang="en-US" sz="2800" dirty="0">
                <a:solidFill>
                  <a:prstClr val="black"/>
                </a:solidFill>
                <a:latin typeface="Calibri"/>
              </a:rPr>
              <a:t>How willing am I to support their learning as well as my own?</a:t>
            </a:r>
          </a:p>
        </p:txBody>
      </p:sp>
      <p:sp>
        <p:nvSpPr>
          <p:cNvPr id="5" name="Footer Placeholder 4"/>
          <p:cNvSpPr>
            <a:spLocks noGrp="1"/>
          </p:cNvSpPr>
          <p:nvPr>
            <p:ph type="ftr" sz="quarter" idx="11"/>
          </p:nvPr>
        </p:nvSpPr>
        <p:spPr/>
        <p:txBody>
          <a:bodyPr/>
          <a:lstStyle/>
          <a:p>
            <a:pPr defTabSz="457200">
              <a:defRPr/>
            </a:pPr>
            <a:r>
              <a:rPr lang="en-US">
                <a:solidFill>
                  <a:prstClr val="black">
                    <a:tint val="75000"/>
                  </a:prstClr>
                </a:solidFill>
                <a:latin typeface="Calibri"/>
              </a:rPr>
              <a:t>Margaret Wheatley--cite source, use freely</a:t>
            </a:r>
          </a:p>
        </p:txBody>
      </p:sp>
    </p:spTree>
    <p:extLst>
      <p:ext uri="{BB962C8B-B14F-4D97-AF65-F5344CB8AC3E}">
        <p14:creationId xmlns:p14="http://schemas.microsoft.com/office/powerpoint/2010/main" val="245521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7B1A-909F-BE4F-9CB9-CA55FE61DC68}"/>
              </a:ext>
            </a:extLst>
          </p:cNvPr>
          <p:cNvSpPr>
            <a:spLocks noGrp="1"/>
          </p:cNvSpPr>
          <p:nvPr>
            <p:ph type="title"/>
          </p:nvPr>
        </p:nvSpPr>
        <p:spPr>
          <a:xfrm>
            <a:off x="2564297" y="548833"/>
            <a:ext cx="7772400" cy="1143000"/>
          </a:xfrm>
        </p:spPr>
        <p:txBody>
          <a:bodyPr/>
          <a:lstStyle/>
          <a:p>
            <a:r>
              <a:rPr lang="en-US" dirty="0"/>
              <a:t>The Know-Do Gap</a:t>
            </a:r>
          </a:p>
        </p:txBody>
      </p:sp>
      <p:cxnSp>
        <p:nvCxnSpPr>
          <p:cNvPr id="4" name="Straight Connector 3">
            <a:extLst>
              <a:ext uri="{FF2B5EF4-FFF2-40B4-BE49-F238E27FC236}">
                <a16:creationId xmlns:a16="http://schemas.microsoft.com/office/drawing/2014/main" id="{4273B8BC-5152-954E-80B2-82BBB11F7919}"/>
              </a:ext>
            </a:extLst>
          </p:cNvPr>
          <p:cNvCxnSpPr>
            <a:cxnSpLocks/>
          </p:cNvCxnSpPr>
          <p:nvPr/>
        </p:nvCxnSpPr>
        <p:spPr>
          <a:xfrm>
            <a:off x="2389583" y="2689412"/>
            <a:ext cx="0" cy="291465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AABB4D2-1F9F-CB44-95AB-118CFB2E0446}"/>
              </a:ext>
            </a:extLst>
          </p:cNvPr>
          <p:cNvCxnSpPr/>
          <p:nvPr/>
        </p:nvCxnSpPr>
        <p:spPr>
          <a:xfrm>
            <a:off x="2389583" y="5614147"/>
            <a:ext cx="5011902"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11B369A-148E-5E41-A610-CB9AE6DB4230}"/>
              </a:ext>
            </a:extLst>
          </p:cNvPr>
          <p:cNvSpPr txBox="1"/>
          <p:nvPr/>
        </p:nvSpPr>
        <p:spPr>
          <a:xfrm>
            <a:off x="2580716" y="5735171"/>
            <a:ext cx="1169894" cy="369332"/>
          </a:xfrm>
          <a:prstGeom prst="rect">
            <a:avLst/>
          </a:prstGeom>
          <a:noFill/>
        </p:spPr>
        <p:txBody>
          <a:bodyPr wrap="square" rtlCol="0">
            <a:spAutoFit/>
          </a:bodyPr>
          <a:lstStyle/>
          <a:p>
            <a:pPr algn="ctr" eaLnBrk="0" fontAlgn="base" hangingPunct="0">
              <a:spcBef>
                <a:spcPct val="0"/>
              </a:spcBef>
              <a:spcAft>
                <a:spcPct val="0"/>
              </a:spcAft>
              <a:defRPr/>
            </a:pPr>
            <a:r>
              <a:rPr lang="en-US" i="1" dirty="0">
                <a:solidFill>
                  <a:srgbClr val="000000"/>
                </a:solidFill>
                <a:latin typeface="Times New Roman" pitchFamily="18" charset="0"/>
              </a:rPr>
              <a:t>Yesterday</a:t>
            </a:r>
          </a:p>
        </p:txBody>
      </p:sp>
      <p:sp>
        <p:nvSpPr>
          <p:cNvPr id="13" name="TextBox 12">
            <a:extLst>
              <a:ext uri="{FF2B5EF4-FFF2-40B4-BE49-F238E27FC236}">
                <a16:creationId xmlns:a16="http://schemas.microsoft.com/office/drawing/2014/main" id="{E86A6D6C-0129-D24D-AC3D-673C675D851C}"/>
              </a:ext>
            </a:extLst>
          </p:cNvPr>
          <p:cNvSpPr txBox="1"/>
          <p:nvPr/>
        </p:nvSpPr>
        <p:spPr>
          <a:xfrm>
            <a:off x="4436409" y="5751312"/>
            <a:ext cx="1169894" cy="369332"/>
          </a:xfrm>
          <a:prstGeom prst="rect">
            <a:avLst/>
          </a:prstGeom>
          <a:noFill/>
        </p:spPr>
        <p:txBody>
          <a:bodyPr wrap="square" rtlCol="0">
            <a:spAutoFit/>
          </a:bodyPr>
          <a:lstStyle/>
          <a:p>
            <a:pPr algn="ctr" eaLnBrk="0" fontAlgn="base" hangingPunct="0">
              <a:spcBef>
                <a:spcPct val="0"/>
              </a:spcBef>
              <a:spcAft>
                <a:spcPct val="0"/>
              </a:spcAft>
              <a:defRPr/>
            </a:pPr>
            <a:r>
              <a:rPr lang="en-US" i="1" dirty="0">
                <a:solidFill>
                  <a:srgbClr val="000000"/>
                </a:solidFill>
                <a:latin typeface="Times New Roman" pitchFamily="18" charset="0"/>
              </a:rPr>
              <a:t>Today</a:t>
            </a:r>
          </a:p>
        </p:txBody>
      </p:sp>
      <p:sp>
        <p:nvSpPr>
          <p:cNvPr id="14" name="TextBox 13">
            <a:extLst>
              <a:ext uri="{FF2B5EF4-FFF2-40B4-BE49-F238E27FC236}">
                <a16:creationId xmlns:a16="http://schemas.microsoft.com/office/drawing/2014/main" id="{43E94C95-7CAD-5341-916A-6620B040BCD1}"/>
              </a:ext>
            </a:extLst>
          </p:cNvPr>
          <p:cNvSpPr txBox="1"/>
          <p:nvPr/>
        </p:nvSpPr>
        <p:spPr>
          <a:xfrm>
            <a:off x="6453468" y="5751312"/>
            <a:ext cx="1169894" cy="369332"/>
          </a:xfrm>
          <a:prstGeom prst="rect">
            <a:avLst/>
          </a:prstGeom>
          <a:noFill/>
        </p:spPr>
        <p:txBody>
          <a:bodyPr wrap="square" rtlCol="0">
            <a:spAutoFit/>
          </a:bodyPr>
          <a:lstStyle/>
          <a:p>
            <a:pPr algn="ctr" eaLnBrk="0" fontAlgn="base" hangingPunct="0">
              <a:spcBef>
                <a:spcPct val="0"/>
              </a:spcBef>
              <a:spcAft>
                <a:spcPct val="0"/>
              </a:spcAft>
              <a:defRPr/>
            </a:pPr>
            <a:r>
              <a:rPr lang="en-US" i="1" dirty="0">
                <a:solidFill>
                  <a:srgbClr val="000000"/>
                </a:solidFill>
                <a:latin typeface="Times New Roman" pitchFamily="18" charset="0"/>
              </a:rPr>
              <a:t>Tomorrow</a:t>
            </a:r>
          </a:p>
        </p:txBody>
      </p:sp>
      <p:grpSp>
        <p:nvGrpSpPr>
          <p:cNvPr id="19" name="Group 18">
            <a:extLst>
              <a:ext uri="{FF2B5EF4-FFF2-40B4-BE49-F238E27FC236}">
                <a16:creationId xmlns:a16="http://schemas.microsoft.com/office/drawing/2014/main" id="{828A4E5B-E345-B24D-9215-FE8861158874}"/>
              </a:ext>
            </a:extLst>
          </p:cNvPr>
          <p:cNvGrpSpPr/>
          <p:nvPr/>
        </p:nvGrpSpPr>
        <p:grpSpPr>
          <a:xfrm>
            <a:off x="3105151" y="4545108"/>
            <a:ext cx="4195483" cy="938818"/>
            <a:chOff x="1600200" y="4612341"/>
            <a:chExt cx="5593977" cy="1251756"/>
          </a:xfrm>
        </p:grpSpPr>
        <p:cxnSp>
          <p:nvCxnSpPr>
            <p:cNvPr id="9" name="Straight Connector 8">
              <a:extLst>
                <a:ext uri="{FF2B5EF4-FFF2-40B4-BE49-F238E27FC236}">
                  <a16:creationId xmlns:a16="http://schemas.microsoft.com/office/drawing/2014/main" id="{CB77E0D8-B63C-9040-AA93-D79A77242EAF}"/>
                </a:ext>
              </a:extLst>
            </p:cNvPr>
            <p:cNvCxnSpPr/>
            <p:nvPr/>
          </p:nvCxnSpPr>
          <p:spPr>
            <a:xfrm flipV="1">
              <a:off x="1600200" y="5311588"/>
              <a:ext cx="2554941" cy="25549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898197A-25A4-9D49-B731-E4B487F607DC}"/>
                </a:ext>
              </a:extLst>
            </p:cNvPr>
            <p:cNvCxnSpPr/>
            <p:nvPr/>
          </p:nvCxnSpPr>
          <p:spPr>
            <a:xfrm flipV="1">
              <a:off x="4155141" y="4612341"/>
              <a:ext cx="2689412" cy="69924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A0BB1BD-3E02-9746-8018-20F9E4B5B0AD}"/>
                </a:ext>
              </a:extLst>
            </p:cNvPr>
            <p:cNvSpPr txBox="1"/>
            <p:nvPr/>
          </p:nvSpPr>
          <p:spPr>
            <a:xfrm>
              <a:off x="4450977" y="5371655"/>
              <a:ext cx="2743200" cy="492442"/>
            </a:xfrm>
            <a:prstGeom prst="rect">
              <a:avLst/>
            </a:prstGeom>
            <a:noFill/>
          </p:spPr>
          <p:txBody>
            <a:bodyPr wrap="square" rtlCol="0">
              <a:spAutoFit/>
            </a:bodyPr>
            <a:lstStyle/>
            <a:p>
              <a:pPr algn="ctr" eaLnBrk="0" fontAlgn="base" hangingPunct="0">
                <a:spcBef>
                  <a:spcPct val="0"/>
                </a:spcBef>
                <a:spcAft>
                  <a:spcPct val="0"/>
                </a:spcAft>
                <a:defRPr/>
              </a:pPr>
              <a:r>
                <a:rPr lang="en-US" i="1" dirty="0">
                  <a:solidFill>
                    <a:srgbClr val="000000"/>
                  </a:solidFill>
                  <a:latin typeface="Times New Roman" pitchFamily="18" charset="0"/>
                </a:rPr>
                <a:t>What we do!</a:t>
              </a:r>
            </a:p>
          </p:txBody>
        </p:sp>
        <p:cxnSp>
          <p:nvCxnSpPr>
            <p:cNvPr id="18" name="Straight Arrow Connector 17">
              <a:extLst>
                <a:ext uri="{FF2B5EF4-FFF2-40B4-BE49-F238E27FC236}">
                  <a16:creationId xmlns:a16="http://schemas.microsoft.com/office/drawing/2014/main" id="{020D1DDF-4D6D-2646-84A1-9C424A2E250F}"/>
                </a:ext>
              </a:extLst>
            </p:cNvPr>
            <p:cNvCxnSpPr>
              <a:stCxn id="16" idx="0"/>
            </p:cNvCxnSpPr>
            <p:nvPr/>
          </p:nvCxnSpPr>
          <p:spPr>
            <a:xfrm flipH="1" flipV="1">
              <a:off x="5499846" y="5004753"/>
              <a:ext cx="322731" cy="36690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590B202-7C64-4843-BF6A-5A0FC0407E73}"/>
              </a:ext>
            </a:extLst>
          </p:cNvPr>
          <p:cNvGrpSpPr/>
          <p:nvPr/>
        </p:nvGrpSpPr>
        <p:grpSpPr>
          <a:xfrm>
            <a:off x="3105152" y="2962813"/>
            <a:ext cx="3933263" cy="2106728"/>
            <a:chOff x="1600200" y="2502617"/>
            <a:chExt cx="5244351" cy="2808971"/>
          </a:xfrm>
        </p:grpSpPr>
        <p:cxnSp>
          <p:nvCxnSpPr>
            <p:cNvPr id="21" name="Straight Connector 20">
              <a:extLst>
                <a:ext uri="{FF2B5EF4-FFF2-40B4-BE49-F238E27FC236}">
                  <a16:creationId xmlns:a16="http://schemas.microsoft.com/office/drawing/2014/main" id="{2F4192B7-902C-0C42-91CB-30ECD109829B}"/>
                </a:ext>
              </a:extLst>
            </p:cNvPr>
            <p:cNvCxnSpPr/>
            <p:nvPr/>
          </p:nvCxnSpPr>
          <p:spPr>
            <a:xfrm flipV="1">
              <a:off x="1600200" y="4840941"/>
              <a:ext cx="2554940" cy="47064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1A3F324-7EAC-534F-B099-7472648D279E}"/>
                </a:ext>
              </a:extLst>
            </p:cNvPr>
            <p:cNvCxnSpPr>
              <a:cxnSpLocks/>
            </p:cNvCxnSpPr>
            <p:nvPr/>
          </p:nvCxnSpPr>
          <p:spPr>
            <a:xfrm flipV="1">
              <a:off x="4155140" y="2502617"/>
              <a:ext cx="2689411" cy="2324877"/>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C3B3716-173A-494A-B024-ABA8F0772CFE}"/>
                </a:ext>
              </a:extLst>
            </p:cNvPr>
            <p:cNvSpPr txBox="1"/>
            <p:nvPr/>
          </p:nvSpPr>
          <p:spPr>
            <a:xfrm>
              <a:off x="2675964" y="3593640"/>
              <a:ext cx="2743200" cy="492443"/>
            </a:xfrm>
            <a:prstGeom prst="rect">
              <a:avLst/>
            </a:prstGeom>
            <a:noFill/>
          </p:spPr>
          <p:txBody>
            <a:bodyPr wrap="square" rtlCol="0">
              <a:spAutoFit/>
            </a:bodyPr>
            <a:lstStyle/>
            <a:p>
              <a:pPr algn="ctr" eaLnBrk="0" fontAlgn="base" hangingPunct="0">
                <a:spcBef>
                  <a:spcPct val="0"/>
                </a:spcBef>
                <a:spcAft>
                  <a:spcPct val="0"/>
                </a:spcAft>
                <a:defRPr/>
              </a:pPr>
              <a:r>
                <a:rPr lang="en-US" i="1" dirty="0">
                  <a:solidFill>
                    <a:srgbClr val="000000"/>
                  </a:solidFill>
                  <a:latin typeface="Times New Roman" pitchFamily="18" charset="0"/>
                </a:rPr>
                <a:t>What we know!</a:t>
              </a:r>
            </a:p>
          </p:txBody>
        </p:sp>
      </p:grpSp>
      <p:grpSp>
        <p:nvGrpSpPr>
          <p:cNvPr id="30" name="Group 29">
            <a:extLst>
              <a:ext uri="{FF2B5EF4-FFF2-40B4-BE49-F238E27FC236}">
                <a16:creationId xmlns:a16="http://schemas.microsoft.com/office/drawing/2014/main" id="{AC95F162-4E62-CD40-938C-B9B2654BEE7B}"/>
              </a:ext>
            </a:extLst>
          </p:cNvPr>
          <p:cNvGrpSpPr/>
          <p:nvPr/>
        </p:nvGrpSpPr>
        <p:grpSpPr>
          <a:xfrm>
            <a:off x="2992026" y="3020393"/>
            <a:ext cx="4167412" cy="2241099"/>
            <a:chOff x="1449368" y="2579389"/>
            <a:chExt cx="5556549" cy="2988132"/>
          </a:xfrm>
        </p:grpSpPr>
        <p:sp>
          <p:nvSpPr>
            <p:cNvPr id="25" name="Left-Right Arrow 24">
              <a:extLst>
                <a:ext uri="{FF2B5EF4-FFF2-40B4-BE49-F238E27FC236}">
                  <a16:creationId xmlns:a16="http://schemas.microsoft.com/office/drawing/2014/main" id="{DE842671-A957-3C46-9317-3F3750FF1C07}"/>
                </a:ext>
              </a:extLst>
            </p:cNvPr>
            <p:cNvSpPr/>
            <p:nvPr/>
          </p:nvSpPr>
          <p:spPr>
            <a:xfrm rot="16005422">
              <a:off x="1433562" y="5327271"/>
              <a:ext cx="256056" cy="224444"/>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i="1">
                <a:solidFill>
                  <a:srgbClr val="FFFFFF"/>
                </a:solidFill>
                <a:latin typeface="Arial"/>
              </a:endParaRPr>
            </a:p>
          </p:txBody>
        </p:sp>
        <p:sp>
          <p:nvSpPr>
            <p:cNvPr id="26" name="Left-Right Arrow 25">
              <a:extLst>
                <a:ext uri="{FF2B5EF4-FFF2-40B4-BE49-F238E27FC236}">
                  <a16:creationId xmlns:a16="http://schemas.microsoft.com/office/drawing/2014/main" id="{3AA37C8C-94E3-D84F-8905-E32AC66D71C2}"/>
                </a:ext>
              </a:extLst>
            </p:cNvPr>
            <p:cNvSpPr/>
            <p:nvPr/>
          </p:nvSpPr>
          <p:spPr>
            <a:xfrm rot="16005422">
              <a:off x="3919186" y="4962471"/>
              <a:ext cx="471896" cy="212204"/>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i="1">
                <a:solidFill>
                  <a:srgbClr val="FFFFFF"/>
                </a:solidFill>
                <a:latin typeface="Arial"/>
              </a:endParaRPr>
            </a:p>
          </p:txBody>
        </p:sp>
        <p:sp>
          <p:nvSpPr>
            <p:cNvPr id="27" name="Left-Right Arrow 26">
              <a:extLst>
                <a:ext uri="{FF2B5EF4-FFF2-40B4-BE49-F238E27FC236}">
                  <a16:creationId xmlns:a16="http://schemas.microsoft.com/office/drawing/2014/main" id="{9CA045E0-4661-8141-976F-C6B6E0028952}"/>
                </a:ext>
              </a:extLst>
            </p:cNvPr>
            <p:cNvSpPr/>
            <p:nvPr/>
          </p:nvSpPr>
          <p:spPr>
            <a:xfrm rot="16200000" flipV="1">
              <a:off x="5865433" y="3452019"/>
              <a:ext cx="2013114" cy="267854"/>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i="1">
                <a:solidFill>
                  <a:srgbClr val="FFFFFF"/>
                </a:solidFill>
                <a:latin typeface="Arial"/>
              </a:endParaRPr>
            </a:p>
          </p:txBody>
        </p:sp>
      </p:grpSp>
      <p:pic>
        <p:nvPicPr>
          <p:cNvPr id="31" name="Picture 2" descr="Amazon.com: The Knowing-Doing Gap: How Smart Companies Turn Knowledge into  Action eBook : Pfeffer, Jeffrey, Sutton, Robert I.: Kindle Store">
            <a:extLst>
              <a:ext uri="{FF2B5EF4-FFF2-40B4-BE49-F238E27FC236}">
                <a16:creationId xmlns:a16="http://schemas.microsoft.com/office/drawing/2014/main" id="{A2A54BB3-9C69-8843-9211-D9C8510D3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5631" y="1818385"/>
            <a:ext cx="2859446" cy="433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46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Line 4"/>
          <p:cNvSpPr>
            <a:spLocks noChangeShapeType="1"/>
          </p:cNvSpPr>
          <p:nvPr/>
        </p:nvSpPr>
        <p:spPr bwMode="auto">
          <a:xfrm>
            <a:off x="2438400" y="2514600"/>
            <a:ext cx="7848600" cy="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22" name="Text Box 5"/>
          <p:cNvSpPr txBox="1">
            <a:spLocks noChangeArrowheads="1"/>
          </p:cNvSpPr>
          <p:nvPr/>
        </p:nvSpPr>
        <p:spPr bwMode="auto">
          <a:xfrm>
            <a:off x="4495799" y="1905001"/>
            <a:ext cx="27431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b="1" i="1" dirty="0">
                <a:solidFill>
                  <a:srgbClr val="000000"/>
                </a:solidFill>
                <a:latin typeface="Century Gothic" charset="0"/>
              </a:rPr>
              <a:t>YES</a:t>
            </a:r>
          </a:p>
        </p:txBody>
      </p:sp>
      <p:sp>
        <p:nvSpPr>
          <p:cNvPr id="30724" name="Text Box 7"/>
          <p:cNvSpPr txBox="1">
            <a:spLocks noChangeArrowheads="1"/>
          </p:cNvSpPr>
          <p:nvPr/>
        </p:nvSpPr>
        <p:spPr bwMode="auto">
          <a:xfrm>
            <a:off x="2438400" y="2971800"/>
            <a:ext cx="1981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b="1" i="1" dirty="0">
                <a:solidFill>
                  <a:srgbClr val="000000"/>
                </a:solidFill>
                <a:latin typeface="Century Gothic" charset="0"/>
              </a:rPr>
              <a:t>Effective </a:t>
            </a:r>
          </a:p>
        </p:txBody>
      </p:sp>
      <p:sp>
        <p:nvSpPr>
          <p:cNvPr id="30725" name="Text Box 8"/>
          <p:cNvSpPr txBox="1">
            <a:spLocks noChangeArrowheads="1"/>
          </p:cNvSpPr>
          <p:nvPr/>
        </p:nvSpPr>
        <p:spPr bwMode="auto">
          <a:xfrm>
            <a:off x="4572001" y="3886200"/>
            <a:ext cx="266699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sz="2000" i="1" dirty="0">
                <a:solidFill>
                  <a:srgbClr val="002353"/>
                </a:solidFill>
                <a:latin typeface="Century Gothic" charset="0"/>
              </a:rPr>
              <a:t>Effective use of Implementation Science &amp; Practice</a:t>
            </a:r>
          </a:p>
        </p:txBody>
      </p:sp>
      <p:sp>
        <p:nvSpPr>
          <p:cNvPr id="30726" name="Line 9"/>
          <p:cNvSpPr>
            <a:spLocks noChangeShapeType="1"/>
          </p:cNvSpPr>
          <p:nvPr/>
        </p:nvSpPr>
        <p:spPr bwMode="auto">
          <a:xfrm flipV="1">
            <a:off x="4495800" y="1905000"/>
            <a:ext cx="0" cy="327660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27" name="Line 10"/>
          <p:cNvSpPr>
            <a:spLocks noChangeShapeType="1"/>
          </p:cNvSpPr>
          <p:nvPr/>
        </p:nvSpPr>
        <p:spPr bwMode="auto">
          <a:xfrm>
            <a:off x="2438400" y="5181600"/>
            <a:ext cx="7848600" cy="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28" name="Line 11"/>
          <p:cNvSpPr>
            <a:spLocks noChangeShapeType="1"/>
          </p:cNvSpPr>
          <p:nvPr/>
        </p:nvSpPr>
        <p:spPr bwMode="auto">
          <a:xfrm>
            <a:off x="4495800" y="1905000"/>
            <a:ext cx="5791200" cy="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29" name="Line 12"/>
          <p:cNvSpPr>
            <a:spLocks noChangeShapeType="1"/>
          </p:cNvSpPr>
          <p:nvPr/>
        </p:nvSpPr>
        <p:spPr bwMode="auto">
          <a:xfrm>
            <a:off x="2438400" y="3810000"/>
            <a:ext cx="7848600" cy="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30" name="Line 13"/>
          <p:cNvSpPr>
            <a:spLocks noChangeShapeType="1"/>
          </p:cNvSpPr>
          <p:nvPr/>
        </p:nvSpPr>
        <p:spPr bwMode="auto">
          <a:xfrm>
            <a:off x="7239000" y="1905000"/>
            <a:ext cx="0" cy="327660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31" name="Text Box 14"/>
          <p:cNvSpPr txBox="1">
            <a:spLocks noChangeArrowheads="1"/>
          </p:cNvSpPr>
          <p:nvPr/>
        </p:nvSpPr>
        <p:spPr bwMode="auto">
          <a:xfrm>
            <a:off x="4572000" y="1371601"/>
            <a:ext cx="5715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b="1" i="1" dirty="0">
                <a:solidFill>
                  <a:srgbClr val="000000"/>
                </a:solidFill>
                <a:latin typeface="Century Gothic" charset="0"/>
              </a:rPr>
              <a:t>IMPLEMENTATION TEAM</a:t>
            </a:r>
          </a:p>
        </p:txBody>
      </p:sp>
      <p:sp>
        <p:nvSpPr>
          <p:cNvPr id="30732" name="Text Box 15"/>
          <p:cNvSpPr txBox="1">
            <a:spLocks noChangeArrowheads="1"/>
          </p:cNvSpPr>
          <p:nvPr/>
        </p:nvSpPr>
        <p:spPr bwMode="auto">
          <a:xfrm rot="-5400000">
            <a:off x="876300" y="3619500"/>
            <a:ext cx="2667000" cy="457200"/>
          </a:xfrm>
          <a:prstGeom prst="rect">
            <a:avLst/>
          </a:prstGeom>
          <a:solidFill>
            <a:srgbClr val="FF0000"/>
          </a:solidFill>
          <a:ln w="9525">
            <a:solidFill>
              <a:srgbClr val="EA8E4A"/>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b="1" i="1" dirty="0">
                <a:solidFill>
                  <a:srgbClr val="FFFFFF"/>
                </a:solidFill>
                <a:latin typeface="Century Gothic" charset="0"/>
              </a:rPr>
              <a:t>INTERVENTION</a:t>
            </a:r>
          </a:p>
        </p:txBody>
      </p:sp>
      <p:sp>
        <p:nvSpPr>
          <p:cNvPr id="30733" name="Text Box 16"/>
          <p:cNvSpPr txBox="1">
            <a:spLocks noChangeArrowheads="1"/>
          </p:cNvSpPr>
          <p:nvPr/>
        </p:nvSpPr>
        <p:spPr bwMode="auto">
          <a:xfrm>
            <a:off x="4191000" y="2849564"/>
            <a:ext cx="3276600" cy="57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sz="3200" b="1" i="1">
                <a:solidFill>
                  <a:srgbClr val="CC3921"/>
                </a:solidFill>
                <a:latin typeface="Century Gothic" charset="0"/>
              </a:rPr>
              <a:t>80%, 3 Yrs</a:t>
            </a:r>
            <a:endParaRPr lang="en-US" sz="3600" b="1" i="1">
              <a:solidFill>
                <a:srgbClr val="CC3921"/>
              </a:solidFill>
              <a:latin typeface="Century Gothic" charset="0"/>
            </a:endParaRPr>
          </a:p>
        </p:txBody>
      </p:sp>
      <p:sp>
        <p:nvSpPr>
          <p:cNvPr id="30734" name="Line 17"/>
          <p:cNvSpPr>
            <a:spLocks noChangeShapeType="1"/>
          </p:cNvSpPr>
          <p:nvPr/>
        </p:nvSpPr>
        <p:spPr bwMode="auto">
          <a:xfrm>
            <a:off x="2438400" y="2514600"/>
            <a:ext cx="0" cy="2667000"/>
          </a:xfrm>
          <a:prstGeom prst="line">
            <a:avLst/>
          </a:prstGeom>
          <a:noFill/>
          <a:ln w="38100">
            <a:solidFill>
              <a:srgbClr val="EA8E4A"/>
            </a:solidFill>
            <a:round/>
            <a:headEnd/>
            <a:tailEnd/>
          </a:ln>
          <a:extLst>
            <a:ext uri="{909E8E84-426E-40dd-AFC4-6F175D3DCCD1}">
              <a14:hiddenFill xmlns:a14="http://schemas.microsoft.com/office/drawing/2010/main" xmlns="">
                <a:noFill/>
              </a14:hiddenFill>
            </a:ext>
          </a:extLst>
        </p:spPr>
        <p:txBody>
          <a:bodyPr/>
          <a:lstStyle/>
          <a:p>
            <a:pPr eaLnBrk="0" fontAlgn="base" hangingPunct="0">
              <a:spcBef>
                <a:spcPct val="0"/>
              </a:spcBef>
              <a:spcAft>
                <a:spcPct val="0"/>
              </a:spcAft>
            </a:pPr>
            <a:endParaRPr lang="en-US" sz="2400" i="1">
              <a:solidFill>
                <a:srgbClr val="000000"/>
              </a:solidFill>
              <a:latin typeface="Times New Roman" pitchFamily="18" charset="0"/>
            </a:endParaRPr>
          </a:p>
        </p:txBody>
      </p:sp>
      <p:sp>
        <p:nvSpPr>
          <p:cNvPr id="30735" name="Text Box 18"/>
          <p:cNvSpPr txBox="1">
            <a:spLocks noChangeArrowheads="1"/>
          </p:cNvSpPr>
          <p:nvPr/>
        </p:nvSpPr>
        <p:spPr bwMode="auto">
          <a:xfrm>
            <a:off x="7086600" y="2895600"/>
            <a:ext cx="32766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sz="3200" b="1" i="1">
                <a:solidFill>
                  <a:srgbClr val="CC3921"/>
                </a:solidFill>
                <a:latin typeface="Century Gothic" charset="0"/>
              </a:rPr>
              <a:t>14%, 17 Yrs</a:t>
            </a:r>
            <a:endParaRPr lang="en-US" sz="3600" b="1" i="1">
              <a:solidFill>
                <a:srgbClr val="CC3921"/>
              </a:solidFill>
              <a:latin typeface="Century Gothic" charset="0"/>
            </a:endParaRPr>
          </a:p>
        </p:txBody>
      </p:sp>
      <p:sp>
        <p:nvSpPr>
          <p:cNvPr id="30736" name="Text Box 20"/>
          <p:cNvSpPr txBox="1">
            <a:spLocks noChangeArrowheads="1"/>
          </p:cNvSpPr>
          <p:nvPr/>
        </p:nvSpPr>
        <p:spPr bwMode="auto">
          <a:xfrm>
            <a:off x="7543800" y="5562601"/>
            <a:ext cx="2438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sz="1800" i="1">
                <a:solidFill>
                  <a:srgbClr val="001574"/>
                </a:solidFill>
                <a:latin typeface="Century Gothic" charset="0"/>
              </a:rPr>
              <a:t>Balas &amp; Boren, 2000</a:t>
            </a:r>
          </a:p>
        </p:txBody>
      </p:sp>
      <p:sp>
        <p:nvSpPr>
          <p:cNvPr id="30737" name="Text Box 21"/>
          <p:cNvSpPr txBox="1">
            <a:spLocks noChangeArrowheads="1"/>
          </p:cNvSpPr>
          <p:nvPr/>
        </p:nvSpPr>
        <p:spPr bwMode="auto">
          <a:xfrm>
            <a:off x="4572000" y="5454650"/>
            <a:ext cx="26670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sz="1800" i="1">
                <a:solidFill>
                  <a:srgbClr val="001574"/>
                </a:solidFill>
                <a:latin typeface="Century Gothic" charset="0"/>
              </a:rPr>
              <a:t>Fixsen, Blase, Timbers, &amp; Wolf, 2001</a:t>
            </a:r>
          </a:p>
        </p:txBody>
      </p:sp>
      <p:sp>
        <p:nvSpPr>
          <p:cNvPr id="30738" name="Rectangle 2"/>
          <p:cNvSpPr>
            <a:spLocks noChangeArrowheads="1"/>
          </p:cNvSpPr>
          <p:nvPr/>
        </p:nvSpPr>
        <p:spPr bwMode="auto">
          <a:xfrm>
            <a:off x="2286000" y="138068"/>
            <a:ext cx="8305798"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eaLnBrk="0" fontAlgn="base" hangingPunct="0">
              <a:spcBef>
                <a:spcPct val="0"/>
              </a:spcBef>
              <a:spcAft>
                <a:spcPct val="0"/>
              </a:spcAft>
            </a:pPr>
            <a:r>
              <a:rPr lang="en-US" sz="3200" b="1" u="sng" dirty="0">
                <a:solidFill>
                  <a:srgbClr val="0070C0"/>
                </a:solidFill>
                <a:latin typeface="Arial"/>
              </a:rPr>
              <a:t>Implementation Science: The Key To Successful Implementation is Facilitation</a:t>
            </a:r>
          </a:p>
        </p:txBody>
      </p:sp>
      <p:sp>
        <p:nvSpPr>
          <p:cNvPr id="30739" name="Text Box 8"/>
          <p:cNvSpPr txBox="1">
            <a:spLocks noChangeArrowheads="1"/>
          </p:cNvSpPr>
          <p:nvPr/>
        </p:nvSpPr>
        <p:spPr bwMode="auto">
          <a:xfrm>
            <a:off x="7315200" y="3962401"/>
            <a:ext cx="28194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sz="2000" i="1">
                <a:solidFill>
                  <a:srgbClr val="002353"/>
                </a:solidFill>
                <a:latin typeface="Century Gothic" charset="0"/>
              </a:rPr>
              <a:t>Letting it Happen Helping it Happen</a:t>
            </a:r>
          </a:p>
        </p:txBody>
      </p:sp>
      <p:sp>
        <p:nvSpPr>
          <p:cNvPr id="22" name="Oval 21"/>
          <p:cNvSpPr/>
          <p:nvPr/>
        </p:nvSpPr>
        <p:spPr>
          <a:xfrm>
            <a:off x="4495800" y="2514600"/>
            <a:ext cx="2667000" cy="1295400"/>
          </a:xfrm>
          <a:prstGeom prst="ellipse">
            <a:avLst/>
          </a:prstGeom>
          <a:noFill/>
          <a:ln w="50800">
            <a:solidFill>
              <a:srgbClr val="FDCE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i="1">
              <a:solidFill>
                <a:srgbClr val="FFFFFF"/>
              </a:solidFill>
              <a:latin typeface="Arial"/>
            </a:endParaRPr>
          </a:p>
        </p:txBody>
      </p:sp>
      <p:sp>
        <p:nvSpPr>
          <p:cNvPr id="23" name="Oval 22"/>
          <p:cNvSpPr/>
          <p:nvPr/>
        </p:nvSpPr>
        <p:spPr>
          <a:xfrm>
            <a:off x="7391400" y="2514600"/>
            <a:ext cx="2667000" cy="1295400"/>
          </a:xfrm>
          <a:prstGeom prst="ellipse">
            <a:avLst/>
          </a:prstGeom>
          <a:noFill/>
          <a:ln w="50800">
            <a:solidFill>
              <a:srgbClr val="FDCE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i="1">
              <a:solidFill>
                <a:srgbClr val="FFFFFF"/>
              </a:solidFill>
              <a:latin typeface="Arial"/>
            </a:endParaRPr>
          </a:p>
        </p:txBody>
      </p:sp>
      <p:sp>
        <p:nvSpPr>
          <p:cNvPr id="24" name="Text Box 5">
            <a:extLst>
              <a:ext uri="{FF2B5EF4-FFF2-40B4-BE49-F238E27FC236}">
                <a16:creationId xmlns:a16="http://schemas.microsoft.com/office/drawing/2014/main" id="{2D7BC4DA-1563-D248-B5D1-DF14AAC50226}"/>
              </a:ext>
            </a:extLst>
          </p:cNvPr>
          <p:cNvSpPr txBox="1">
            <a:spLocks noChangeArrowheads="1"/>
          </p:cNvSpPr>
          <p:nvPr/>
        </p:nvSpPr>
        <p:spPr bwMode="auto">
          <a:xfrm>
            <a:off x="7239010" y="1944889"/>
            <a:ext cx="274319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50000"/>
              </a:spcBef>
              <a:spcAft>
                <a:spcPct val="0"/>
              </a:spcAft>
            </a:pPr>
            <a:r>
              <a:rPr lang="en-US" b="1" i="1" dirty="0">
                <a:solidFill>
                  <a:srgbClr val="000000"/>
                </a:solidFill>
                <a:latin typeface="Century Gothic" charset="0"/>
              </a:rPr>
              <a:t>No</a:t>
            </a:r>
          </a:p>
        </p:txBody>
      </p:sp>
      <p:sp>
        <p:nvSpPr>
          <p:cNvPr id="25" name="Text Box 7">
            <a:extLst>
              <a:ext uri="{FF2B5EF4-FFF2-40B4-BE49-F238E27FC236}">
                <a16:creationId xmlns:a16="http://schemas.microsoft.com/office/drawing/2014/main" id="{F5C7FA56-F011-A740-94BB-4BAD6A83E7C8}"/>
              </a:ext>
            </a:extLst>
          </p:cNvPr>
          <p:cNvSpPr txBox="1">
            <a:spLocks noChangeArrowheads="1"/>
          </p:cNvSpPr>
          <p:nvPr/>
        </p:nvSpPr>
        <p:spPr bwMode="auto">
          <a:xfrm>
            <a:off x="2438400" y="4213207"/>
            <a:ext cx="19812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50000"/>
              </a:spcBef>
              <a:spcAft>
                <a:spcPct val="0"/>
              </a:spcAft>
            </a:pPr>
            <a:r>
              <a:rPr lang="en-US" b="1" i="1" dirty="0">
                <a:solidFill>
                  <a:srgbClr val="000000"/>
                </a:solidFill>
                <a:latin typeface="Century Gothic" charset="0"/>
              </a:rPr>
              <a:t>Facilitation </a:t>
            </a:r>
          </a:p>
        </p:txBody>
      </p:sp>
    </p:spTree>
    <p:extLst>
      <p:ext uri="{BB962C8B-B14F-4D97-AF65-F5344CB8AC3E}">
        <p14:creationId xmlns:p14="http://schemas.microsoft.com/office/powerpoint/2010/main" val="163316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73DA-24DD-3FAF-0890-C6EC5B4458D3}"/>
              </a:ext>
            </a:extLst>
          </p:cNvPr>
          <p:cNvSpPr>
            <a:spLocks noGrp="1"/>
          </p:cNvSpPr>
          <p:nvPr>
            <p:ph type="title"/>
          </p:nvPr>
        </p:nvSpPr>
        <p:spPr/>
        <p:txBody>
          <a:bodyPr/>
          <a:lstStyle/>
          <a:p>
            <a:r>
              <a:rPr lang="en-US" dirty="0"/>
              <a:t>Coaching as a key element of implementation</a:t>
            </a:r>
          </a:p>
        </p:txBody>
      </p:sp>
      <p:sp>
        <p:nvSpPr>
          <p:cNvPr id="3" name="Content Placeholder 2">
            <a:extLst>
              <a:ext uri="{FF2B5EF4-FFF2-40B4-BE49-F238E27FC236}">
                <a16:creationId xmlns:a16="http://schemas.microsoft.com/office/drawing/2014/main" id="{F8C9C567-BD2D-1FE8-66B1-76605EB40CDB}"/>
              </a:ext>
            </a:extLst>
          </p:cNvPr>
          <p:cNvSpPr>
            <a:spLocks noGrp="1"/>
          </p:cNvSpPr>
          <p:nvPr>
            <p:ph idx="1"/>
          </p:nvPr>
        </p:nvSpPr>
        <p:spPr>
          <a:xfrm>
            <a:off x="1412340" y="1981200"/>
            <a:ext cx="9865259" cy="4114800"/>
          </a:xfrm>
        </p:spPr>
        <p:txBody>
          <a:bodyPr/>
          <a:lstStyle/>
          <a:p>
            <a:r>
              <a:rPr lang="en-US" dirty="0"/>
              <a:t>Coaching or Facilitation is cited as the most important or among the most important tools for successful implementation.  Coaching can take many forms, but is most commonly organized (initially) as external support.</a:t>
            </a:r>
          </a:p>
          <a:p>
            <a:endParaRPr lang="en-US" dirty="0"/>
          </a:p>
          <a:p>
            <a:r>
              <a:rPr lang="en-US" dirty="0"/>
              <a:t>Role - Implementation Goals are Expected, Supported and Rewarded by coaching   </a:t>
            </a:r>
          </a:p>
        </p:txBody>
      </p:sp>
    </p:spTree>
    <p:extLst>
      <p:ext uri="{BB962C8B-B14F-4D97-AF65-F5344CB8AC3E}">
        <p14:creationId xmlns:p14="http://schemas.microsoft.com/office/powerpoint/2010/main" val="4003312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3A0AB-7A0D-45C9-F149-3E1E6730A8D8}"/>
              </a:ext>
            </a:extLst>
          </p:cNvPr>
          <p:cNvSpPr>
            <a:spLocks noGrp="1"/>
          </p:cNvSpPr>
          <p:nvPr>
            <p:ph type="title"/>
          </p:nvPr>
        </p:nvSpPr>
        <p:spPr/>
        <p:txBody>
          <a:bodyPr/>
          <a:lstStyle/>
          <a:p>
            <a:r>
              <a:rPr lang="en-US" dirty="0"/>
              <a:t>Your thoughts</a:t>
            </a:r>
          </a:p>
        </p:txBody>
      </p:sp>
      <p:sp>
        <p:nvSpPr>
          <p:cNvPr id="3" name="Content Placeholder 2">
            <a:extLst>
              <a:ext uri="{FF2B5EF4-FFF2-40B4-BE49-F238E27FC236}">
                <a16:creationId xmlns:a16="http://schemas.microsoft.com/office/drawing/2014/main" id="{3A85676D-CD80-5EA4-9F59-FCCC65E759F8}"/>
              </a:ext>
            </a:extLst>
          </p:cNvPr>
          <p:cNvSpPr>
            <a:spLocks noGrp="1"/>
          </p:cNvSpPr>
          <p:nvPr>
            <p:ph idx="1"/>
          </p:nvPr>
        </p:nvSpPr>
        <p:spPr/>
        <p:txBody>
          <a:bodyPr/>
          <a:lstStyle/>
          <a:p>
            <a:r>
              <a:rPr lang="en-US" dirty="0"/>
              <a:t>When you think about coaching – what comes to mind?</a:t>
            </a:r>
          </a:p>
        </p:txBody>
      </p:sp>
    </p:spTree>
    <p:extLst>
      <p:ext uri="{BB962C8B-B14F-4D97-AF65-F5344CB8AC3E}">
        <p14:creationId xmlns:p14="http://schemas.microsoft.com/office/powerpoint/2010/main" val="11844774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8419-18E3-3496-DE13-D1A81BBF52DD}"/>
              </a:ext>
            </a:extLst>
          </p:cNvPr>
          <p:cNvSpPr>
            <a:spLocks noGrp="1"/>
          </p:cNvSpPr>
          <p:nvPr>
            <p:ph type="title"/>
          </p:nvPr>
        </p:nvSpPr>
        <p:spPr/>
        <p:txBody>
          <a:bodyPr/>
          <a:lstStyle/>
          <a:p>
            <a:r>
              <a:rPr lang="en-US" dirty="0"/>
              <a:t>Co-production of Knowledge</a:t>
            </a:r>
          </a:p>
        </p:txBody>
      </p:sp>
      <p:sp>
        <p:nvSpPr>
          <p:cNvPr id="3" name="Content Placeholder 2">
            <a:extLst>
              <a:ext uri="{FF2B5EF4-FFF2-40B4-BE49-F238E27FC236}">
                <a16:creationId xmlns:a16="http://schemas.microsoft.com/office/drawing/2014/main" id="{BB7825E3-71BC-01EE-DDC7-3770E392ED20}"/>
              </a:ext>
            </a:extLst>
          </p:cNvPr>
          <p:cNvSpPr>
            <a:spLocks noGrp="1"/>
          </p:cNvSpPr>
          <p:nvPr>
            <p:ph idx="1"/>
          </p:nvPr>
        </p:nvSpPr>
        <p:spPr/>
        <p:txBody>
          <a:bodyPr/>
          <a:lstStyle/>
          <a:p>
            <a:r>
              <a:rPr lang="en-US" dirty="0"/>
              <a:t>Creation of knowledge, information or data through a shared research process that involves different levels and backgrounds of people.</a:t>
            </a:r>
          </a:p>
        </p:txBody>
      </p:sp>
    </p:spTree>
    <p:extLst>
      <p:ext uri="{BB962C8B-B14F-4D97-AF65-F5344CB8AC3E}">
        <p14:creationId xmlns:p14="http://schemas.microsoft.com/office/powerpoint/2010/main" val="2534013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C1032BF-221C-BCA9-A2B9-88C254D67CD1}"/>
              </a:ext>
            </a:extLst>
          </p:cNvPr>
          <p:cNvSpPr>
            <a:spLocks noGrp="1"/>
          </p:cNvSpPr>
          <p:nvPr>
            <p:ph type="title"/>
          </p:nvPr>
        </p:nvSpPr>
        <p:spPr>
          <a:xfrm>
            <a:off x="1321806" y="365127"/>
            <a:ext cx="10031994" cy="1325563"/>
          </a:xfrm>
        </p:spPr>
        <p:txBody>
          <a:bodyPr/>
          <a:lstStyle/>
          <a:p>
            <a:r>
              <a:rPr lang="en-US" dirty="0"/>
              <a:t>   Key concept - Co-production of knowledge by coaches/teams and other stakeholders</a:t>
            </a:r>
          </a:p>
        </p:txBody>
      </p:sp>
      <p:sp>
        <p:nvSpPr>
          <p:cNvPr id="5" name="Content Placeholder 4">
            <a:extLst>
              <a:ext uri="{FF2B5EF4-FFF2-40B4-BE49-F238E27FC236}">
                <a16:creationId xmlns:a16="http://schemas.microsoft.com/office/drawing/2014/main" id="{76A0D9D5-FFA5-14DE-F3C5-273AC0BA5A70}"/>
              </a:ext>
            </a:extLst>
          </p:cNvPr>
          <p:cNvSpPr>
            <a:spLocks noGrp="1"/>
          </p:cNvSpPr>
          <p:nvPr>
            <p:ph idx="1"/>
          </p:nvPr>
        </p:nvSpPr>
        <p:spPr>
          <a:xfrm>
            <a:off x="1471942" y="1771305"/>
            <a:ext cx="10515600" cy="4351338"/>
          </a:xfrm>
        </p:spPr>
        <p:txBody>
          <a:bodyPr>
            <a:normAutofit lnSpcReduction="10000"/>
          </a:bodyPr>
          <a:lstStyle/>
          <a:p>
            <a:r>
              <a:rPr lang="en-US" dirty="0"/>
              <a:t>Principles of Knowledge </a:t>
            </a:r>
          </a:p>
          <a:p>
            <a:r>
              <a:rPr lang="en-US" dirty="0"/>
              <a:t>     Context based</a:t>
            </a:r>
          </a:p>
          <a:p>
            <a:r>
              <a:rPr lang="en-US" dirty="0"/>
              <a:t>     Pluralistic</a:t>
            </a:r>
          </a:p>
          <a:p>
            <a:r>
              <a:rPr lang="en-US" dirty="0"/>
              <a:t>     Goal orientated</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dirty="0"/>
              <a:t>     Interact</a:t>
            </a:r>
          </a:p>
          <a:p>
            <a:pPr marL="0" marR="0" lvl="0" indent="0" algn="l" defTabSz="685800" rtl="0" eaLnBrk="1" fontAlgn="auto" latinLnBrk="0" hangingPunct="1">
              <a:lnSpc>
                <a:spcPct val="90000"/>
              </a:lnSpc>
              <a:spcBef>
                <a:spcPts val="750"/>
              </a:spcBef>
              <a:spcAft>
                <a:spcPts val="0"/>
              </a:spcAft>
              <a:buClrTx/>
              <a:buSz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Albert </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Norstrom</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et al. (</a:t>
            </a:r>
            <a:r>
              <a:rPr lang="en-US" sz="1400" dirty="0">
                <a:solidFill>
                  <a:prstClr val="black"/>
                </a:solidFill>
                <a:latin typeface="Calibri" panose="020F0502020204030204"/>
              </a:rPr>
              <a:t>2020)</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“Principles for knowledge co-production in sustainability </a:t>
            </a:r>
            <a:r>
              <a:rPr lang="en-US" sz="1400" dirty="0">
                <a:solidFill>
                  <a:prstClr val="black"/>
                </a:solidFill>
                <a:latin typeface="Calibri" panose="020F0502020204030204"/>
              </a:rPr>
              <a:t>research.” </a:t>
            </a: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Nature Sustainability</a:t>
            </a:r>
          </a:p>
          <a:p>
            <a:endParaRPr lang="en-US" dirty="0"/>
          </a:p>
          <a:p>
            <a:r>
              <a:rPr lang="en-US" dirty="0"/>
              <a:t>Four elements of working with co-production approach</a:t>
            </a:r>
          </a:p>
          <a:p>
            <a:r>
              <a:rPr lang="en-US" dirty="0"/>
              <a:t>      Equality</a:t>
            </a:r>
          </a:p>
          <a:p>
            <a:r>
              <a:rPr lang="en-US" dirty="0"/>
              <a:t>      Diversity</a:t>
            </a:r>
          </a:p>
          <a:p>
            <a:r>
              <a:rPr lang="en-US" dirty="0"/>
              <a:t>       Accessibility</a:t>
            </a:r>
          </a:p>
          <a:p>
            <a:r>
              <a:rPr lang="en-US" dirty="0"/>
              <a:t>       Reciprocity</a:t>
            </a:r>
            <a:endParaRPr lang="en-US" sz="1400" dirty="0"/>
          </a:p>
        </p:txBody>
      </p:sp>
    </p:spTree>
    <p:extLst>
      <p:ext uri="{BB962C8B-B14F-4D97-AF65-F5344CB8AC3E}">
        <p14:creationId xmlns:p14="http://schemas.microsoft.com/office/powerpoint/2010/main" val="2599460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3DFD-86E8-1162-4CDD-F920AA0D4566}"/>
              </a:ext>
            </a:extLst>
          </p:cNvPr>
          <p:cNvSpPr>
            <a:spLocks noGrp="1"/>
          </p:cNvSpPr>
          <p:nvPr>
            <p:ph type="title"/>
          </p:nvPr>
        </p:nvSpPr>
        <p:spPr>
          <a:xfrm>
            <a:off x="1593410" y="365127"/>
            <a:ext cx="9760390" cy="1325563"/>
          </a:xfrm>
        </p:spPr>
        <p:txBody>
          <a:bodyPr>
            <a:normAutofit/>
          </a:bodyPr>
          <a:lstStyle/>
          <a:p>
            <a:r>
              <a:rPr lang="en-US" sz="4400" dirty="0"/>
              <a:t>NIATx Learning Collaboratives</a:t>
            </a:r>
          </a:p>
        </p:txBody>
      </p:sp>
      <p:sp>
        <p:nvSpPr>
          <p:cNvPr id="3" name="Content Placeholder 2">
            <a:extLst>
              <a:ext uri="{FF2B5EF4-FFF2-40B4-BE49-F238E27FC236}">
                <a16:creationId xmlns:a16="http://schemas.microsoft.com/office/drawing/2014/main" id="{9BCB9D0F-D3F9-F3FC-1E59-28A8C6FBD5A8}"/>
              </a:ext>
            </a:extLst>
          </p:cNvPr>
          <p:cNvSpPr>
            <a:spLocks noGrp="1"/>
          </p:cNvSpPr>
          <p:nvPr>
            <p:ph idx="1"/>
          </p:nvPr>
        </p:nvSpPr>
        <p:spPr>
          <a:xfrm>
            <a:off x="1412340" y="1825625"/>
            <a:ext cx="9941459" cy="4351338"/>
          </a:xfrm>
        </p:spPr>
        <p:txBody>
          <a:bodyPr>
            <a:normAutofit/>
          </a:bodyPr>
          <a:lstStyle/>
          <a:p>
            <a:r>
              <a:rPr lang="en-US" sz="2800" i="1" dirty="0"/>
              <a:t>Which elements of improvement collaboratives are most effective?  A cluster-randomized trial </a:t>
            </a:r>
          </a:p>
          <a:p>
            <a:pPr marL="0" indent="0">
              <a:buNone/>
            </a:pPr>
            <a:r>
              <a:rPr lang="en-US" sz="3600" i="1" dirty="0"/>
              <a:t> </a:t>
            </a:r>
            <a:r>
              <a:rPr lang="en-US" sz="2000" i="1" dirty="0"/>
              <a:t>David H Gustafson, et al. (</a:t>
            </a:r>
            <a:r>
              <a:rPr lang="en-US" sz="2000" dirty="0"/>
              <a:t>2013</a:t>
            </a:r>
            <a:r>
              <a:rPr lang="en-US" sz="2000" i="1" dirty="0"/>
              <a:t>) </a:t>
            </a:r>
            <a:r>
              <a:rPr lang="en-US" sz="2000" u="sng" dirty="0"/>
              <a:t>Addiction</a:t>
            </a:r>
          </a:p>
          <a:p>
            <a:pPr marL="0" indent="0">
              <a:buNone/>
            </a:pPr>
            <a:endParaRPr lang="en-US" sz="2000" u="sng" dirty="0"/>
          </a:p>
          <a:p>
            <a:pPr marL="0" indent="0">
              <a:buNone/>
            </a:pPr>
            <a:r>
              <a:rPr lang="en-US" sz="3200" dirty="0"/>
              <a:t>201 organizations across 5 US States.  Conclusions: Coaching and the combination of collaborative components were about equally effective in achieving study aims, but coaching was substantially more cost-effective. </a:t>
            </a:r>
          </a:p>
          <a:p>
            <a:pPr marL="0" indent="0">
              <a:buNone/>
            </a:pPr>
            <a:endParaRPr lang="en-US" sz="2000" i="1" u="sng" dirty="0"/>
          </a:p>
          <a:p>
            <a:pPr marL="0" indent="0">
              <a:buNone/>
            </a:pPr>
            <a:endParaRPr lang="en-US" sz="3600" i="1" u="sng" dirty="0"/>
          </a:p>
        </p:txBody>
      </p:sp>
    </p:spTree>
    <p:extLst>
      <p:ext uri="{BB962C8B-B14F-4D97-AF65-F5344CB8AC3E}">
        <p14:creationId xmlns:p14="http://schemas.microsoft.com/office/powerpoint/2010/main" val="521143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FE141-66AA-CF8C-0A3D-EB55CEAF4F1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DA15F5D-2DC3-955D-7A4C-DBC95E8F14CC}"/>
              </a:ext>
            </a:extLst>
          </p:cNvPr>
          <p:cNvSpPr>
            <a:spLocks noGrp="1"/>
          </p:cNvSpPr>
          <p:nvPr>
            <p:ph idx="1"/>
          </p:nvPr>
        </p:nvSpPr>
        <p:spPr>
          <a:xfrm>
            <a:off x="1566250" y="1981200"/>
            <a:ext cx="9711350" cy="4114800"/>
          </a:xfrm>
        </p:spPr>
        <p:txBody>
          <a:bodyPr/>
          <a:lstStyle/>
          <a:p>
            <a:r>
              <a:rPr lang="en-US" b="0" i="0" dirty="0">
                <a:solidFill>
                  <a:srgbClr val="333333"/>
                </a:solidFill>
                <a:effectLst/>
                <a:latin typeface="Open Sans" panose="020B0606030504020204" pitchFamily="34" charset="0"/>
              </a:rPr>
              <a:t> A 2019 systematic review of successful facilitation strategies included the following attributes: “goal-setting, assessing progress and outcomes, and providing tools and resources.” </a:t>
            </a:r>
          </a:p>
          <a:p>
            <a:pPr marL="0" indent="0">
              <a:buNone/>
            </a:pPr>
            <a:r>
              <a:rPr lang="en-US" dirty="0">
                <a:solidFill>
                  <a:srgbClr val="333333"/>
                </a:solidFill>
                <a:latin typeface="Open Sans" panose="020B0606030504020204" pitchFamily="34" charset="0"/>
              </a:rPr>
              <a:t>                          </a:t>
            </a:r>
            <a:r>
              <a:rPr lang="en-US" sz="1600" i="1" dirty="0">
                <a:solidFill>
                  <a:srgbClr val="333333"/>
                </a:solidFill>
                <a:latin typeface="Open Sans" panose="020B0606030504020204" pitchFamily="34" charset="0"/>
              </a:rPr>
              <a:t>Change Facilitation Strategies Used in the Implementation of Innovations in Healthcare Practice: A Systematic Review. </a:t>
            </a:r>
            <a:r>
              <a:rPr lang="en-US" sz="1600" dirty="0">
                <a:solidFill>
                  <a:srgbClr val="333333"/>
                </a:solidFill>
                <a:latin typeface="Open Sans" panose="020B0606030504020204" pitchFamily="34" charset="0"/>
              </a:rPr>
              <a:t>Lydia Moussa, 2019. Journal of Change Management.</a:t>
            </a:r>
            <a:endParaRPr lang="en-US" i="1" dirty="0"/>
          </a:p>
        </p:txBody>
      </p:sp>
    </p:spTree>
    <p:extLst>
      <p:ext uri="{BB962C8B-B14F-4D97-AF65-F5344CB8AC3E}">
        <p14:creationId xmlns:p14="http://schemas.microsoft.com/office/powerpoint/2010/main" val="3654812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249E-E39A-DA54-4434-320AEC9EA03C}"/>
              </a:ext>
            </a:extLst>
          </p:cNvPr>
          <p:cNvSpPr>
            <a:spLocks noGrp="1"/>
          </p:cNvSpPr>
          <p:nvPr>
            <p:ph type="title"/>
          </p:nvPr>
        </p:nvSpPr>
        <p:spPr/>
        <p:txBody>
          <a:bodyPr/>
          <a:lstStyle/>
          <a:p>
            <a:r>
              <a:rPr lang="en-US" dirty="0"/>
              <a:t>NIATx Coaching for Implementation</a:t>
            </a:r>
          </a:p>
        </p:txBody>
      </p:sp>
      <p:sp>
        <p:nvSpPr>
          <p:cNvPr id="3" name="Content Placeholder 2">
            <a:extLst>
              <a:ext uri="{FF2B5EF4-FFF2-40B4-BE49-F238E27FC236}">
                <a16:creationId xmlns:a16="http://schemas.microsoft.com/office/drawing/2014/main" id="{DCF23B52-FD72-9DD2-8857-58E313CFB9EE}"/>
              </a:ext>
            </a:extLst>
          </p:cNvPr>
          <p:cNvSpPr>
            <a:spLocks noGrp="1"/>
          </p:cNvSpPr>
          <p:nvPr>
            <p:ph idx="1"/>
          </p:nvPr>
        </p:nvSpPr>
        <p:spPr/>
        <p:txBody>
          <a:bodyPr/>
          <a:lstStyle/>
          <a:p>
            <a:r>
              <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rPr>
              <a:t>Opening the Black Box of Organizational coaching for implementation.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err="1">
                <a:ln>
                  <a:noFill/>
                </a:ln>
                <a:solidFill>
                  <a:prstClr val="black"/>
                </a:solidFill>
                <a:effectLst/>
                <a:uLnTx/>
                <a:uFillTx/>
                <a:latin typeface="Calibri" panose="020F0502020204030204"/>
                <a:ea typeface="+mn-ea"/>
                <a:cs typeface="+mn-cs"/>
              </a:rPr>
              <a:t>Fledderman</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K, Jacobson N, Horst J, Madden LM, Haram E, Molfenter T. BMC Health Serv Res. 2023 Feb</a:t>
            </a:r>
            <a:endParaRPr lang="en-US" sz="2800" dirty="0"/>
          </a:p>
        </p:txBody>
      </p:sp>
    </p:spTree>
    <p:extLst>
      <p:ext uri="{BB962C8B-B14F-4D97-AF65-F5344CB8AC3E}">
        <p14:creationId xmlns:p14="http://schemas.microsoft.com/office/powerpoint/2010/main" val="3455911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7B1A-909F-BE4F-9CB9-CA55FE61DC68}"/>
              </a:ext>
            </a:extLst>
          </p:cNvPr>
          <p:cNvSpPr>
            <a:spLocks noGrp="1"/>
          </p:cNvSpPr>
          <p:nvPr>
            <p:ph type="title"/>
          </p:nvPr>
        </p:nvSpPr>
        <p:spPr>
          <a:xfrm>
            <a:off x="3091180" y="548833"/>
            <a:ext cx="7772400" cy="1143000"/>
          </a:xfrm>
        </p:spPr>
        <p:txBody>
          <a:bodyPr/>
          <a:lstStyle/>
          <a:p>
            <a:r>
              <a:rPr lang="en-US" dirty="0"/>
              <a:t>The NIATx Coaching Model</a:t>
            </a:r>
            <a:br>
              <a:rPr lang="en-US" dirty="0"/>
            </a:br>
            <a:endParaRPr lang="en-US" dirty="0"/>
          </a:p>
        </p:txBody>
      </p:sp>
      <p:pic>
        <p:nvPicPr>
          <p:cNvPr id="3" name="Picture 2" descr="Diagram&#10;&#10;Description automatically generated">
            <a:extLst>
              <a:ext uri="{FF2B5EF4-FFF2-40B4-BE49-F238E27FC236}">
                <a16:creationId xmlns:a16="http://schemas.microsoft.com/office/drawing/2014/main" id="{3855BA94-86C2-8947-1B3D-E6BD6AEB98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99080" y="1166644"/>
            <a:ext cx="8356600" cy="5142523"/>
          </a:xfrm>
          <a:prstGeom prst="rect">
            <a:avLst/>
          </a:prstGeom>
        </p:spPr>
      </p:pic>
    </p:spTree>
    <p:extLst>
      <p:ext uri="{BB962C8B-B14F-4D97-AF65-F5344CB8AC3E}">
        <p14:creationId xmlns:p14="http://schemas.microsoft.com/office/powerpoint/2010/main" val="1833505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CA09-C68D-DD87-7E82-DA2FC5A7633D}"/>
              </a:ext>
            </a:extLst>
          </p:cNvPr>
          <p:cNvSpPr>
            <a:spLocks noGrp="1"/>
          </p:cNvSpPr>
          <p:nvPr>
            <p:ph type="title"/>
          </p:nvPr>
        </p:nvSpPr>
        <p:spPr>
          <a:xfrm>
            <a:off x="1148316" y="609600"/>
            <a:ext cx="10363200" cy="1143000"/>
          </a:xfrm>
        </p:spPr>
        <p:txBody>
          <a:bodyPr/>
          <a:lstStyle/>
          <a:p>
            <a:r>
              <a:rPr lang="en-US" dirty="0"/>
              <a:t>Building Relationships</a:t>
            </a:r>
          </a:p>
        </p:txBody>
      </p:sp>
      <p:sp>
        <p:nvSpPr>
          <p:cNvPr id="3" name="Content Placeholder 2">
            <a:extLst>
              <a:ext uri="{FF2B5EF4-FFF2-40B4-BE49-F238E27FC236}">
                <a16:creationId xmlns:a16="http://schemas.microsoft.com/office/drawing/2014/main" id="{3EAA1DB6-56E4-623A-0B33-906BF5638FB6}"/>
              </a:ext>
            </a:extLst>
          </p:cNvPr>
          <p:cNvSpPr>
            <a:spLocks noGrp="1"/>
          </p:cNvSpPr>
          <p:nvPr>
            <p:ph idx="1"/>
          </p:nvPr>
        </p:nvSpPr>
        <p:spPr>
          <a:xfrm>
            <a:off x="1360967" y="1913860"/>
            <a:ext cx="10597116" cy="4150242"/>
          </a:xfrm>
        </p:spPr>
        <p:txBody>
          <a:bodyPr/>
          <a:lstStyle/>
          <a:p>
            <a:r>
              <a:rPr lang="en-US" dirty="0"/>
              <a:t>Introduce yourself.  Think about LOCATION. Encourage introduction of others. </a:t>
            </a:r>
          </a:p>
          <a:p>
            <a:r>
              <a:rPr lang="en-US" dirty="0"/>
              <a:t>Explain and use tools – pass on the knowledge and be willing to hear more.</a:t>
            </a:r>
          </a:p>
          <a:p>
            <a:r>
              <a:rPr lang="en-US" dirty="0"/>
              <a:t>Assist/remind change team planning. Be kind but consistent.  Use positive frames.</a:t>
            </a:r>
          </a:p>
        </p:txBody>
      </p:sp>
    </p:spTree>
    <p:extLst>
      <p:ext uri="{BB962C8B-B14F-4D97-AF65-F5344CB8AC3E}">
        <p14:creationId xmlns:p14="http://schemas.microsoft.com/office/powerpoint/2010/main" val="1776203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73273CC-1948-5D4D-3F6B-4DFC12565F10}"/>
              </a:ext>
            </a:extLst>
          </p:cNvPr>
          <p:cNvSpPr>
            <a:spLocks noGrp="1"/>
          </p:cNvSpPr>
          <p:nvPr>
            <p:ph type="title"/>
          </p:nvPr>
        </p:nvSpPr>
        <p:spPr/>
        <p:txBody>
          <a:bodyPr/>
          <a:lstStyle/>
          <a:p>
            <a:r>
              <a:rPr lang="en-US" dirty="0"/>
              <a:t>Building Capacity</a:t>
            </a:r>
          </a:p>
        </p:txBody>
      </p:sp>
      <p:sp>
        <p:nvSpPr>
          <p:cNvPr id="5" name="Content Placeholder 4">
            <a:extLst>
              <a:ext uri="{FF2B5EF4-FFF2-40B4-BE49-F238E27FC236}">
                <a16:creationId xmlns:a16="http://schemas.microsoft.com/office/drawing/2014/main" id="{F6246C0A-4562-AED0-917C-0371D3449905}"/>
              </a:ext>
            </a:extLst>
          </p:cNvPr>
          <p:cNvSpPr>
            <a:spLocks noGrp="1"/>
          </p:cNvSpPr>
          <p:nvPr>
            <p:ph idx="1"/>
          </p:nvPr>
        </p:nvSpPr>
        <p:spPr>
          <a:xfrm>
            <a:off x="1320800" y="1562100"/>
            <a:ext cx="10363200" cy="4495800"/>
          </a:xfrm>
        </p:spPr>
        <p:txBody>
          <a:bodyPr/>
          <a:lstStyle/>
          <a:p>
            <a:r>
              <a:rPr lang="en-US" dirty="0"/>
              <a:t>Staying organized – use a project worksheet </a:t>
            </a:r>
          </a:p>
          <a:p>
            <a:r>
              <a:rPr lang="en-US" dirty="0"/>
              <a:t>Making sure/encouraging change team to meet</a:t>
            </a:r>
          </a:p>
          <a:p>
            <a:r>
              <a:rPr lang="en-US" dirty="0"/>
              <a:t>Reflecting/translating results</a:t>
            </a:r>
          </a:p>
          <a:p>
            <a:r>
              <a:rPr lang="en-US" dirty="0"/>
              <a:t>Functioning as an advisor</a:t>
            </a:r>
          </a:p>
          <a:p>
            <a:r>
              <a:rPr lang="en-US" dirty="0"/>
              <a:t>Reminding teams about tools</a:t>
            </a:r>
          </a:p>
          <a:p>
            <a:r>
              <a:rPr lang="en-US" dirty="0"/>
              <a:t>Passing on ‘credit’ and ‘recognition’</a:t>
            </a:r>
          </a:p>
          <a:p>
            <a:r>
              <a:rPr lang="en-US" dirty="0"/>
              <a:t>Practicing/encouraging lateral and vertical communication </a:t>
            </a:r>
          </a:p>
          <a:p>
            <a:endParaRPr lang="en-US" dirty="0"/>
          </a:p>
          <a:p>
            <a:pPr marL="0" indent="0">
              <a:buNone/>
            </a:pPr>
            <a:endParaRPr lang="en-US" dirty="0"/>
          </a:p>
        </p:txBody>
      </p:sp>
    </p:spTree>
    <p:extLst>
      <p:ext uri="{BB962C8B-B14F-4D97-AF65-F5344CB8AC3E}">
        <p14:creationId xmlns:p14="http://schemas.microsoft.com/office/powerpoint/2010/main" val="2328077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0C81-4F4B-7B7A-9FEE-5DA329FF0AF2}"/>
              </a:ext>
            </a:extLst>
          </p:cNvPr>
          <p:cNvSpPr>
            <a:spLocks noGrp="1"/>
          </p:cNvSpPr>
          <p:nvPr>
            <p:ph type="title"/>
          </p:nvPr>
        </p:nvSpPr>
        <p:spPr/>
        <p:txBody>
          <a:bodyPr/>
          <a:lstStyle/>
          <a:p>
            <a:r>
              <a:rPr lang="en-US" dirty="0"/>
              <a:t>Building Sustainability </a:t>
            </a:r>
          </a:p>
        </p:txBody>
      </p:sp>
      <p:sp>
        <p:nvSpPr>
          <p:cNvPr id="3" name="Content Placeholder 2">
            <a:extLst>
              <a:ext uri="{FF2B5EF4-FFF2-40B4-BE49-F238E27FC236}">
                <a16:creationId xmlns:a16="http://schemas.microsoft.com/office/drawing/2014/main" id="{C34CC1DE-A5F7-4F2C-8170-ACB5306AD162}"/>
              </a:ext>
            </a:extLst>
          </p:cNvPr>
          <p:cNvSpPr>
            <a:spLocks noGrp="1"/>
          </p:cNvSpPr>
          <p:nvPr>
            <p:ph idx="1"/>
          </p:nvPr>
        </p:nvSpPr>
        <p:spPr>
          <a:xfrm>
            <a:off x="1658678" y="1956391"/>
            <a:ext cx="9618921" cy="4139609"/>
          </a:xfrm>
        </p:spPr>
        <p:txBody>
          <a:bodyPr/>
          <a:lstStyle/>
          <a:p>
            <a:r>
              <a:rPr lang="en-US" dirty="0"/>
              <a:t>Celebrating and communicating success/milestones achieved (5 x 5)</a:t>
            </a:r>
          </a:p>
          <a:p>
            <a:r>
              <a:rPr lang="en-US" dirty="0"/>
              <a:t>Ongoing processes for feedback – data evaluation, sharing and planning for course corrections</a:t>
            </a:r>
          </a:p>
          <a:p>
            <a:r>
              <a:rPr lang="en-US" dirty="0"/>
              <a:t>Always remember to understand and involve the customer!</a:t>
            </a:r>
          </a:p>
        </p:txBody>
      </p:sp>
    </p:spTree>
    <p:extLst>
      <p:ext uri="{BB962C8B-B14F-4D97-AF65-F5344CB8AC3E}">
        <p14:creationId xmlns:p14="http://schemas.microsoft.com/office/powerpoint/2010/main" val="3297597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14253-82CB-128D-9648-53A4C9F35EF1}"/>
              </a:ext>
            </a:extLst>
          </p:cNvPr>
          <p:cNvSpPr>
            <a:spLocks noGrp="1"/>
          </p:cNvSpPr>
          <p:nvPr>
            <p:ph type="title"/>
          </p:nvPr>
        </p:nvSpPr>
        <p:spPr/>
        <p:txBody>
          <a:bodyPr/>
          <a:lstStyle/>
          <a:p>
            <a:r>
              <a:rPr lang="en-US" dirty="0"/>
              <a:t>How does coaching relate to  implementation? </a:t>
            </a:r>
          </a:p>
        </p:txBody>
      </p:sp>
      <p:sp>
        <p:nvSpPr>
          <p:cNvPr id="3" name="Content Placeholder 2">
            <a:extLst>
              <a:ext uri="{FF2B5EF4-FFF2-40B4-BE49-F238E27FC236}">
                <a16:creationId xmlns:a16="http://schemas.microsoft.com/office/drawing/2014/main" id="{0923F77B-F7FD-9A26-8214-0C071EDA3E29}"/>
              </a:ext>
            </a:extLst>
          </p:cNvPr>
          <p:cNvSpPr>
            <a:spLocks noGrp="1"/>
          </p:cNvSpPr>
          <p:nvPr>
            <p:ph idx="1"/>
          </p:nvPr>
        </p:nvSpPr>
        <p:spPr>
          <a:xfrm>
            <a:off x="1493821" y="2243751"/>
            <a:ext cx="10363200" cy="4114800"/>
          </a:xfrm>
        </p:spPr>
        <p:txBody>
          <a:bodyPr/>
          <a:lstStyle/>
          <a:p>
            <a:r>
              <a:rPr lang="en-US" dirty="0"/>
              <a:t>Expected</a:t>
            </a:r>
          </a:p>
          <a:p>
            <a:endParaRPr lang="en-US" dirty="0"/>
          </a:p>
          <a:p>
            <a:r>
              <a:rPr lang="en-US" dirty="0"/>
              <a:t>Supported</a:t>
            </a:r>
          </a:p>
          <a:p>
            <a:endParaRPr lang="en-US" dirty="0"/>
          </a:p>
          <a:p>
            <a:r>
              <a:rPr lang="en-US" dirty="0"/>
              <a:t>Rewarded</a:t>
            </a:r>
          </a:p>
        </p:txBody>
      </p:sp>
    </p:spTree>
    <p:extLst>
      <p:ext uri="{BB962C8B-B14F-4D97-AF65-F5344CB8AC3E}">
        <p14:creationId xmlns:p14="http://schemas.microsoft.com/office/powerpoint/2010/main" val="879011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55A4E-CA89-1812-535A-2E59CAFC76D0}"/>
              </a:ext>
            </a:extLst>
          </p:cNvPr>
          <p:cNvSpPr>
            <a:spLocks noGrp="1"/>
          </p:cNvSpPr>
          <p:nvPr>
            <p:ph type="title"/>
          </p:nvPr>
        </p:nvSpPr>
        <p:spPr/>
        <p:txBody>
          <a:bodyPr/>
          <a:lstStyle/>
          <a:p>
            <a:r>
              <a:rPr lang="en-US" dirty="0"/>
              <a:t>Appreciative inquiry</a:t>
            </a:r>
          </a:p>
        </p:txBody>
      </p:sp>
      <p:sp>
        <p:nvSpPr>
          <p:cNvPr id="3" name="Content Placeholder 2">
            <a:extLst>
              <a:ext uri="{FF2B5EF4-FFF2-40B4-BE49-F238E27FC236}">
                <a16:creationId xmlns:a16="http://schemas.microsoft.com/office/drawing/2014/main" id="{CECA7EBC-193E-FDD7-8A30-68382FA1CAFD}"/>
              </a:ext>
            </a:extLst>
          </p:cNvPr>
          <p:cNvSpPr>
            <a:spLocks noGrp="1"/>
          </p:cNvSpPr>
          <p:nvPr>
            <p:ph idx="1"/>
          </p:nvPr>
        </p:nvSpPr>
        <p:spPr/>
        <p:txBody>
          <a:bodyPr/>
          <a:lstStyle/>
          <a:p>
            <a:r>
              <a:rPr lang="en-US" b="1" i="0" dirty="0">
                <a:solidFill>
                  <a:srgbClr val="5F6368"/>
                </a:solidFill>
                <a:effectLst/>
                <a:latin typeface="arial" panose="020B0604020202020204" pitchFamily="34" charset="0"/>
              </a:rPr>
              <a:t>Appreciative Inquiry</a:t>
            </a:r>
            <a:r>
              <a:rPr lang="en-US" b="0" i="0" dirty="0">
                <a:solidFill>
                  <a:srgbClr val="4D5156"/>
                </a:solidFill>
                <a:effectLst/>
                <a:latin typeface="arial" panose="020B0604020202020204" pitchFamily="34" charset="0"/>
              </a:rPr>
              <a:t> is an asset-based approach to dialogue and engagement that can be utilized by communities, organizations, and teams. It builds on </a:t>
            </a:r>
            <a:r>
              <a:rPr lang="en-US" dirty="0">
                <a:solidFill>
                  <a:srgbClr val="4D5156"/>
                </a:solidFill>
                <a:latin typeface="arial" panose="020B0604020202020204" pitchFamily="34" charset="0"/>
              </a:rPr>
              <a:t>the idea that we can best improve human/organizational systems by a focus on what is going well and a shared vision of a positive future versus cataloguing deficits. </a:t>
            </a:r>
            <a:endParaRPr lang="en-US" dirty="0"/>
          </a:p>
        </p:txBody>
      </p:sp>
    </p:spTree>
    <p:extLst>
      <p:ext uri="{BB962C8B-B14F-4D97-AF65-F5344CB8AC3E}">
        <p14:creationId xmlns:p14="http://schemas.microsoft.com/office/powerpoint/2010/main" val="2559502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362E-3C31-F9D6-6015-70D74B89AD5C}"/>
              </a:ext>
            </a:extLst>
          </p:cNvPr>
          <p:cNvSpPr>
            <a:spLocks noGrp="1"/>
          </p:cNvSpPr>
          <p:nvPr>
            <p:ph type="title"/>
          </p:nvPr>
        </p:nvSpPr>
        <p:spPr/>
        <p:txBody>
          <a:bodyPr/>
          <a:lstStyle/>
          <a:p>
            <a:r>
              <a:rPr lang="en-US" dirty="0"/>
              <a:t>Practicing Appreciative Inquiry or positive framing</a:t>
            </a:r>
          </a:p>
        </p:txBody>
      </p:sp>
      <p:sp>
        <p:nvSpPr>
          <p:cNvPr id="3" name="Content Placeholder 2">
            <a:extLst>
              <a:ext uri="{FF2B5EF4-FFF2-40B4-BE49-F238E27FC236}">
                <a16:creationId xmlns:a16="http://schemas.microsoft.com/office/drawing/2014/main" id="{045A3127-29DD-1CEA-C0D0-9EF35E7D3EC3}"/>
              </a:ext>
            </a:extLst>
          </p:cNvPr>
          <p:cNvSpPr>
            <a:spLocks noGrp="1"/>
          </p:cNvSpPr>
          <p:nvPr>
            <p:ph idx="1"/>
          </p:nvPr>
        </p:nvSpPr>
        <p:spPr>
          <a:xfrm>
            <a:off x="1448554" y="1981200"/>
            <a:ext cx="9829046" cy="4114800"/>
          </a:xfrm>
        </p:spPr>
        <p:txBody>
          <a:bodyPr/>
          <a:lstStyle/>
          <a:p>
            <a:pPr algn="l"/>
            <a:r>
              <a:rPr lang="en-US" b="1" i="0" dirty="0">
                <a:solidFill>
                  <a:srgbClr val="202124"/>
                </a:solidFill>
                <a:effectLst/>
                <a:latin typeface="Google Sans"/>
              </a:rPr>
              <a:t>A simple way that to practice Appreciative Inquiry is to employ 3 key approaches:</a:t>
            </a:r>
            <a:endParaRPr lang="en-US" b="0" i="0" dirty="0">
              <a:solidFill>
                <a:srgbClr val="202124"/>
              </a:solidFill>
              <a:effectLst/>
              <a:latin typeface="Google Sans"/>
            </a:endParaRPr>
          </a:p>
          <a:p>
            <a:pPr algn="l">
              <a:buFont typeface="+mj-lt"/>
              <a:buAutoNum type="arabicPeriod"/>
            </a:pPr>
            <a:r>
              <a:rPr lang="en-US" b="0" i="0" dirty="0">
                <a:solidFill>
                  <a:srgbClr val="202124"/>
                </a:solidFill>
                <a:effectLst/>
                <a:latin typeface="Google Sans"/>
              </a:rPr>
              <a:t>Practice asking positive questions.</a:t>
            </a:r>
          </a:p>
          <a:p>
            <a:pPr algn="l">
              <a:buFont typeface="+mj-lt"/>
              <a:buAutoNum type="arabicPeriod"/>
            </a:pPr>
            <a:r>
              <a:rPr lang="en-US" b="0" i="0" dirty="0">
                <a:solidFill>
                  <a:srgbClr val="202124"/>
                </a:solidFill>
                <a:effectLst/>
                <a:latin typeface="Google Sans"/>
              </a:rPr>
              <a:t>Find and share positive stories of when you, other people, the organization is its best.</a:t>
            </a:r>
          </a:p>
          <a:p>
            <a:pPr algn="l">
              <a:buFont typeface="+mj-lt"/>
              <a:buAutoNum type="arabicPeriod"/>
            </a:pPr>
            <a:r>
              <a:rPr lang="en-US" b="0" i="0" dirty="0">
                <a:solidFill>
                  <a:srgbClr val="202124"/>
                </a:solidFill>
                <a:effectLst/>
                <a:latin typeface="Google Sans"/>
              </a:rPr>
              <a:t>Practice playing different roles and inspiring others to become champions of positive questions.</a:t>
            </a:r>
          </a:p>
          <a:p>
            <a:br>
              <a:rPr lang="en-US" b="0" i="0" dirty="0">
                <a:solidFill>
                  <a:srgbClr val="202124"/>
                </a:solidFill>
                <a:effectLst/>
                <a:latin typeface="arial" panose="020B0604020202020204" pitchFamily="34" charset="0"/>
              </a:rPr>
            </a:br>
            <a:endParaRPr lang="en-US" dirty="0"/>
          </a:p>
        </p:txBody>
      </p:sp>
    </p:spTree>
    <p:extLst>
      <p:ext uri="{BB962C8B-B14F-4D97-AF65-F5344CB8AC3E}">
        <p14:creationId xmlns:p14="http://schemas.microsoft.com/office/powerpoint/2010/main" val="4189115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EBEA7-63A6-1207-7B61-15605E0F3FC9}"/>
              </a:ext>
            </a:extLst>
          </p:cNvPr>
          <p:cNvSpPr>
            <a:spLocks noGrp="1"/>
          </p:cNvSpPr>
          <p:nvPr>
            <p:ph type="title"/>
          </p:nvPr>
        </p:nvSpPr>
        <p:spPr>
          <a:xfrm>
            <a:off x="914400" y="333153"/>
            <a:ext cx="10363200" cy="1143000"/>
          </a:xfrm>
        </p:spPr>
        <p:txBody>
          <a:bodyPr/>
          <a:lstStyle/>
          <a:p>
            <a:r>
              <a:rPr lang="en-US" dirty="0"/>
              <a:t>A relationship building technique: Asking questions</a:t>
            </a:r>
          </a:p>
        </p:txBody>
      </p:sp>
      <p:sp>
        <p:nvSpPr>
          <p:cNvPr id="3" name="Content Placeholder 2">
            <a:extLst>
              <a:ext uri="{FF2B5EF4-FFF2-40B4-BE49-F238E27FC236}">
                <a16:creationId xmlns:a16="http://schemas.microsoft.com/office/drawing/2014/main" id="{AD746DAF-9009-2105-B869-E8BC3492D65B}"/>
              </a:ext>
            </a:extLst>
          </p:cNvPr>
          <p:cNvSpPr>
            <a:spLocks noGrp="1"/>
          </p:cNvSpPr>
          <p:nvPr>
            <p:ph idx="1"/>
          </p:nvPr>
        </p:nvSpPr>
        <p:spPr>
          <a:xfrm>
            <a:off x="1304544" y="1981200"/>
            <a:ext cx="9973056" cy="4114800"/>
          </a:xfrm>
        </p:spPr>
        <p:txBody>
          <a:bodyPr/>
          <a:lstStyle/>
          <a:p>
            <a:r>
              <a:rPr lang="en-US" dirty="0"/>
              <a:t>What is going well for you?</a:t>
            </a:r>
          </a:p>
          <a:p>
            <a:endParaRPr lang="en-US" dirty="0"/>
          </a:p>
          <a:p>
            <a:r>
              <a:rPr lang="en-US" dirty="0"/>
              <a:t>What could be going better?</a:t>
            </a:r>
          </a:p>
          <a:p>
            <a:endParaRPr lang="en-US" dirty="0"/>
          </a:p>
          <a:p>
            <a:r>
              <a:rPr lang="en-US" dirty="0"/>
              <a:t>What it is really like to be you?</a:t>
            </a:r>
          </a:p>
        </p:txBody>
      </p:sp>
    </p:spTree>
    <p:extLst>
      <p:ext uri="{BB962C8B-B14F-4D97-AF65-F5344CB8AC3E}">
        <p14:creationId xmlns:p14="http://schemas.microsoft.com/office/powerpoint/2010/main" val="370388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4C6FE-BCF1-0AE5-72E8-D5CD5E5CFC67}"/>
              </a:ext>
            </a:extLst>
          </p:cNvPr>
          <p:cNvSpPr>
            <a:spLocks noGrp="1"/>
          </p:cNvSpPr>
          <p:nvPr>
            <p:ph type="title"/>
          </p:nvPr>
        </p:nvSpPr>
        <p:spPr/>
        <p:txBody>
          <a:bodyPr/>
          <a:lstStyle/>
          <a:p>
            <a:r>
              <a:rPr lang="en-US" dirty="0"/>
              <a:t>The power of Why?</a:t>
            </a:r>
          </a:p>
        </p:txBody>
      </p:sp>
      <p:sp>
        <p:nvSpPr>
          <p:cNvPr id="3" name="Content Placeholder 2">
            <a:extLst>
              <a:ext uri="{FF2B5EF4-FFF2-40B4-BE49-F238E27FC236}">
                <a16:creationId xmlns:a16="http://schemas.microsoft.com/office/drawing/2014/main" id="{A76B5FC3-4813-8F9A-93BF-AA875EADA045}"/>
              </a:ext>
            </a:extLst>
          </p:cNvPr>
          <p:cNvSpPr>
            <a:spLocks noGrp="1"/>
          </p:cNvSpPr>
          <p:nvPr>
            <p:ph idx="1"/>
          </p:nvPr>
        </p:nvSpPr>
        <p:spPr>
          <a:xfrm>
            <a:off x="1629624" y="1591901"/>
            <a:ext cx="10363200" cy="4114800"/>
          </a:xfrm>
        </p:spPr>
        <p:txBody>
          <a:bodyPr/>
          <a:lstStyle/>
          <a:p>
            <a:r>
              <a:rPr lang="en-US" dirty="0"/>
              <a:t>Simply asking people why? How? What do you think? can be excellent conversation starters.   </a:t>
            </a:r>
          </a:p>
          <a:p>
            <a:endParaRPr lang="en-US" dirty="0"/>
          </a:p>
          <a:p>
            <a:r>
              <a:rPr lang="en-US" dirty="0"/>
              <a:t>Use approaches such at Nominal Group Technique to ultimately capture the ‘learnings’ of the conversation.</a:t>
            </a:r>
          </a:p>
        </p:txBody>
      </p:sp>
    </p:spTree>
    <p:extLst>
      <p:ext uri="{BB962C8B-B14F-4D97-AF65-F5344CB8AC3E}">
        <p14:creationId xmlns:p14="http://schemas.microsoft.com/office/powerpoint/2010/main" val="1390209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2413-2256-E550-09A3-4798848FE743}"/>
              </a:ext>
            </a:extLst>
          </p:cNvPr>
          <p:cNvSpPr>
            <a:spLocks noGrp="1"/>
          </p:cNvSpPr>
          <p:nvPr>
            <p:ph type="title"/>
          </p:nvPr>
        </p:nvSpPr>
        <p:spPr/>
        <p:txBody>
          <a:bodyPr/>
          <a:lstStyle/>
          <a:p>
            <a:r>
              <a:rPr lang="en-US" dirty="0"/>
              <a:t>Building Capacity</a:t>
            </a:r>
          </a:p>
        </p:txBody>
      </p:sp>
      <p:sp>
        <p:nvSpPr>
          <p:cNvPr id="3" name="Content Placeholder 2">
            <a:extLst>
              <a:ext uri="{FF2B5EF4-FFF2-40B4-BE49-F238E27FC236}">
                <a16:creationId xmlns:a16="http://schemas.microsoft.com/office/drawing/2014/main" id="{D1FFA736-DCFA-DCD2-D0DA-4909EBD7D972}"/>
              </a:ext>
            </a:extLst>
          </p:cNvPr>
          <p:cNvSpPr>
            <a:spLocks noGrp="1"/>
          </p:cNvSpPr>
          <p:nvPr>
            <p:ph idx="1"/>
          </p:nvPr>
        </p:nvSpPr>
        <p:spPr>
          <a:xfrm>
            <a:off x="1389888" y="1981200"/>
            <a:ext cx="9887712" cy="4114800"/>
          </a:xfrm>
        </p:spPr>
        <p:txBody>
          <a:bodyPr/>
          <a:lstStyle/>
          <a:p>
            <a:r>
              <a:rPr lang="en-US" dirty="0"/>
              <a:t>Staying on track  - schedule regular meetings</a:t>
            </a:r>
          </a:p>
          <a:p>
            <a:endParaRPr lang="en-US" dirty="0"/>
          </a:p>
          <a:p>
            <a:r>
              <a:rPr lang="en-US" dirty="0"/>
              <a:t>Capturing progress – use a form – eventually turn it over to someone on the team</a:t>
            </a:r>
          </a:p>
          <a:p>
            <a:endParaRPr lang="en-US" dirty="0"/>
          </a:p>
          <a:p>
            <a:r>
              <a:rPr lang="en-US" dirty="0"/>
              <a:t>creating positive momentum – try not to become ‘stuck’ in the idea that ‘this is how it is’</a:t>
            </a:r>
          </a:p>
        </p:txBody>
      </p:sp>
    </p:spTree>
    <p:extLst>
      <p:ext uri="{BB962C8B-B14F-4D97-AF65-F5344CB8AC3E}">
        <p14:creationId xmlns:p14="http://schemas.microsoft.com/office/powerpoint/2010/main" val="394326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2FC005F-FA08-08A9-1F7B-64E4AF9F6898}"/>
              </a:ext>
            </a:extLst>
          </p:cNvPr>
          <p:cNvSpPr>
            <a:spLocks noGrp="1" noChangeArrowheads="1"/>
          </p:cNvSpPr>
          <p:nvPr>
            <p:ph type="title"/>
          </p:nvPr>
        </p:nvSpPr>
        <p:spPr bwMode="auto">
          <a:xfrm>
            <a:off x="2339944" y="626318"/>
            <a:ext cx="7696200" cy="1226968"/>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a:t> Rapid-cycle Testing</a:t>
            </a:r>
          </a:p>
        </p:txBody>
      </p:sp>
      <p:sp>
        <p:nvSpPr>
          <p:cNvPr id="9219" name="Rectangle 3">
            <a:extLst>
              <a:ext uri="{FF2B5EF4-FFF2-40B4-BE49-F238E27FC236}">
                <a16:creationId xmlns:a16="http://schemas.microsoft.com/office/drawing/2014/main" id="{45FCAA18-19FE-9451-D31A-B73B8FBBD8A6}"/>
              </a:ext>
            </a:extLst>
          </p:cNvPr>
          <p:cNvSpPr>
            <a:spLocks noGrp="1" noChangeArrowheads="1"/>
          </p:cNvSpPr>
          <p:nvPr>
            <p:ph idx="1"/>
          </p:nvPr>
        </p:nvSpPr>
        <p:spPr bwMode="auto">
          <a:xfrm>
            <a:off x="2339944" y="1239802"/>
            <a:ext cx="8229600" cy="433788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685800" indent="-685800">
              <a:buNone/>
            </a:pPr>
            <a:r>
              <a:rPr lang="en-US" altLang="en-US" dirty="0"/>
              <a:t>Start by asking three questions:</a:t>
            </a:r>
          </a:p>
          <a:p>
            <a:pPr marL="990600" lvl="1" indent="-533400">
              <a:buFont typeface="Wingdings" panose="05000000000000000000" pitchFamily="2" charset="2"/>
              <a:buAutoNum type="arabicPeriod"/>
            </a:pPr>
            <a:r>
              <a:rPr lang="en-US" altLang="en-US" sz="3200" dirty="0"/>
              <a:t>What are we trying to accomplish?</a:t>
            </a:r>
          </a:p>
          <a:p>
            <a:pPr marL="990600" lvl="1" indent="-533400">
              <a:buFont typeface="Wingdings" panose="05000000000000000000" pitchFamily="2" charset="2"/>
              <a:buAutoNum type="arabicPeriod"/>
            </a:pPr>
            <a:r>
              <a:rPr lang="en-US" altLang="en-US" sz="3200" dirty="0"/>
              <a:t>How will we know a change is an improvement?</a:t>
            </a:r>
          </a:p>
          <a:p>
            <a:pPr marL="990600" lvl="1" indent="-533400">
              <a:buFont typeface="Wingdings" panose="05000000000000000000" pitchFamily="2" charset="2"/>
              <a:buAutoNum type="arabicPeriod"/>
            </a:pPr>
            <a:r>
              <a:rPr lang="en-US" altLang="en-US" sz="3200" dirty="0"/>
              <a:t>What changes can we test?</a:t>
            </a:r>
          </a:p>
        </p:txBody>
      </p:sp>
      <p:sp>
        <p:nvSpPr>
          <p:cNvPr id="9220" name="Text Box 4">
            <a:extLst>
              <a:ext uri="{FF2B5EF4-FFF2-40B4-BE49-F238E27FC236}">
                <a16:creationId xmlns:a16="http://schemas.microsoft.com/office/drawing/2014/main" id="{1A288BAA-BDAD-6587-ADE3-05A3395428FA}"/>
              </a:ext>
            </a:extLst>
          </p:cNvPr>
          <p:cNvSpPr txBox="1">
            <a:spLocks noChangeArrowheads="1"/>
          </p:cNvSpPr>
          <p:nvPr/>
        </p:nvSpPr>
        <p:spPr bwMode="auto">
          <a:xfrm>
            <a:off x="2667000" y="5334001"/>
            <a:ext cx="46863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400" i="1">
                <a:solidFill>
                  <a:schemeClr val="tx1"/>
                </a:solidFill>
                <a:latin typeface="Times New Roman" panose="02020603050405020304" pitchFamily="18" charset="0"/>
                <a:ea typeface="MS PGothic" panose="020B0600070205080204" pitchFamily="34" charset="-128"/>
              </a:defRPr>
            </a:lvl1pPr>
            <a:lvl2pPr marL="114300">
              <a:defRPr sz="2400" i="1">
                <a:solidFill>
                  <a:schemeClr val="tx1"/>
                </a:solidFill>
                <a:latin typeface="Times New Roman" panose="02020603050405020304" pitchFamily="18" charset="0"/>
                <a:ea typeface="MS PGothic" panose="020B0600070205080204" pitchFamily="34" charset="-128"/>
              </a:defRPr>
            </a:lvl2pPr>
            <a:lvl3pPr marL="1143000" indent="-228600">
              <a:defRPr sz="2400" i="1">
                <a:solidFill>
                  <a:schemeClr val="tx1"/>
                </a:solidFill>
                <a:latin typeface="Times New Roman" panose="02020603050405020304" pitchFamily="18" charset="0"/>
                <a:ea typeface="MS PGothic" panose="020B0600070205080204" pitchFamily="34" charset="-128"/>
              </a:defRPr>
            </a:lvl3pPr>
            <a:lvl4pPr marL="1600200" indent="-228600">
              <a:defRPr sz="2400" i="1">
                <a:solidFill>
                  <a:schemeClr val="tx1"/>
                </a:solidFill>
                <a:latin typeface="Times New Roman" panose="02020603050405020304" pitchFamily="18" charset="0"/>
                <a:ea typeface="MS PGothic" panose="020B0600070205080204" pitchFamily="34" charset="-128"/>
              </a:defRPr>
            </a:lvl4pPr>
            <a:lvl5pPr marL="2057400" indent="-228600">
              <a:defRPr sz="2400" i="1">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i="1">
                <a:solidFill>
                  <a:schemeClr val="tx1"/>
                </a:solidFill>
                <a:latin typeface="Times New Roman" panose="02020603050405020304" pitchFamily="18" charset="0"/>
                <a:ea typeface="MS PGothic" panose="020B0600070205080204" pitchFamily="34" charset="-128"/>
              </a:defRPr>
            </a:lvl9pPr>
          </a:lstStyle>
          <a:p>
            <a:pPr lvl="1" eaLnBrk="0" fontAlgn="base" hangingPunct="0">
              <a:spcBef>
                <a:spcPct val="20000"/>
              </a:spcBef>
              <a:spcAft>
                <a:spcPct val="0"/>
              </a:spcAft>
            </a:pPr>
            <a:r>
              <a:rPr lang="en-US" altLang="en-US" sz="1200" b="1" i="0" dirty="0">
                <a:solidFill>
                  <a:srgbClr val="44546A"/>
                </a:solidFill>
                <a:cs typeface="Arial" panose="020B0604020202020204" pitchFamily="34" charset="0"/>
              </a:rPr>
              <a:t>Model for Improvement</a:t>
            </a:r>
            <a:br>
              <a:rPr lang="en-US" altLang="en-US" sz="1200" i="0" dirty="0">
                <a:solidFill>
                  <a:srgbClr val="44546A"/>
                </a:solidFill>
                <a:cs typeface="Arial" panose="020B0604020202020204" pitchFamily="34" charset="0"/>
              </a:rPr>
            </a:br>
            <a:r>
              <a:rPr lang="en-US" altLang="en-US" sz="1200" i="0" dirty="0">
                <a:solidFill>
                  <a:srgbClr val="44546A"/>
                </a:solidFill>
                <a:cs typeface="Arial" panose="020B0604020202020204" pitchFamily="34" charset="0"/>
              </a:rPr>
              <a:t>Langley, Nolan, Nolan, Norman, &amp; Provost. </a:t>
            </a:r>
            <a:r>
              <a:rPr lang="en-US" altLang="en-US" sz="1200" dirty="0">
                <a:solidFill>
                  <a:srgbClr val="44546A"/>
                </a:solidFill>
                <a:cs typeface="Arial" panose="020B0604020202020204" pitchFamily="34" charset="0"/>
              </a:rPr>
              <a:t>The Improvement Guide </a:t>
            </a:r>
            <a:r>
              <a:rPr lang="en-US" altLang="en-US" sz="1200" i="0" dirty="0">
                <a:solidFill>
                  <a:srgbClr val="44546A"/>
                </a:solidFill>
                <a:cs typeface="Arial" panose="020B0604020202020204" pitchFamily="34" charset="0"/>
              </a:rPr>
              <a:t>San Francisco, Jossey-Bass Publishers, 1996</a:t>
            </a:r>
            <a:endParaRPr lang="en-US" altLang="en-US" dirty="0">
              <a:solidFill>
                <a:srgbClr val="44546A"/>
              </a:solidFill>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2895600" y="304800"/>
            <a:ext cx="7772400" cy="1143000"/>
          </a:xfrm>
          <a:noFill/>
        </p:spPr>
        <p:txBody>
          <a:bodyPr>
            <a:normAutofit fontScale="90000"/>
          </a:bodyPr>
          <a:lstStyle/>
          <a:p>
            <a:r>
              <a:rPr lang="en-US" altLang="en-US" sz="4000" b="1" u="sng" dirty="0">
                <a:solidFill>
                  <a:srgbClr val="0070C0"/>
                </a:solidFill>
              </a:rPr>
              <a:t>Conducting a Rapid Cycle Change Exercise</a:t>
            </a:r>
          </a:p>
        </p:txBody>
      </p:sp>
      <p:sp>
        <p:nvSpPr>
          <p:cNvPr id="9219" name="Rectangle 3"/>
          <p:cNvSpPr>
            <a:spLocks noGrp="1" noChangeArrowheads="1"/>
          </p:cNvSpPr>
          <p:nvPr>
            <p:ph type="body" sz="half" idx="4294967295"/>
          </p:nvPr>
        </p:nvSpPr>
        <p:spPr>
          <a:xfrm>
            <a:off x="1524001" y="1524000"/>
            <a:ext cx="4271963" cy="4114800"/>
          </a:xfrm>
          <a:noFill/>
        </p:spPr>
        <p:txBody>
          <a:bodyPr/>
          <a:lstStyle/>
          <a:p>
            <a:pPr>
              <a:buFontTx/>
              <a:buNone/>
            </a:pPr>
            <a:r>
              <a:rPr lang="en-US" altLang="en-US" sz="2800" b="1" dirty="0"/>
              <a:t>PDSA cycles </a:t>
            </a:r>
          </a:p>
          <a:p>
            <a:pPr marL="457200" lvl="1" indent="0">
              <a:buNone/>
            </a:pPr>
            <a:r>
              <a:rPr lang="en-US" altLang="en-US" sz="2400" b="1" dirty="0"/>
              <a:t>P</a:t>
            </a:r>
            <a:r>
              <a:rPr lang="en-US" altLang="en-US" sz="2400" dirty="0"/>
              <a:t>lan the change</a:t>
            </a:r>
          </a:p>
          <a:p>
            <a:pPr marL="457200" lvl="1" indent="0">
              <a:buNone/>
            </a:pPr>
            <a:r>
              <a:rPr lang="en-US" altLang="en-US" sz="2400" b="1" dirty="0"/>
              <a:t>D</a:t>
            </a:r>
            <a:r>
              <a:rPr lang="en-US" altLang="en-US" sz="2400" dirty="0"/>
              <a:t>o the plan</a:t>
            </a:r>
          </a:p>
          <a:p>
            <a:pPr marL="457200" lvl="1" indent="0">
              <a:buNone/>
            </a:pPr>
            <a:r>
              <a:rPr lang="en-US" altLang="en-US" sz="2400" b="1" dirty="0"/>
              <a:t>S</a:t>
            </a:r>
            <a:r>
              <a:rPr lang="en-US" altLang="en-US" sz="2400" dirty="0"/>
              <a:t>tudy the results</a:t>
            </a:r>
          </a:p>
          <a:p>
            <a:pPr marL="457200" lvl="1" indent="0">
              <a:buNone/>
            </a:pPr>
            <a:r>
              <a:rPr lang="en-US" altLang="en-US" sz="2400" b="1" dirty="0"/>
              <a:t>A</a:t>
            </a:r>
            <a:r>
              <a:rPr lang="en-US" altLang="en-US" sz="2400" dirty="0"/>
              <a:t>ct on the new knowledge</a:t>
            </a:r>
          </a:p>
          <a:p>
            <a:pPr>
              <a:buFontTx/>
              <a:buNone/>
            </a:pPr>
            <a:endParaRPr lang="en-US" altLang="en-US" sz="1400" dirty="0"/>
          </a:p>
          <a:p>
            <a:pPr>
              <a:buFontTx/>
              <a:buNone/>
            </a:pPr>
            <a:r>
              <a:rPr lang="en-US" altLang="en-US" sz="2800" b="1" dirty="0"/>
              <a:t>Rapid cycle changes </a:t>
            </a:r>
          </a:p>
          <a:p>
            <a:pPr marL="457200" lvl="1" indent="0">
              <a:buNone/>
            </a:pPr>
            <a:r>
              <a:rPr lang="en-US" altLang="en-US" sz="2400" dirty="0"/>
              <a:t>Changes should be doable in 2 -4 weeks</a:t>
            </a:r>
          </a:p>
        </p:txBody>
      </p:sp>
      <p:pic>
        <p:nvPicPr>
          <p:cNvPr id="9220" name="Picture 4" descr="http://chsra.wisc.edu/exchange/Corey.Zetts/Inbox/PDSA%20Icons.EML/1_multipart_xF8FF_6_PDSA5.jpg?attach=1"/>
          <p:cNvPicPr>
            <a:picLocks noGrp="1" noChangeAspect="1" noChangeArrowheads="1"/>
          </p:cNvPicPr>
          <p:nvPr>
            <p:ph sz="half" idx="4294967295"/>
          </p:nvPr>
        </p:nvPicPr>
        <p:blipFill>
          <a:blip r:embed="rId2" r:link="rId3" cstate="print"/>
          <a:srcRect/>
          <a:stretch>
            <a:fillRect/>
          </a:stretch>
        </p:blipFill>
        <p:spPr>
          <a:xfrm>
            <a:off x="6935788" y="1676400"/>
            <a:ext cx="3732212" cy="3594100"/>
          </a:xfr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4648200" y="5410200"/>
            <a:ext cx="1619250" cy="1108638"/>
          </a:xfrm>
          <a:prstGeom prst="rect">
            <a:avLst/>
          </a:prstGeom>
          <a:noFill/>
          <a:ln w="9525">
            <a:noFill/>
            <a:miter lim="800000"/>
            <a:headEnd/>
            <a:tailEnd/>
          </a:ln>
          <a:effectLst/>
        </p:spPr>
        <p:txBody>
          <a:bodyPr lIns="92075" tIns="46038" rIns="92075" bIns="46038">
            <a:spAutoFit/>
          </a:bodyPr>
          <a:lstStyle/>
          <a:p>
            <a:pPr algn="ctr" eaLnBrk="0" fontAlgn="base" hangingPunct="0">
              <a:spcBef>
                <a:spcPct val="50000"/>
              </a:spcBef>
              <a:spcAft>
                <a:spcPct val="0"/>
              </a:spcAft>
            </a:pPr>
            <a:r>
              <a:rPr lang="en-US" altLang="en-US" sz="2200" b="1" i="1">
                <a:solidFill>
                  <a:prstClr val="black"/>
                </a:solidFill>
                <a:latin typeface="Arial Black" pitchFamily="34" charset="0"/>
              </a:rPr>
              <a:t>Hunches Theories Ideas</a:t>
            </a:r>
          </a:p>
        </p:txBody>
      </p:sp>
      <p:sp>
        <p:nvSpPr>
          <p:cNvPr id="10243" name="Rectangle 3"/>
          <p:cNvSpPr>
            <a:spLocks noChangeArrowheads="1"/>
          </p:cNvSpPr>
          <p:nvPr/>
        </p:nvSpPr>
        <p:spPr bwMode="auto">
          <a:xfrm>
            <a:off x="8382000" y="2362201"/>
            <a:ext cx="2057400" cy="1324081"/>
          </a:xfrm>
          <a:prstGeom prst="rect">
            <a:avLst/>
          </a:prstGeom>
          <a:noFill/>
          <a:ln w="9525">
            <a:noFill/>
            <a:miter lim="800000"/>
            <a:headEnd/>
            <a:tailEnd/>
          </a:ln>
          <a:effectLst/>
        </p:spPr>
        <p:txBody>
          <a:bodyPr lIns="92075" tIns="46038" rIns="92075" bIns="46038">
            <a:spAutoFit/>
          </a:bodyPr>
          <a:lstStyle/>
          <a:p>
            <a:pPr algn="ctr" eaLnBrk="0" fontAlgn="base" hangingPunct="0">
              <a:spcBef>
                <a:spcPct val="50000"/>
              </a:spcBef>
              <a:spcAft>
                <a:spcPct val="0"/>
              </a:spcAft>
            </a:pPr>
            <a:r>
              <a:rPr lang="en-US" altLang="en-US" sz="2000" b="1" i="1">
                <a:solidFill>
                  <a:prstClr val="black"/>
                </a:solidFill>
                <a:latin typeface="Arial Black" pitchFamily="34" charset="0"/>
              </a:rPr>
              <a:t>Changes That Result in Improvement</a:t>
            </a:r>
          </a:p>
        </p:txBody>
      </p:sp>
      <p:sp>
        <p:nvSpPr>
          <p:cNvPr id="10244" name="Line 4"/>
          <p:cNvSpPr>
            <a:spLocks noChangeShapeType="1"/>
          </p:cNvSpPr>
          <p:nvPr/>
        </p:nvSpPr>
        <p:spPr bwMode="auto">
          <a:xfrm flipV="1">
            <a:off x="4024313" y="3309938"/>
            <a:ext cx="4191000" cy="2476500"/>
          </a:xfrm>
          <a:prstGeom prst="line">
            <a:avLst/>
          </a:prstGeom>
          <a:noFill/>
          <a:ln w="50800">
            <a:solidFill>
              <a:schemeClr val="tx1"/>
            </a:solidFill>
            <a:prstDash val="sysDot"/>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grpSp>
        <p:nvGrpSpPr>
          <p:cNvPr id="10245" name="Group 5"/>
          <p:cNvGrpSpPr>
            <a:grpSpLocks/>
          </p:cNvGrpSpPr>
          <p:nvPr/>
        </p:nvGrpSpPr>
        <p:grpSpPr bwMode="auto">
          <a:xfrm>
            <a:off x="3757613" y="4572000"/>
            <a:ext cx="838200" cy="871538"/>
            <a:chOff x="1407" y="2880"/>
            <a:chExt cx="528" cy="549"/>
          </a:xfrm>
        </p:grpSpPr>
        <p:grpSp>
          <p:nvGrpSpPr>
            <p:cNvPr id="10279" name="Group 6"/>
            <p:cNvGrpSpPr>
              <a:grpSpLocks/>
            </p:cNvGrpSpPr>
            <p:nvPr/>
          </p:nvGrpSpPr>
          <p:grpSpPr bwMode="auto">
            <a:xfrm>
              <a:off x="1407" y="2880"/>
              <a:ext cx="528" cy="525"/>
              <a:chOff x="1407" y="2880"/>
              <a:chExt cx="528" cy="525"/>
            </a:xfrm>
          </p:grpSpPr>
          <p:sp>
            <p:nvSpPr>
              <p:cNvPr id="10284" name="Oval 7"/>
              <p:cNvSpPr>
                <a:spLocks noChangeArrowheads="1"/>
              </p:cNvSpPr>
              <p:nvPr/>
            </p:nvSpPr>
            <p:spPr bwMode="auto">
              <a:xfrm>
                <a:off x="1411" y="2884"/>
                <a:ext cx="520" cy="520"/>
              </a:xfrm>
              <a:prstGeom prst="ellipse">
                <a:avLst/>
              </a:prstGeom>
              <a:solidFill>
                <a:srgbClr val="FF6600"/>
              </a:solidFill>
              <a:ln w="12700">
                <a:solidFill>
                  <a:schemeClr val="tx1"/>
                </a:solidFill>
                <a:round/>
                <a:headEnd/>
                <a:tailEnd/>
              </a:ln>
              <a:effectLst/>
            </p:spPr>
            <p:txBody>
              <a:bodyPr wrap="none" anchor="ctr"/>
              <a:lstStyle/>
              <a:p>
                <a:pPr fontAlgn="base">
                  <a:spcBef>
                    <a:spcPct val="0"/>
                  </a:spcBef>
                  <a:spcAft>
                    <a:spcPct val="0"/>
                  </a:spcAft>
                </a:pPr>
                <a:endParaRPr lang="en-US" altLang="en-US" sz="2400" i="1">
                  <a:solidFill>
                    <a:prstClr val="black"/>
                  </a:solidFill>
                  <a:latin typeface="Arial" charset="0"/>
                </a:endParaRPr>
              </a:p>
            </p:txBody>
          </p:sp>
          <p:sp>
            <p:nvSpPr>
              <p:cNvPr id="10285" name="Line 8"/>
              <p:cNvSpPr>
                <a:spLocks noChangeShapeType="1"/>
              </p:cNvSpPr>
              <p:nvPr/>
            </p:nvSpPr>
            <p:spPr bwMode="auto">
              <a:xfrm>
                <a:off x="1407" y="3144"/>
                <a:ext cx="528" cy="0"/>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86" name="Line 9"/>
              <p:cNvSpPr>
                <a:spLocks noChangeShapeType="1"/>
              </p:cNvSpPr>
              <p:nvPr/>
            </p:nvSpPr>
            <p:spPr bwMode="auto">
              <a:xfrm>
                <a:off x="1671" y="2880"/>
                <a:ext cx="0" cy="525"/>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grpSp>
        <p:sp>
          <p:nvSpPr>
            <p:cNvPr id="10280" name="Rectangle 10"/>
            <p:cNvSpPr>
              <a:spLocks noChangeArrowheads="1"/>
            </p:cNvSpPr>
            <p:nvPr/>
          </p:nvSpPr>
          <p:spPr bwMode="auto">
            <a:xfrm>
              <a:off x="1476" y="2917"/>
              <a:ext cx="15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A</a:t>
              </a:r>
            </a:p>
          </p:txBody>
        </p:sp>
        <p:sp>
          <p:nvSpPr>
            <p:cNvPr id="10281" name="Rectangle 11"/>
            <p:cNvSpPr>
              <a:spLocks noChangeArrowheads="1"/>
            </p:cNvSpPr>
            <p:nvPr/>
          </p:nvSpPr>
          <p:spPr bwMode="auto">
            <a:xfrm>
              <a:off x="1681" y="2917"/>
              <a:ext cx="20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P</a:t>
              </a:r>
            </a:p>
          </p:txBody>
        </p:sp>
        <p:sp>
          <p:nvSpPr>
            <p:cNvPr id="10282" name="Rectangle 12"/>
            <p:cNvSpPr>
              <a:spLocks noChangeArrowheads="1"/>
            </p:cNvSpPr>
            <p:nvPr/>
          </p:nvSpPr>
          <p:spPr bwMode="auto">
            <a:xfrm>
              <a:off x="1476" y="3138"/>
              <a:ext cx="15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S</a:t>
              </a:r>
            </a:p>
          </p:txBody>
        </p:sp>
        <p:sp>
          <p:nvSpPr>
            <p:cNvPr id="10283" name="Rectangle 13"/>
            <p:cNvSpPr>
              <a:spLocks noChangeArrowheads="1"/>
            </p:cNvSpPr>
            <p:nvPr/>
          </p:nvSpPr>
          <p:spPr bwMode="auto">
            <a:xfrm>
              <a:off x="1681" y="3138"/>
              <a:ext cx="20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D</a:t>
              </a:r>
            </a:p>
          </p:txBody>
        </p:sp>
      </p:grpSp>
      <p:grpSp>
        <p:nvGrpSpPr>
          <p:cNvPr id="10246" name="Group 14"/>
          <p:cNvGrpSpPr>
            <a:grpSpLocks/>
          </p:cNvGrpSpPr>
          <p:nvPr/>
        </p:nvGrpSpPr>
        <p:grpSpPr bwMode="auto">
          <a:xfrm>
            <a:off x="4908550" y="3836988"/>
            <a:ext cx="825500" cy="971550"/>
            <a:chOff x="2132" y="2417"/>
            <a:chExt cx="520" cy="612"/>
          </a:xfrm>
        </p:grpSpPr>
        <p:grpSp>
          <p:nvGrpSpPr>
            <p:cNvPr id="10271" name="Group 15"/>
            <p:cNvGrpSpPr>
              <a:grpSpLocks/>
            </p:cNvGrpSpPr>
            <p:nvPr/>
          </p:nvGrpSpPr>
          <p:grpSpPr bwMode="auto">
            <a:xfrm>
              <a:off x="2132" y="2464"/>
              <a:ext cx="520" cy="520"/>
              <a:chOff x="2132" y="2464"/>
              <a:chExt cx="520" cy="520"/>
            </a:xfrm>
          </p:grpSpPr>
          <p:sp>
            <p:nvSpPr>
              <p:cNvPr id="10276" name="Oval 16"/>
              <p:cNvSpPr>
                <a:spLocks noChangeArrowheads="1"/>
              </p:cNvSpPr>
              <p:nvPr/>
            </p:nvSpPr>
            <p:spPr bwMode="auto">
              <a:xfrm rot="2340000">
                <a:off x="2132" y="2464"/>
                <a:ext cx="520" cy="520"/>
              </a:xfrm>
              <a:prstGeom prst="ellipse">
                <a:avLst/>
              </a:prstGeom>
              <a:solidFill>
                <a:srgbClr val="FFFF00"/>
              </a:solidFill>
              <a:ln w="12700">
                <a:solidFill>
                  <a:schemeClr val="tx1"/>
                </a:solidFill>
                <a:round/>
                <a:headEnd/>
                <a:tailEnd/>
              </a:ln>
              <a:effectLst/>
            </p:spPr>
            <p:txBody>
              <a:bodyPr wrap="none" anchor="ctr"/>
              <a:lstStyle/>
              <a:p>
                <a:pPr fontAlgn="base">
                  <a:spcBef>
                    <a:spcPct val="0"/>
                  </a:spcBef>
                  <a:spcAft>
                    <a:spcPct val="0"/>
                  </a:spcAft>
                </a:pPr>
                <a:endParaRPr lang="en-US" altLang="en-US" sz="2400" i="1">
                  <a:solidFill>
                    <a:prstClr val="black"/>
                  </a:solidFill>
                  <a:latin typeface="Arial" charset="0"/>
                </a:endParaRPr>
              </a:p>
            </p:txBody>
          </p:sp>
          <p:sp>
            <p:nvSpPr>
              <p:cNvPr id="10277" name="Line 17"/>
              <p:cNvSpPr>
                <a:spLocks noChangeShapeType="1"/>
              </p:cNvSpPr>
              <p:nvPr/>
            </p:nvSpPr>
            <p:spPr bwMode="auto">
              <a:xfrm>
                <a:off x="2187" y="2559"/>
                <a:ext cx="410" cy="332"/>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78" name="Line 18"/>
              <p:cNvSpPr>
                <a:spLocks noChangeShapeType="1"/>
              </p:cNvSpPr>
              <p:nvPr/>
            </p:nvSpPr>
            <p:spPr bwMode="auto">
              <a:xfrm flipH="1">
                <a:off x="2228" y="2518"/>
                <a:ext cx="330" cy="411"/>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grpSp>
        <p:sp>
          <p:nvSpPr>
            <p:cNvPr id="10272" name="Rectangle 19"/>
            <p:cNvSpPr>
              <a:spLocks noChangeArrowheads="1"/>
            </p:cNvSpPr>
            <p:nvPr/>
          </p:nvSpPr>
          <p:spPr bwMode="auto">
            <a:xfrm rot="2340000">
              <a:off x="2283" y="2417"/>
              <a:ext cx="15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A</a:t>
              </a:r>
            </a:p>
          </p:txBody>
        </p:sp>
        <p:sp>
          <p:nvSpPr>
            <p:cNvPr id="10273" name="Rectangle 20"/>
            <p:cNvSpPr>
              <a:spLocks noChangeArrowheads="1"/>
            </p:cNvSpPr>
            <p:nvPr/>
          </p:nvSpPr>
          <p:spPr bwMode="auto">
            <a:xfrm rot="2340000">
              <a:off x="2434" y="2565"/>
              <a:ext cx="208"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P</a:t>
              </a:r>
            </a:p>
          </p:txBody>
        </p:sp>
        <p:sp>
          <p:nvSpPr>
            <p:cNvPr id="10274" name="Rectangle 21"/>
            <p:cNvSpPr>
              <a:spLocks noChangeArrowheads="1"/>
            </p:cNvSpPr>
            <p:nvPr/>
          </p:nvSpPr>
          <p:spPr bwMode="auto">
            <a:xfrm rot="2340000">
              <a:off x="2143" y="2590"/>
              <a:ext cx="15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S</a:t>
              </a:r>
            </a:p>
          </p:txBody>
        </p:sp>
        <p:sp>
          <p:nvSpPr>
            <p:cNvPr id="10275" name="Rectangle 22"/>
            <p:cNvSpPr>
              <a:spLocks noChangeArrowheads="1"/>
            </p:cNvSpPr>
            <p:nvPr/>
          </p:nvSpPr>
          <p:spPr bwMode="auto">
            <a:xfrm rot="2340000">
              <a:off x="2296" y="2738"/>
              <a:ext cx="208"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D</a:t>
              </a:r>
            </a:p>
          </p:txBody>
        </p:sp>
      </p:grpSp>
      <p:grpSp>
        <p:nvGrpSpPr>
          <p:cNvPr id="10247" name="Group 23"/>
          <p:cNvGrpSpPr>
            <a:grpSpLocks/>
          </p:cNvGrpSpPr>
          <p:nvPr/>
        </p:nvGrpSpPr>
        <p:grpSpPr bwMode="auto">
          <a:xfrm>
            <a:off x="7143750" y="2571750"/>
            <a:ext cx="838200" cy="871538"/>
            <a:chOff x="3540" y="1620"/>
            <a:chExt cx="528" cy="549"/>
          </a:xfrm>
        </p:grpSpPr>
        <p:grpSp>
          <p:nvGrpSpPr>
            <p:cNvPr id="10263" name="Group 24"/>
            <p:cNvGrpSpPr>
              <a:grpSpLocks/>
            </p:cNvGrpSpPr>
            <p:nvPr/>
          </p:nvGrpSpPr>
          <p:grpSpPr bwMode="auto">
            <a:xfrm>
              <a:off x="3540" y="1620"/>
              <a:ext cx="528" cy="525"/>
              <a:chOff x="3540" y="1620"/>
              <a:chExt cx="528" cy="525"/>
            </a:xfrm>
          </p:grpSpPr>
          <p:sp>
            <p:nvSpPr>
              <p:cNvPr id="10268" name="Oval 25"/>
              <p:cNvSpPr>
                <a:spLocks noChangeArrowheads="1"/>
              </p:cNvSpPr>
              <p:nvPr/>
            </p:nvSpPr>
            <p:spPr bwMode="auto">
              <a:xfrm>
                <a:off x="3544" y="1624"/>
                <a:ext cx="520" cy="520"/>
              </a:xfrm>
              <a:prstGeom prst="ellipse">
                <a:avLst/>
              </a:prstGeom>
              <a:solidFill>
                <a:srgbClr val="FFFF00"/>
              </a:solidFill>
              <a:ln w="12700">
                <a:solidFill>
                  <a:schemeClr val="tx1"/>
                </a:solidFill>
                <a:round/>
                <a:headEnd/>
                <a:tailEnd/>
              </a:ln>
              <a:effectLst/>
            </p:spPr>
            <p:txBody>
              <a:bodyPr wrap="none" anchor="ctr"/>
              <a:lstStyle/>
              <a:p>
                <a:pPr fontAlgn="base">
                  <a:spcBef>
                    <a:spcPct val="0"/>
                  </a:spcBef>
                  <a:spcAft>
                    <a:spcPct val="0"/>
                  </a:spcAft>
                </a:pPr>
                <a:endParaRPr lang="en-US" altLang="en-US" sz="2400" i="1">
                  <a:solidFill>
                    <a:prstClr val="black"/>
                  </a:solidFill>
                  <a:latin typeface="Arial" charset="0"/>
                </a:endParaRPr>
              </a:p>
            </p:txBody>
          </p:sp>
          <p:sp>
            <p:nvSpPr>
              <p:cNvPr id="10269" name="Line 26"/>
              <p:cNvSpPr>
                <a:spLocks noChangeShapeType="1"/>
              </p:cNvSpPr>
              <p:nvPr/>
            </p:nvSpPr>
            <p:spPr bwMode="auto">
              <a:xfrm>
                <a:off x="3540" y="1884"/>
                <a:ext cx="528" cy="0"/>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70" name="Line 27"/>
              <p:cNvSpPr>
                <a:spLocks noChangeShapeType="1"/>
              </p:cNvSpPr>
              <p:nvPr/>
            </p:nvSpPr>
            <p:spPr bwMode="auto">
              <a:xfrm>
                <a:off x="3804" y="1620"/>
                <a:ext cx="0" cy="525"/>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grpSp>
        <p:sp>
          <p:nvSpPr>
            <p:cNvPr id="10264" name="Rectangle 28"/>
            <p:cNvSpPr>
              <a:spLocks noChangeArrowheads="1"/>
            </p:cNvSpPr>
            <p:nvPr/>
          </p:nvSpPr>
          <p:spPr bwMode="auto">
            <a:xfrm>
              <a:off x="3609" y="1657"/>
              <a:ext cx="15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A</a:t>
              </a:r>
            </a:p>
          </p:txBody>
        </p:sp>
        <p:sp>
          <p:nvSpPr>
            <p:cNvPr id="10265" name="Rectangle 29"/>
            <p:cNvSpPr>
              <a:spLocks noChangeArrowheads="1"/>
            </p:cNvSpPr>
            <p:nvPr/>
          </p:nvSpPr>
          <p:spPr bwMode="auto">
            <a:xfrm>
              <a:off x="3814" y="1657"/>
              <a:ext cx="20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P</a:t>
              </a:r>
            </a:p>
          </p:txBody>
        </p:sp>
        <p:sp>
          <p:nvSpPr>
            <p:cNvPr id="10266" name="Rectangle 30"/>
            <p:cNvSpPr>
              <a:spLocks noChangeArrowheads="1"/>
            </p:cNvSpPr>
            <p:nvPr/>
          </p:nvSpPr>
          <p:spPr bwMode="auto">
            <a:xfrm>
              <a:off x="3609" y="1878"/>
              <a:ext cx="15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S</a:t>
              </a:r>
            </a:p>
          </p:txBody>
        </p:sp>
        <p:sp>
          <p:nvSpPr>
            <p:cNvPr id="10267" name="Rectangle 31"/>
            <p:cNvSpPr>
              <a:spLocks noChangeArrowheads="1"/>
            </p:cNvSpPr>
            <p:nvPr/>
          </p:nvSpPr>
          <p:spPr bwMode="auto">
            <a:xfrm>
              <a:off x="3814" y="1878"/>
              <a:ext cx="207" cy="291"/>
            </a:xfrm>
            <a:prstGeom prst="rect">
              <a:avLst/>
            </a:prstGeom>
            <a:solidFill>
              <a:srgbClr val="FFFF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D</a:t>
              </a:r>
            </a:p>
          </p:txBody>
        </p:sp>
      </p:grpSp>
      <p:grpSp>
        <p:nvGrpSpPr>
          <p:cNvPr id="10248" name="Group 32"/>
          <p:cNvGrpSpPr>
            <a:grpSpLocks/>
          </p:cNvGrpSpPr>
          <p:nvPr/>
        </p:nvGrpSpPr>
        <p:grpSpPr bwMode="auto">
          <a:xfrm>
            <a:off x="6049963" y="3186115"/>
            <a:ext cx="825500" cy="890588"/>
            <a:chOff x="2851" y="2007"/>
            <a:chExt cx="520" cy="561"/>
          </a:xfrm>
        </p:grpSpPr>
        <p:grpSp>
          <p:nvGrpSpPr>
            <p:cNvPr id="10255" name="Group 33"/>
            <p:cNvGrpSpPr>
              <a:grpSpLocks/>
            </p:cNvGrpSpPr>
            <p:nvPr/>
          </p:nvGrpSpPr>
          <p:grpSpPr bwMode="auto">
            <a:xfrm>
              <a:off x="2851" y="2029"/>
              <a:ext cx="520" cy="520"/>
              <a:chOff x="2851" y="2029"/>
              <a:chExt cx="520" cy="520"/>
            </a:xfrm>
          </p:grpSpPr>
          <p:sp>
            <p:nvSpPr>
              <p:cNvPr id="10260" name="Oval 34"/>
              <p:cNvSpPr>
                <a:spLocks noChangeArrowheads="1"/>
              </p:cNvSpPr>
              <p:nvPr/>
            </p:nvSpPr>
            <p:spPr bwMode="auto">
              <a:xfrm rot="840000">
                <a:off x="2851" y="2029"/>
                <a:ext cx="520" cy="520"/>
              </a:xfrm>
              <a:prstGeom prst="ellipse">
                <a:avLst/>
              </a:prstGeom>
              <a:solidFill>
                <a:srgbClr val="FF6600"/>
              </a:solidFill>
              <a:ln w="12700">
                <a:solidFill>
                  <a:schemeClr val="tx1"/>
                </a:solidFill>
                <a:round/>
                <a:headEnd/>
                <a:tailEnd/>
              </a:ln>
              <a:effectLst/>
            </p:spPr>
            <p:txBody>
              <a:bodyPr wrap="none" anchor="ctr"/>
              <a:lstStyle/>
              <a:p>
                <a:pPr fontAlgn="base">
                  <a:spcBef>
                    <a:spcPct val="0"/>
                  </a:spcBef>
                  <a:spcAft>
                    <a:spcPct val="0"/>
                  </a:spcAft>
                </a:pPr>
                <a:endParaRPr lang="en-US" altLang="en-US" sz="2400" i="1">
                  <a:solidFill>
                    <a:prstClr val="black"/>
                  </a:solidFill>
                  <a:latin typeface="Arial" charset="0"/>
                </a:endParaRPr>
              </a:p>
            </p:txBody>
          </p:sp>
          <p:sp>
            <p:nvSpPr>
              <p:cNvPr id="10261" name="Line 35"/>
              <p:cNvSpPr>
                <a:spLocks noChangeShapeType="1"/>
              </p:cNvSpPr>
              <p:nvPr/>
            </p:nvSpPr>
            <p:spPr bwMode="auto">
              <a:xfrm>
                <a:off x="2855" y="2225"/>
                <a:ext cx="512" cy="128"/>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62" name="Line 36"/>
              <p:cNvSpPr>
                <a:spLocks noChangeShapeType="1"/>
              </p:cNvSpPr>
              <p:nvPr/>
            </p:nvSpPr>
            <p:spPr bwMode="auto">
              <a:xfrm flipH="1">
                <a:off x="3048" y="2033"/>
                <a:ext cx="127" cy="510"/>
              </a:xfrm>
              <a:prstGeom prst="line">
                <a:avLst/>
              </a:prstGeom>
              <a:noFill/>
              <a:ln w="12700">
                <a:solidFill>
                  <a:schemeClr val="tx1"/>
                </a:solidFill>
                <a:round/>
                <a:headEnd type="none" w="sm" len="sm"/>
                <a:tailEnd type="none" w="sm" len="sm"/>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grpSp>
        <p:sp>
          <p:nvSpPr>
            <p:cNvPr id="10256" name="Rectangle 37"/>
            <p:cNvSpPr>
              <a:spLocks noChangeArrowheads="1"/>
            </p:cNvSpPr>
            <p:nvPr/>
          </p:nvSpPr>
          <p:spPr bwMode="auto">
            <a:xfrm rot="840000">
              <a:off x="2949" y="2007"/>
              <a:ext cx="15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D</a:t>
              </a:r>
            </a:p>
          </p:txBody>
        </p:sp>
        <p:sp>
          <p:nvSpPr>
            <p:cNvPr id="10257" name="Rectangle 38"/>
            <p:cNvSpPr>
              <a:spLocks noChangeArrowheads="1"/>
            </p:cNvSpPr>
            <p:nvPr/>
          </p:nvSpPr>
          <p:spPr bwMode="auto">
            <a:xfrm rot="840000">
              <a:off x="3148" y="2061"/>
              <a:ext cx="20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S</a:t>
              </a:r>
            </a:p>
          </p:txBody>
        </p:sp>
        <p:sp>
          <p:nvSpPr>
            <p:cNvPr id="10258" name="Rectangle 39"/>
            <p:cNvSpPr>
              <a:spLocks noChangeArrowheads="1"/>
            </p:cNvSpPr>
            <p:nvPr/>
          </p:nvSpPr>
          <p:spPr bwMode="auto">
            <a:xfrm rot="840000">
              <a:off x="2896" y="2222"/>
              <a:ext cx="15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P</a:t>
              </a:r>
            </a:p>
          </p:txBody>
        </p:sp>
        <p:sp>
          <p:nvSpPr>
            <p:cNvPr id="10259" name="Rectangle 40"/>
            <p:cNvSpPr>
              <a:spLocks noChangeArrowheads="1"/>
            </p:cNvSpPr>
            <p:nvPr/>
          </p:nvSpPr>
          <p:spPr bwMode="auto">
            <a:xfrm rot="840000">
              <a:off x="3094" y="2277"/>
              <a:ext cx="207" cy="291"/>
            </a:xfrm>
            <a:prstGeom prst="rect">
              <a:avLst/>
            </a:prstGeom>
            <a:solidFill>
              <a:srgbClr val="FF6600"/>
            </a:solid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400" b="1" i="1">
                  <a:solidFill>
                    <a:prstClr val="black"/>
                  </a:solidFill>
                  <a:latin typeface="Arial" charset="0"/>
                </a:rPr>
                <a:t>A</a:t>
              </a:r>
            </a:p>
          </p:txBody>
        </p:sp>
      </p:grpSp>
      <p:sp>
        <p:nvSpPr>
          <p:cNvPr id="10249" name="Line 41"/>
          <p:cNvSpPr>
            <a:spLocks noChangeShapeType="1"/>
          </p:cNvSpPr>
          <p:nvPr/>
        </p:nvSpPr>
        <p:spPr bwMode="auto">
          <a:xfrm flipV="1">
            <a:off x="3790951" y="3576638"/>
            <a:ext cx="1025525" cy="614362"/>
          </a:xfrm>
          <a:prstGeom prst="line">
            <a:avLst/>
          </a:prstGeom>
          <a:noFill/>
          <a:ln w="57150">
            <a:solidFill>
              <a:schemeClr val="tx1"/>
            </a:solidFill>
            <a:round/>
            <a:headEnd type="none" w="sm" len="sm"/>
            <a:tailEnd type="stealth" w="med" len="lg"/>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50" name="Rectangle 42"/>
          <p:cNvSpPr>
            <a:spLocks noChangeArrowheads="1"/>
          </p:cNvSpPr>
          <p:nvPr/>
        </p:nvSpPr>
        <p:spPr bwMode="auto">
          <a:xfrm rot="-1860000">
            <a:off x="4786313" y="2906713"/>
            <a:ext cx="1408112" cy="519112"/>
          </a:xfrm>
          <a:prstGeom prst="rect">
            <a:avLst/>
          </a:prstGeom>
          <a:noFill/>
          <a:ln w="9525">
            <a:noFill/>
            <a:miter lim="800000"/>
            <a:headEnd/>
            <a:tailEnd/>
          </a:ln>
          <a:effectLst/>
        </p:spPr>
        <p:txBody>
          <a:bodyPr lIns="92075" tIns="46038" rIns="92075" bIns="46038">
            <a:spAutoFit/>
          </a:bodyPr>
          <a:lstStyle/>
          <a:p>
            <a:pPr eaLnBrk="0" fontAlgn="base" hangingPunct="0">
              <a:spcBef>
                <a:spcPct val="50000"/>
              </a:spcBef>
              <a:spcAft>
                <a:spcPct val="0"/>
              </a:spcAft>
            </a:pPr>
            <a:r>
              <a:rPr lang="en-US" altLang="en-US" sz="2800" b="1" i="1">
                <a:solidFill>
                  <a:prstClr val="black"/>
                </a:solidFill>
                <a:latin typeface="Arial" charset="0"/>
              </a:rPr>
              <a:t>DATA</a:t>
            </a:r>
          </a:p>
        </p:txBody>
      </p:sp>
      <p:sp>
        <p:nvSpPr>
          <p:cNvPr id="10251" name="Line 43"/>
          <p:cNvSpPr>
            <a:spLocks noChangeShapeType="1"/>
          </p:cNvSpPr>
          <p:nvPr/>
        </p:nvSpPr>
        <p:spPr bwMode="auto">
          <a:xfrm flipV="1">
            <a:off x="6024563" y="2228850"/>
            <a:ext cx="1090612" cy="647700"/>
          </a:xfrm>
          <a:prstGeom prst="line">
            <a:avLst/>
          </a:prstGeom>
          <a:noFill/>
          <a:ln w="57150">
            <a:solidFill>
              <a:schemeClr val="tx1"/>
            </a:solidFill>
            <a:round/>
            <a:headEnd type="none" w="sm" len="sm"/>
            <a:tailEnd type="stealth" w="med" len="lg"/>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52" name="Rectangle 44"/>
          <p:cNvSpPr>
            <a:spLocks noGrp="1" noChangeArrowheads="1"/>
          </p:cNvSpPr>
          <p:nvPr>
            <p:ph type="title"/>
          </p:nvPr>
        </p:nvSpPr>
        <p:spPr>
          <a:xfrm>
            <a:off x="1981200" y="274638"/>
            <a:ext cx="8229600" cy="1249362"/>
          </a:xfrm>
          <a:noFill/>
        </p:spPr>
        <p:txBody>
          <a:bodyPr vert="horz" lIns="92075" tIns="46038" rIns="92075" bIns="46038" rtlCol="0" anchor="b">
            <a:normAutofit/>
          </a:bodyPr>
          <a:lstStyle/>
          <a:p>
            <a:pPr eaLnBrk="1" hangingPunct="1"/>
            <a:r>
              <a:rPr lang="en-US" altLang="en-US" sz="4000" b="1">
                <a:latin typeface="Arial Black" pitchFamily="34" charset="0"/>
              </a:rPr>
              <a:t>Change Cycles</a:t>
            </a:r>
            <a:br>
              <a:rPr lang="en-US" altLang="en-US" sz="4000" b="1">
                <a:latin typeface="Arial Black" pitchFamily="34" charset="0"/>
              </a:rPr>
            </a:br>
            <a:r>
              <a:rPr lang="en-US" altLang="en-US" sz="4000" b="1">
                <a:latin typeface="Arial Black" pitchFamily="34" charset="0"/>
              </a:rPr>
              <a:t>PDSA - Sustain</a:t>
            </a:r>
          </a:p>
        </p:txBody>
      </p:sp>
      <p:sp>
        <p:nvSpPr>
          <p:cNvPr id="10253" name="Line 45"/>
          <p:cNvSpPr>
            <a:spLocks noChangeShapeType="1"/>
          </p:cNvSpPr>
          <p:nvPr/>
        </p:nvSpPr>
        <p:spPr bwMode="auto">
          <a:xfrm>
            <a:off x="2286000" y="1752600"/>
            <a:ext cx="7696200" cy="0"/>
          </a:xfrm>
          <a:prstGeom prst="line">
            <a:avLst/>
          </a:prstGeom>
          <a:noFill/>
          <a:ln w="76200">
            <a:solidFill>
              <a:schemeClr val="tx1"/>
            </a:solidFill>
            <a:round/>
            <a:headEnd/>
            <a:tailEnd/>
          </a:ln>
          <a:effectLst/>
        </p:spPr>
        <p:txBody>
          <a:bodyPr wrap="none" anchor="ctr"/>
          <a:lstStyle/>
          <a:p>
            <a:pPr eaLnBrk="0" fontAlgn="base" hangingPunct="0">
              <a:spcBef>
                <a:spcPct val="0"/>
              </a:spcBef>
              <a:spcAft>
                <a:spcPct val="0"/>
              </a:spcAft>
            </a:pPr>
            <a:endParaRPr lang="ru-RU" sz="2400" i="1">
              <a:solidFill>
                <a:prstClr val="black"/>
              </a:solidFill>
              <a:latin typeface="Times New Roman" pitchFamily="18" charset="0"/>
            </a:endParaRPr>
          </a:p>
        </p:txBody>
      </p:sp>
      <p:sp>
        <p:nvSpPr>
          <p:cNvPr id="10254" name="Text Box 46"/>
          <p:cNvSpPr txBox="1">
            <a:spLocks noChangeArrowheads="1"/>
          </p:cNvSpPr>
          <p:nvPr/>
        </p:nvSpPr>
        <p:spPr bwMode="auto">
          <a:xfrm>
            <a:off x="6477000" y="4495800"/>
            <a:ext cx="3733800" cy="1754326"/>
          </a:xfrm>
          <a:prstGeom prst="rect">
            <a:avLst/>
          </a:prstGeom>
          <a:noFill/>
          <a:ln w="9525">
            <a:noFill/>
            <a:miter lim="800000"/>
            <a:headEnd/>
            <a:tailEnd/>
          </a:ln>
          <a:effectLst/>
        </p:spPr>
        <p:txBody>
          <a:bodyPr>
            <a:spAutoFit/>
          </a:bodyPr>
          <a:lstStyle/>
          <a:p>
            <a:pPr eaLnBrk="0" fontAlgn="base" hangingPunct="0">
              <a:spcBef>
                <a:spcPct val="0"/>
              </a:spcBef>
              <a:spcAft>
                <a:spcPct val="0"/>
              </a:spcAft>
            </a:pPr>
            <a:r>
              <a:rPr lang="en-US" altLang="en-US" sz="2400" b="1" i="1">
                <a:solidFill>
                  <a:prstClr val="black"/>
                </a:solidFill>
                <a:latin typeface="Arial Black" pitchFamily="34" charset="0"/>
              </a:rPr>
              <a:t>Rapid cycle changes </a:t>
            </a:r>
          </a:p>
          <a:p>
            <a:pPr lvl="1" eaLnBrk="0" fontAlgn="base" hangingPunct="0">
              <a:spcBef>
                <a:spcPct val="0"/>
              </a:spcBef>
              <a:spcAft>
                <a:spcPct val="0"/>
              </a:spcAft>
            </a:pPr>
            <a:r>
              <a:rPr lang="en-US" altLang="en-US" sz="2400" b="1" i="1">
                <a:solidFill>
                  <a:srgbClr val="FF0000"/>
                </a:solidFill>
                <a:latin typeface="Arial Black" pitchFamily="34" charset="0"/>
              </a:rPr>
              <a:t> should be do-able in  2 -4 weeks !!!!!</a:t>
            </a:r>
          </a:p>
          <a:p>
            <a:pPr eaLnBrk="0" fontAlgn="base" hangingPunct="0">
              <a:spcBef>
                <a:spcPct val="50000"/>
              </a:spcBef>
              <a:spcAft>
                <a:spcPct val="0"/>
              </a:spcAft>
            </a:pPr>
            <a:endParaRPr lang="en-US" altLang="en-US" sz="2400" b="1" i="1">
              <a:solidFill>
                <a:prstClr val="black"/>
              </a:solidFill>
              <a:latin typeface="Arial Black"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DEB265-BB25-4B83-B29A-18BE3AC5B85C}"/>
              </a:ext>
            </a:extLst>
          </p:cNvPr>
          <p:cNvPicPr>
            <a:picLocks noChangeAspect="1"/>
          </p:cNvPicPr>
          <p:nvPr/>
        </p:nvPicPr>
        <p:blipFill rotWithShape="1">
          <a:blip r:embed="rId3"/>
          <a:srcRect l="6875" t="21097" r="8126" b="8313"/>
          <a:stretch/>
        </p:blipFill>
        <p:spPr>
          <a:xfrm>
            <a:off x="72299" y="0"/>
            <a:ext cx="12047400" cy="6858000"/>
          </a:xfrm>
          <a:prstGeom prst="rect">
            <a:avLst/>
          </a:prstGeom>
        </p:spPr>
      </p:pic>
    </p:spTree>
    <p:extLst>
      <p:ext uri="{BB962C8B-B14F-4D97-AF65-F5344CB8AC3E}">
        <p14:creationId xmlns:p14="http://schemas.microsoft.com/office/powerpoint/2010/main" val="539116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737B8-0EC1-3C42-1956-75D63503B267}"/>
              </a:ext>
            </a:extLst>
          </p:cNvPr>
          <p:cNvSpPr>
            <a:spLocks noGrp="1"/>
          </p:cNvSpPr>
          <p:nvPr>
            <p:ph type="title"/>
          </p:nvPr>
        </p:nvSpPr>
        <p:spPr>
          <a:xfrm>
            <a:off x="1801368" y="340743"/>
            <a:ext cx="10719816" cy="1325563"/>
          </a:xfrm>
        </p:spPr>
        <p:txBody>
          <a:bodyPr>
            <a:normAutofit/>
          </a:bodyPr>
          <a:lstStyle/>
          <a:p>
            <a:r>
              <a:rPr lang="en-US" sz="5400" dirty="0"/>
              <a:t>Promoting Sustainability</a:t>
            </a:r>
          </a:p>
        </p:txBody>
      </p:sp>
      <p:sp>
        <p:nvSpPr>
          <p:cNvPr id="3" name="Content Placeholder 2">
            <a:extLst>
              <a:ext uri="{FF2B5EF4-FFF2-40B4-BE49-F238E27FC236}">
                <a16:creationId xmlns:a16="http://schemas.microsoft.com/office/drawing/2014/main" id="{882E0501-9145-972B-C9D9-364EBC0D9C7C}"/>
              </a:ext>
            </a:extLst>
          </p:cNvPr>
          <p:cNvSpPr>
            <a:spLocks noGrp="1"/>
          </p:cNvSpPr>
          <p:nvPr>
            <p:ph idx="1"/>
          </p:nvPr>
        </p:nvSpPr>
        <p:spPr>
          <a:xfrm>
            <a:off x="1438656" y="1825625"/>
            <a:ext cx="9915144" cy="4351338"/>
          </a:xfrm>
        </p:spPr>
        <p:txBody>
          <a:bodyPr>
            <a:normAutofit/>
          </a:bodyPr>
          <a:lstStyle/>
          <a:p>
            <a:r>
              <a:rPr lang="en-US" sz="3600" dirty="0"/>
              <a:t>Story telling  (5 x 5s)  5 slides in 5 minutes. Slides are titled Plan, Do, Study, Act, Lessons Learned</a:t>
            </a:r>
          </a:p>
          <a:p>
            <a:endParaRPr lang="en-US" sz="3600" dirty="0"/>
          </a:p>
          <a:p>
            <a:r>
              <a:rPr lang="en-US" sz="3600" dirty="0"/>
              <a:t>Communicating progress – the elevator speech</a:t>
            </a:r>
          </a:p>
          <a:p>
            <a:endParaRPr lang="en-US" sz="3600" dirty="0"/>
          </a:p>
          <a:p>
            <a:r>
              <a:rPr lang="en-US" sz="3600" dirty="0"/>
              <a:t>Building process changes into policies, procedures and job descriptions</a:t>
            </a:r>
          </a:p>
        </p:txBody>
      </p:sp>
    </p:spTree>
    <p:extLst>
      <p:ext uri="{BB962C8B-B14F-4D97-AF65-F5344CB8AC3E}">
        <p14:creationId xmlns:p14="http://schemas.microsoft.com/office/powerpoint/2010/main" val="85195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E343C4C-DA1D-A466-6F66-CD67A1F82F87}"/>
              </a:ext>
            </a:extLst>
          </p:cNvPr>
          <p:cNvSpPr>
            <a:spLocks noGrp="1" noChangeArrowheads="1"/>
          </p:cNvSpPr>
          <p:nvPr>
            <p:ph type="title"/>
          </p:nvPr>
        </p:nvSpPr>
        <p:spPr bwMode="auto">
          <a:xfrm>
            <a:off x="2552700" y="304800"/>
            <a:ext cx="7848600" cy="11430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altLang="en-US" sz="3600" b="1" dirty="0"/>
              <a:t>Leading Change Teams</a:t>
            </a:r>
          </a:p>
        </p:txBody>
      </p:sp>
      <p:sp>
        <p:nvSpPr>
          <p:cNvPr id="7171" name="Rectangle 3">
            <a:extLst>
              <a:ext uri="{FF2B5EF4-FFF2-40B4-BE49-F238E27FC236}">
                <a16:creationId xmlns:a16="http://schemas.microsoft.com/office/drawing/2014/main" id="{51236A6A-7783-FBD3-C417-3C3D7F66EB72}"/>
              </a:ext>
            </a:extLst>
          </p:cNvPr>
          <p:cNvSpPr>
            <a:spLocks noGrp="1" noChangeArrowheads="1"/>
          </p:cNvSpPr>
          <p:nvPr>
            <p:ph idx="1"/>
          </p:nvPr>
        </p:nvSpPr>
        <p:spPr bwMode="auto">
          <a:xfrm>
            <a:off x="2362200" y="1600200"/>
            <a:ext cx="8229600" cy="39624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nSpc>
                <a:spcPct val="80000"/>
              </a:lnSpc>
            </a:pPr>
            <a:r>
              <a:rPr lang="en-US" altLang="en-US" sz="2400"/>
              <a:t>Establish direction with a clear aim</a:t>
            </a:r>
          </a:p>
          <a:p>
            <a:pPr>
              <a:lnSpc>
                <a:spcPct val="80000"/>
              </a:lnSpc>
            </a:pPr>
            <a:r>
              <a:rPr lang="en-US" altLang="en-US" sz="2400"/>
              <a:t>Create a sense of urgency</a:t>
            </a:r>
          </a:p>
          <a:p>
            <a:pPr>
              <a:lnSpc>
                <a:spcPct val="80000"/>
              </a:lnSpc>
            </a:pPr>
            <a:r>
              <a:rPr lang="en-US" altLang="en-US" sz="2400"/>
              <a:t>Provide accountability</a:t>
            </a:r>
          </a:p>
          <a:p>
            <a:pPr>
              <a:lnSpc>
                <a:spcPct val="80000"/>
              </a:lnSpc>
            </a:pPr>
            <a:r>
              <a:rPr lang="en-US" altLang="en-US" sz="2400"/>
              <a:t>Involve the right staff</a:t>
            </a:r>
          </a:p>
          <a:p>
            <a:pPr>
              <a:lnSpc>
                <a:spcPct val="80000"/>
              </a:lnSpc>
            </a:pPr>
            <a:r>
              <a:rPr lang="en-US" altLang="en-US" sz="2400"/>
              <a:t>Communicate, communicate, communicate </a:t>
            </a:r>
          </a:p>
          <a:p>
            <a:pPr>
              <a:lnSpc>
                <a:spcPct val="80000"/>
              </a:lnSpc>
            </a:pPr>
            <a:r>
              <a:rPr lang="en-US" altLang="en-US" sz="2400"/>
              <a:t>Engage senior leaders</a:t>
            </a:r>
          </a:p>
          <a:p>
            <a:pPr>
              <a:lnSpc>
                <a:spcPct val="80000"/>
              </a:lnSpc>
            </a:pPr>
            <a:r>
              <a:rPr lang="en-US" altLang="en-US" sz="2400"/>
              <a:t>Motivate and inspire</a:t>
            </a:r>
          </a:p>
          <a:p>
            <a:pPr>
              <a:lnSpc>
                <a:spcPct val="80000"/>
              </a:lnSpc>
            </a:pPr>
            <a:r>
              <a:rPr lang="en-US" altLang="en-US" sz="2400"/>
              <a:t>Commit to empowerment</a:t>
            </a:r>
          </a:p>
          <a:p>
            <a:pPr>
              <a:lnSpc>
                <a:spcPct val="80000"/>
              </a:lnSpc>
            </a:pPr>
            <a:r>
              <a:rPr lang="en-US" altLang="en-US" sz="2400"/>
              <a:t>Create a process for short term wins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3124200" y="228600"/>
            <a:ext cx="7543800" cy="990600"/>
          </a:xfrm>
        </p:spPr>
        <p:txBody>
          <a:bodyPr/>
          <a:lstStyle/>
          <a:p>
            <a:pPr algn="l"/>
            <a:r>
              <a:rPr lang="en-US" altLang="en-US" sz="4000" b="1" u="sng" dirty="0">
                <a:solidFill>
                  <a:srgbClr val="0070C0"/>
                </a:solidFill>
              </a:rPr>
              <a:t>Starting a Change Project</a:t>
            </a:r>
          </a:p>
        </p:txBody>
      </p:sp>
      <p:sp>
        <p:nvSpPr>
          <p:cNvPr id="12291" name="Rectangle 3"/>
          <p:cNvSpPr>
            <a:spLocks noGrp="1" noChangeArrowheads="1"/>
          </p:cNvSpPr>
          <p:nvPr>
            <p:ph type="body" idx="4294967295"/>
          </p:nvPr>
        </p:nvSpPr>
        <p:spPr>
          <a:xfrm>
            <a:off x="2590800" y="1295400"/>
            <a:ext cx="8077200" cy="4953000"/>
          </a:xfrm>
        </p:spPr>
        <p:txBody>
          <a:bodyPr/>
          <a:lstStyle/>
          <a:p>
            <a:pPr>
              <a:lnSpc>
                <a:spcPct val="90000"/>
              </a:lnSpc>
              <a:buFont typeface="Courier New" pitchFamily="49" charset="0"/>
              <a:buChar char="o"/>
            </a:pPr>
            <a:r>
              <a:rPr lang="en-US" altLang="en-US" sz="2400" dirty="0"/>
              <a:t> Set the AIM and select a change team – name a change leader, an executive sponsor, and data person.</a:t>
            </a:r>
          </a:p>
          <a:p>
            <a:pPr>
              <a:lnSpc>
                <a:spcPct val="90000"/>
              </a:lnSpc>
              <a:buFont typeface="Courier New" pitchFamily="49" charset="0"/>
              <a:buChar char="o"/>
            </a:pPr>
            <a:endParaRPr lang="en-US" altLang="en-US" sz="2400" dirty="0"/>
          </a:p>
          <a:p>
            <a:pPr>
              <a:lnSpc>
                <a:spcPct val="90000"/>
              </a:lnSpc>
              <a:buFont typeface="Courier New" pitchFamily="49" charset="0"/>
              <a:buChar char="o"/>
            </a:pPr>
            <a:r>
              <a:rPr lang="en-US" altLang="en-US" sz="2400" dirty="0"/>
              <a:t>Conduct a walk-through.</a:t>
            </a:r>
          </a:p>
          <a:p>
            <a:pPr>
              <a:lnSpc>
                <a:spcPct val="90000"/>
              </a:lnSpc>
              <a:buFont typeface="Courier New" pitchFamily="49" charset="0"/>
              <a:buChar char="o"/>
            </a:pPr>
            <a:endParaRPr lang="en-US" altLang="en-US" sz="2400" dirty="0"/>
          </a:p>
          <a:p>
            <a:pPr>
              <a:lnSpc>
                <a:spcPct val="90000"/>
              </a:lnSpc>
              <a:buFont typeface="Courier New" pitchFamily="49" charset="0"/>
              <a:buChar char="o"/>
            </a:pPr>
            <a:r>
              <a:rPr lang="en-US" altLang="en-US" sz="2400" dirty="0"/>
              <a:t>Collect baseline data. (Nominal Group Technique, Flowcharting, local data)</a:t>
            </a:r>
          </a:p>
          <a:p>
            <a:pPr>
              <a:lnSpc>
                <a:spcPct val="90000"/>
              </a:lnSpc>
              <a:buFont typeface="Courier New" pitchFamily="49" charset="0"/>
              <a:buChar char="o"/>
            </a:pPr>
            <a:endParaRPr lang="en-US" altLang="en-US" sz="2400" dirty="0"/>
          </a:p>
          <a:p>
            <a:pPr>
              <a:lnSpc>
                <a:spcPct val="90000"/>
              </a:lnSpc>
              <a:buFont typeface="Courier New" pitchFamily="49" charset="0"/>
              <a:buChar char="o"/>
            </a:pPr>
            <a:r>
              <a:rPr lang="en-US" altLang="en-US" sz="2400" dirty="0"/>
              <a:t>Review baseline data and walk-through.</a:t>
            </a:r>
          </a:p>
          <a:p>
            <a:pPr>
              <a:lnSpc>
                <a:spcPct val="90000"/>
              </a:lnSpc>
              <a:buFont typeface="Courier New" pitchFamily="49" charset="0"/>
              <a:buChar char="o"/>
            </a:pPr>
            <a:endParaRPr lang="en-US" altLang="en-US" sz="2400" dirty="0"/>
          </a:p>
          <a:p>
            <a:pPr>
              <a:lnSpc>
                <a:spcPct val="90000"/>
              </a:lnSpc>
              <a:buFont typeface="Courier New" pitchFamily="49" charset="0"/>
              <a:buChar char="o"/>
            </a:pPr>
            <a:r>
              <a:rPr lang="en-US" altLang="en-US" sz="2400" dirty="0"/>
              <a:t>Suggest a process change that might move toward the desired aim. </a:t>
            </a:r>
          </a:p>
        </p:txBody>
      </p:sp>
    </p:spTree>
  </p:cSld>
  <p:clrMapOvr>
    <a:masterClrMapping/>
  </p:clrMapOvr>
</p:sld>
</file>

<file path=ppt/theme/theme1.xml><?xml version="1.0" encoding="utf-8"?>
<a:theme xmlns:a="http://schemas.openxmlformats.org/drawingml/2006/main" name="Consortium template">
  <a:themeElements>
    <a:clrScheme name="Consortium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onsortium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1" u="none" strike="noStrike" cap="none" normalizeH="0" baseline="0" smtClean="0">
            <a:ln>
              <a:noFill/>
            </a:ln>
            <a:solidFill>
              <a:schemeClr val="tx1"/>
            </a:solidFill>
            <a:effectLst/>
            <a:latin typeface="Times New Roman" pitchFamily="18" charset="0"/>
          </a:defRPr>
        </a:defPPr>
      </a:lstStyle>
    </a:lnDef>
    <a:txDef>
      <a:spPr>
        <a:noFill/>
      </a:spPr>
      <a:bodyPr wrap="square" rtlCol="0">
        <a:spAutoFit/>
      </a:bodyPr>
      <a:lstStyle>
        <a:defPPr algn="ctr" eaLnBrk="0" fontAlgn="base" hangingPunct="0">
          <a:spcBef>
            <a:spcPct val="0"/>
          </a:spcBef>
          <a:spcAft>
            <a:spcPct val="0"/>
          </a:spcAft>
          <a:defRPr i="1" dirty="0">
            <a:solidFill>
              <a:srgbClr val="000000"/>
            </a:solidFill>
            <a:latin typeface="Times New Roman" pitchFamily="18" charset="0"/>
          </a:defRPr>
        </a:defPPr>
      </a:lstStyle>
    </a:txDef>
  </a:objectDefaults>
  <a:extraClrSchemeLst>
    <a:extraClrScheme>
      <a:clrScheme name="Consortium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nsortium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nsortium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nsortium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nsortium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nsortium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nsortium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NIH HEAL theme v 2.0">
  <a:themeElements>
    <a:clrScheme name="HEAL 2.0--color blind friendly">
      <a:dk1>
        <a:srgbClr val="08206C"/>
      </a:dk1>
      <a:lt1>
        <a:srgbClr val="FFFFFF"/>
      </a:lt1>
      <a:dk2>
        <a:srgbClr val="4B4B4B"/>
      </a:dk2>
      <a:lt2>
        <a:srgbClr val="DDDDDD"/>
      </a:lt2>
      <a:accent1>
        <a:srgbClr val="532465"/>
      </a:accent1>
      <a:accent2>
        <a:srgbClr val="982469"/>
      </a:accent2>
      <a:accent3>
        <a:srgbClr val="56B4E9"/>
      </a:accent3>
      <a:accent4>
        <a:srgbClr val="FF7D11"/>
      </a:accent4>
      <a:accent5>
        <a:srgbClr val="F0E442"/>
      </a:accent5>
      <a:accent6>
        <a:srgbClr val="008663"/>
      </a:accent6>
      <a:hlink>
        <a:srgbClr val="59A0F7"/>
      </a:hlink>
      <a:folHlink>
        <a:srgbClr val="A65AC4"/>
      </a:folHlink>
    </a:clrScheme>
    <a:fontScheme name="Candara">
      <a:maj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panose="020E0502030303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H HEAL theme v 2.0" id="{C93B8F32-A333-402D-BAC4-F60E4A65804E}" vid="{E89A5F2B-FB23-4629-AC87-92969A159531}"/>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5032</TotalTime>
  <Words>1561</Words>
  <Application>Microsoft Office PowerPoint</Application>
  <PresentationFormat>Widescreen</PresentationFormat>
  <Paragraphs>210</Paragraphs>
  <Slides>29</Slides>
  <Notes>5</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29</vt:i4>
      </vt:variant>
    </vt:vector>
  </HeadingPairs>
  <TitlesOfParts>
    <vt:vector size="47" baseType="lpstr">
      <vt:lpstr>Arial</vt:lpstr>
      <vt:lpstr>Arial</vt:lpstr>
      <vt:lpstr>Arial Black</vt:lpstr>
      <vt:lpstr>Calibri</vt:lpstr>
      <vt:lpstr>Calibri Light</vt:lpstr>
      <vt:lpstr>Candara</vt:lpstr>
      <vt:lpstr>Century Gothic</vt:lpstr>
      <vt:lpstr>Courier New</vt:lpstr>
      <vt:lpstr>Google Sans</vt:lpstr>
      <vt:lpstr>Open Sans</vt:lpstr>
      <vt:lpstr>System Font Regular</vt:lpstr>
      <vt:lpstr>Times New Roman</vt:lpstr>
      <vt:lpstr>Wingdings</vt:lpstr>
      <vt:lpstr>Consortium template</vt:lpstr>
      <vt:lpstr>Office Theme</vt:lpstr>
      <vt:lpstr>NIH HEAL theme v 2.0</vt:lpstr>
      <vt:lpstr>3_Office Theme</vt:lpstr>
      <vt:lpstr>2_Office Theme</vt:lpstr>
      <vt:lpstr>Optimizing Coaching (Facilitation) in Implementation Research</vt:lpstr>
      <vt:lpstr>PowerPoint Presentation</vt:lpstr>
      <vt:lpstr>PowerPoint Presentation</vt:lpstr>
      <vt:lpstr>The Know-Do Gap</vt:lpstr>
      <vt:lpstr>PowerPoint Presentation</vt:lpstr>
      <vt:lpstr>Coaching as a key element of implementation</vt:lpstr>
      <vt:lpstr>Your thoughts</vt:lpstr>
      <vt:lpstr>Co-production of Knowledge</vt:lpstr>
      <vt:lpstr>   Key concept - Co-production of knowledge by coaches/teams and other stakeholders</vt:lpstr>
      <vt:lpstr>NIATx Learning Collaboratives</vt:lpstr>
      <vt:lpstr>PowerPoint Presentation</vt:lpstr>
      <vt:lpstr>NIATx Coaching for Implementation</vt:lpstr>
      <vt:lpstr>The NIATx Coaching Model </vt:lpstr>
      <vt:lpstr>Building Relationships</vt:lpstr>
      <vt:lpstr>Building Capacity</vt:lpstr>
      <vt:lpstr>Building Sustainability </vt:lpstr>
      <vt:lpstr>How does coaching relate to  implementation? </vt:lpstr>
      <vt:lpstr>Appreciative inquiry</vt:lpstr>
      <vt:lpstr>Practicing Appreciative Inquiry or positive framing</vt:lpstr>
      <vt:lpstr>A relationship building technique: Asking questions</vt:lpstr>
      <vt:lpstr>The power of Why?</vt:lpstr>
      <vt:lpstr>Building Capacity</vt:lpstr>
      <vt:lpstr> Rapid-cycle Testing</vt:lpstr>
      <vt:lpstr>Conducting a Rapid Cycle Change Exercise</vt:lpstr>
      <vt:lpstr>Change Cycles PDSA - Sustain</vt:lpstr>
      <vt:lpstr>PowerPoint Presentation</vt:lpstr>
      <vt:lpstr>Promoting Sustainability</vt:lpstr>
      <vt:lpstr>Leading Change Teams</vt:lpstr>
      <vt:lpstr>Starting a Change Project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Coaching (Facilitation) into Implementation Research</dc:title>
  <dc:creator>Leedham, Donna</dc:creator>
  <cp:lastModifiedBy>Madden, Lynn</cp:lastModifiedBy>
  <cp:revision>30</cp:revision>
  <dcterms:created xsi:type="dcterms:W3CDTF">2023-07-12T19:06:58Z</dcterms:created>
  <dcterms:modified xsi:type="dcterms:W3CDTF">2023-07-18T23:22:50Z</dcterms:modified>
</cp:coreProperties>
</file>