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73" r:id="rId3"/>
  </p:sldMasterIdLst>
  <p:notesMasterIdLst>
    <p:notesMasterId r:id="rId36"/>
  </p:notesMasterIdLst>
  <p:sldIdLst>
    <p:sldId id="257" r:id="rId4"/>
    <p:sldId id="258" r:id="rId5"/>
    <p:sldId id="260" r:id="rId6"/>
    <p:sldId id="264" r:id="rId7"/>
    <p:sldId id="263" r:id="rId8"/>
    <p:sldId id="266" r:id="rId9"/>
    <p:sldId id="267" r:id="rId10"/>
    <p:sldId id="330" r:id="rId11"/>
    <p:sldId id="256" r:id="rId12"/>
    <p:sldId id="334" r:id="rId13"/>
    <p:sldId id="272" r:id="rId14"/>
    <p:sldId id="331" r:id="rId15"/>
    <p:sldId id="333" r:id="rId16"/>
    <p:sldId id="271" r:id="rId17"/>
    <p:sldId id="328" r:id="rId18"/>
    <p:sldId id="329" r:id="rId19"/>
    <p:sldId id="2147375380" r:id="rId20"/>
    <p:sldId id="273" r:id="rId21"/>
    <p:sldId id="2147375377" r:id="rId22"/>
    <p:sldId id="2147375378" r:id="rId23"/>
    <p:sldId id="420" r:id="rId24"/>
    <p:sldId id="578" r:id="rId25"/>
    <p:sldId id="451" r:id="rId26"/>
    <p:sldId id="581" r:id="rId27"/>
    <p:sldId id="259" r:id="rId28"/>
    <p:sldId id="268" r:id="rId29"/>
    <p:sldId id="261" r:id="rId30"/>
    <p:sldId id="335" r:id="rId31"/>
    <p:sldId id="2147375381" r:id="rId32"/>
    <p:sldId id="2147375385" r:id="rId33"/>
    <p:sldId id="2147375383" r:id="rId34"/>
    <p:sldId id="119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4"/>
    <p:restoredTop sz="95708"/>
  </p:normalViewPr>
  <p:slideViewPr>
    <p:cSldViewPr snapToGrid="0" snapToObjects="1">
      <p:cViewPr varScale="1">
        <p:scale>
          <a:sx n="110" d="100"/>
          <a:sy n="110" d="100"/>
        </p:scale>
        <p:origin x="66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D428FE-B508-9143-BA33-D84B2B007187}" type="datetimeFigureOut">
              <a:rPr lang="en-US" smtClean="0"/>
              <a:t>7/14/23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2C782A-36C9-B046-928D-2FD720230A1D}" type="slidenum">
              <a:rPr lang="en-US" smtClean="0"/>
              <a:t>‹#›</a:t>
            </a:fld>
            <a:endParaRPr lang="en-US"/>
          </a:p>
        </p:txBody>
      </p:sp>
    </p:spTree>
    <p:extLst>
      <p:ext uri="{BB962C8B-B14F-4D97-AF65-F5344CB8AC3E}">
        <p14:creationId xmlns:p14="http://schemas.microsoft.com/office/powerpoint/2010/main" val="27361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cbi.nlm.nih.gov/pmc/articles/PMC9982718/#ref37"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ncbi.nlm.nih.gov/pmc/articles/PMC9982718/table/table4/"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401B53-49E4-2745-AFC3-E0AB9AE44348}" type="slidenum">
              <a:rPr lang="en-US" smtClean="0"/>
              <a:t>1</a:t>
            </a:fld>
            <a:endParaRPr lang="en-US"/>
          </a:p>
        </p:txBody>
      </p:sp>
    </p:spTree>
    <p:extLst>
      <p:ext uri="{BB962C8B-B14F-4D97-AF65-F5344CB8AC3E}">
        <p14:creationId xmlns:p14="http://schemas.microsoft.com/office/powerpoint/2010/main" val="1739924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dirty="0">
                <a:effectLst/>
                <a:latin typeface="Avenir" panose="02000503020000020003" pitchFamily="2" charset="0"/>
              </a:rPr>
              <a:t>Across the region, new HIV infections among young people declined by 32% between 2010 and 2020. This trend is encouraging, but it is not strong enough to end the region’s AIDS epidemic by 2030, and it is offset by steep rises in new infections in several countries. New HIV infections among young people increased in seven countries in the region between 2010 and 2020: Afghanistan, Fiji, Malaysia, Pakistan, Papua New Guinea, the Philippines and Timor-Leste </a:t>
            </a:r>
            <a:endParaRPr lang="en-MY" dirty="0"/>
          </a:p>
          <a:p>
            <a:endParaRPr lang="en-US" dirty="0"/>
          </a:p>
        </p:txBody>
      </p:sp>
      <p:sp>
        <p:nvSpPr>
          <p:cNvPr id="4" name="Slide Number Placeholder 3"/>
          <p:cNvSpPr>
            <a:spLocks noGrp="1"/>
          </p:cNvSpPr>
          <p:nvPr>
            <p:ph type="sldNum" sz="quarter" idx="5"/>
          </p:nvPr>
        </p:nvSpPr>
        <p:spPr/>
        <p:txBody>
          <a:bodyPr/>
          <a:lstStyle/>
          <a:p>
            <a:fld id="{F72C782A-36C9-B046-928D-2FD720230A1D}" type="slidenum">
              <a:rPr lang="en-US" smtClean="0"/>
              <a:t>6</a:t>
            </a:fld>
            <a:endParaRPr lang="en-US"/>
          </a:p>
        </p:txBody>
      </p:sp>
    </p:spTree>
    <p:extLst>
      <p:ext uri="{BB962C8B-B14F-4D97-AF65-F5344CB8AC3E}">
        <p14:creationId xmlns:p14="http://schemas.microsoft.com/office/powerpoint/2010/main" val="2192601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the region overall, more than half of new HIV infections (52%) in young people in 2020 were among gay men and other men who have sex with men, while people who inject drugs, female sex workers and transgender people together accounted for almost 30% of new infections</a:t>
            </a:r>
          </a:p>
        </p:txBody>
      </p:sp>
      <p:sp>
        <p:nvSpPr>
          <p:cNvPr id="4" name="Slide Number Placeholder 3"/>
          <p:cNvSpPr>
            <a:spLocks noGrp="1"/>
          </p:cNvSpPr>
          <p:nvPr>
            <p:ph type="sldNum" sz="quarter" idx="5"/>
          </p:nvPr>
        </p:nvSpPr>
        <p:spPr/>
        <p:txBody>
          <a:bodyPr/>
          <a:lstStyle/>
          <a:p>
            <a:fld id="{F72C782A-36C9-B046-928D-2FD720230A1D}" type="slidenum">
              <a:rPr lang="en-US" smtClean="0"/>
              <a:t>7</a:t>
            </a:fld>
            <a:endParaRPr lang="en-US"/>
          </a:p>
        </p:txBody>
      </p:sp>
    </p:spTree>
    <p:extLst>
      <p:ext uri="{BB962C8B-B14F-4D97-AF65-F5344CB8AC3E}">
        <p14:creationId xmlns:p14="http://schemas.microsoft.com/office/powerpoint/2010/main" val="1580244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Nominal Group Technique &amp; 6 FG sessions</a:t>
            </a:r>
          </a:p>
          <a:p>
            <a:r>
              <a:rPr lang="en-US" dirty="0"/>
              <a:t>3 among MSM (n=16), 3 among </a:t>
            </a:r>
            <a:r>
              <a:rPr lang="en-US" dirty="0" err="1"/>
              <a:t>commubity</a:t>
            </a:r>
            <a:r>
              <a:rPr lang="en-US" dirty="0"/>
              <a:t> stakeholders</a:t>
            </a:r>
          </a:p>
          <a:p>
            <a:r>
              <a:rPr lang="en-US" dirty="0"/>
              <a:t> (n=20)</a:t>
            </a:r>
          </a:p>
          <a:p>
            <a:endParaRPr lang="en-US" dirty="0"/>
          </a:p>
        </p:txBody>
      </p:sp>
      <p:sp>
        <p:nvSpPr>
          <p:cNvPr id="4" name="Slide Number Placeholder 3"/>
          <p:cNvSpPr>
            <a:spLocks noGrp="1"/>
          </p:cNvSpPr>
          <p:nvPr>
            <p:ph type="sldNum" sz="quarter" idx="5"/>
          </p:nvPr>
        </p:nvSpPr>
        <p:spPr/>
        <p:txBody>
          <a:bodyPr/>
          <a:lstStyle/>
          <a:p>
            <a:fld id="{F72C782A-36C9-B046-928D-2FD720230A1D}" type="slidenum">
              <a:rPr lang="en-US" smtClean="0"/>
              <a:t>10</a:t>
            </a:fld>
            <a:endParaRPr lang="en-US"/>
          </a:p>
        </p:txBody>
      </p:sp>
    </p:spTree>
    <p:extLst>
      <p:ext uri="{BB962C8B-B14F-4D97-AF65-F5344CB8AC3E}">
        <p14:creationId xmlns:p14="http://schemas.microsoft.com/office/powerpoint/2010/main" val="1556138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ECHO (Extension for Community Healthcare Outcomes)</a:t>
            </a:r>
          </a:p>
          <a:p>
            <a:r>
              <a:rPr lang="en-US" dirty="0"/>
              <a:t>Potential solution for overcoming barriers to key populations accessing HIV prevention, care and treatment</a:t>
            </a:r>
          </a:p>
          <a:p>
            <a:r>
              <a:rPr lang="en-US" dirty="0"/>
              <a:t>Tele-education strategy that uses collaborative learning and democratized specialty training for non-specialists via </a:t>
            </a:r>
          </a:p>
          <a:p>
            <a:r>
              <a:rPr lang="en-US" dirty="0"/>
              <a:t>technology (</a:t>
            </a:r>
            <a:r>
              <a:rPr lang="en-US" dirty="0" err="1"/>
              <a:t>eg</a:t>
            </a:r>
            <a:r>
              <a:rPr lang="en-US" dirty="0"/>
              <a:t>, videoconferencing) to enable healthcare providers in community settings to learn from and </a:t>
            </a:r>
          </a:p>
          <a:p>
            <a:r>
              <a:rPr lang="en-US" dirty="0"/>
              <a:t>collaborate with specialists at academic “hubs”</a:t>
            </a:r>
          </a:p>
          <a:p>
            <a:r>
              <a:rPr lang="en-US" dirty="0"/>
              <a:t>Project ECHO® is an expert-guided practice model wherein healthcare providers in the community retain care responsibility,</a:t>
            </a:r>
          </a:p>
          <a:p>
            <a:r>
              <a:rPr lang="en-US" dirty="0"/>
              <a:t> operating with increasing independence as their skills and self-efficacy grow.</a:t>
            </a:r>
          </a:p>
          <a:p>
            <a:r>
              <a:rPr lang="en-US" dirty="0"/>
              <a:t> </a:t>
            </a:r>
            <a:r>
              <a:rPr lang="en-US" dirty="0" err="1"/>
              <a:t>Paritcipants</a:t>
            </a:r>
            <a:r>
              <a:rPr lang="en-US" dirty="0"/>
              <a:t> – family medicine specialists and GPs who played key roles in HIV prevention and testing </a:t>
            </a:r>
            <a:r>
              <a:rPr lang="en-US" dirty="0" err="1"/>
              <a:t>effeorts</a:t>
            </a:r>
            <a:endParaRPr lang="en-US" dirty="0"/>
          </a:p>
          <a:p>
            <a:r>
              <a:rPr lang="en-US" dirty="0"/>
              <a:t>Used asynchronous online focus groups </a:t>
            </a:r>
          </a:p>
          <a:p>
            <a:endParaRPr lang="en-US" dirty="0"/>
          </a:p>
        </p:txBody>
      </p:sp>
      <p:sp>
        <p:nvSpPr>
          <p:cNvPr id="4" name="Slide Number Placeholder 3"/>
          <p:cNvSpPr>
            <a:spLocks noGrp="1"/>
          </p:cNvSpPr>
          <p:nvPr>
            <p:ph type="sldNum" sz="quarter" idx="5"/>
          </p:nvPr>
        </p:nvSpPr>
        <p:spPr/>
        <p:txBody>
          <a:bodyPr/>
          <a:lstStyle/>
          <a:p>
            <a:fld id="{F72C782A-36C9-B046-928D-2FD720230A1D}" type="slidenum">
              <a:rPr lang="en-US" smtClean="0"/>
              <a:t>20</a:t>
            </a:fld>
            <a:endParaRPr lang="en-US"/>
          </a:p>
        </p:txBody>
      </p:sp>
    </p:spTree>
    <p:extLst>
      <p:ext uri="{BB962C8B-B14F-4D97-AF65-F5344CB8AC3E}">
        <p14:creationId xmlns:p14="http://schemas.microsoft.com/office/powerpoint/2010/main" val="4237370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7AED14-1771-4535-838C-8EB9AA43576C}"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5330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0" i="0" u="none" strike="noStrike" dirty="0">
                <a:solidFill>
                  <a:srgbClr val="212121"/>
                </a:solidFill>
                <a:effectLst/>
                <a:latin typeface="Cambria" panose="02040503050406030204" pitchFamily="18" charset="0"/>
              </a:rPr>
              <a:t>It includes several on-demand features, including scheduling and managing appointments in person or through e-consultation, communicating with the clinical team (</a:t>
            </a:r>
            <a:r>
              <a:rPr lang="en-MY" b="0" i="0" u="none" strike="noStrike" dirty="0" err="1">
                <a:solidFill>
                  <a:srgbClr val="212121"/>
                </a:solidFill>
                <a:effectLst/>
                <a:latin typeface="Cambria" panose="02040503050406030204" pitchFamily="18" charset="0"/>
              </a:rPr>
              <a:t>ie</a:t>
            </a:r>
            <a:r>
              <a:rPr lang="en-MY" b="0" i="0" u="none" strike="noStrike" dirty="0">
                <a:solidFill>
                  <a:srgbClr val="212121"/>
                </a:solidFill>
                <a:effectLst/>
                <a:latin typeface="Cambria" panose="02040503050406030204" pitchFamily="18" charset="0"/>
              </a:rPr>
              <a:t>, chat), home-based testing, accessing test results, ordering health products, discrete door-to-door delivery, timely notifications, a points-based reward system for completing activities within the app, and a multimedia resource </a:t>
            </a:r>
            <a:r>
              <a:rPr lang="en-MY" b="0" i="0" u="none" strike="noStrike" dirty="0" err="1">
                <a:solidFill>
                  <a:srgbClr val="212121"/>
                </a:solidFill>
                <a:effectLst/>
                <a:latin typeface="Cambria" panose="02040503050406030204" pitchFamily="18" charset="0"/>
              </a:rPr>
              <a:t>center</a:t>
            </a:r>
            <a:r>
              <a:rPr lang="en-MY" b="0" i="0" u="none" strike="noStrike" dirty="0">
                <a:solidFill>
                  <a:srgbClr val="212121"/>
                </a:solidFill>
                <a:effectLst/>
                <a:latin typeface="Cambria" panose="02040503050406030204" pitchFamily="18" charset="0"/>
              </a:rPr>
              <a:t>.</a:t>
            </a:r>
            <a:endParaRPr lang="en-US" dirty="0"/>
          </a:p>
        </p:txBody>
      </p:sp>
      <p:sp>
        <p:nvSpPr>
          <p:cNvPr id="4" name="Slide Number Placeholder 3"/>
          <p:cNvSpPr>
            <a:spLocks noGrp="1"/>
          </p:cNvSpPr>
          <p:nvPr>
            <p:ph type="sldNum" sz="quarter" idx="5"/>
          </p:nvPr>
        </p:nvSpPr>
        <p:spPr/>
        <p:txBody>
          <a:bodyPr/>
          <a:lstStyle/>
          <a:p>
            <a:fld id="{F72C782A-36C9-B046-928D-2FD720230A1D}" type="slidenum">
              <a:rPr lang="en-US" smtClean="0"/>
              <a:t>28</a:t>
            </a:fld>
            <a:endParaRPr lang="en-US"/>
          </a:p>
        </p:txBody>
      </p:sp>
    </p:spTree>
    <p:extLst>
      <p:ext uri="{BB962C8B-B14F-4D97-AF65-F5344CB8AC3E}">
        <p14:creationId xmlns:p14="http://schemas.microsoft.com/office/powerpoint/2010/main" val="26245534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i="0" u="none" strike="noStrike" dirty="0">
                <a:solidFill>
                  <a:srgbClr val="212121"/>
                </a:solidFill>
                <a:effectLst/>
                <a:latin typeface="BlinkMacSystemFont"/>
              </a:rPr>
              <a:t>Methods: </a:t>
            </a:r>
            <a:r>
              <a:rPr lang="en-MY" b="0" i="0" u="none" strike="noStrike" dirty="0">
                <a:solidFill>
                  <a:srgbClr val="212121"/>
                </a:solidFill>
                <a:effectLst/>
                <a:latin typeface="BlinkMacSystemFont"/>
              </a:rPr>
              <a:t>In total, 50 </a:t>
            </a:r>
            <a:r>
              <a:rPr lang="en-MY" b="0" i="0" u="none" strike="noStrike" dirty="0" err="1">
                <a:solidFill>
                  <a:srgbClr val="212121"/>
                </a:solidFill>
                <a:effectLst/>
                <a:latin typeface="BlinkMacSystemFont"/>
              </a:rPr>
              <a:t>PrEP</a:t>
            </a:r>
            <a:r>
              <a:rPr lang="en-MY" b="0" i="0" u="none" strike="noStrike" dirty="0">
                <a:solidFill>
                  <a:srgbClr val="212121"/>
                </a:solidFill>
                <a:effectLst/>
                <a:latin typeface="BlinkMacSystemFont"/>
              </a:rPr>
              <a:t>-naive MSM without HIV in Greater Kuala Lumpur, Malaysia, were recruited between March and April 2022. Participants used </a:t>
            </a:r>
            <a:r>
              <a:rPr lang="en-MY" b="0" i="0" u="none" strike="noStrike" dirty="0" err="1">
                <a:solidFill>
                  <a:srgbClr val="212121"/>
                </a:solidFill>
                <a:effectLst/>
                <a:latin typeface="BlinkMacSystemFont"/>
              </a:rPr>
              <a:t>JomPrEP</a:t>
            </a:r>
            <a:r>
              <a:rPr lang="en-MY" b="0" i="0" u="none" strike="noStrike" dirty="0">
                <a:solidFill>
                  <a:srgbClr val="212121"/>
                </a:solidFill>
                <a:effectLst/>
                <a:latin typeface="BlinkMacSystemFont"/>
              </a:rPr>
              <a:t> for a month and completed a </a:t>
            </a:r>
            <a:r>
              <a:rPr lang="en-MY" b="0" i="0" u="none" strike="noStrike" dirty="0" err="1">
                <a:solidFill>
                  <a:srgbClr val="212121"/>
                </a:solidFill>
                <a:effectLst/>
                <a:latin typeface="BlinkMacSystemFont"/>
              </a:rPr>
              <a:t>postuse</a:t>
            </a:r>
            <a:r>
              <a:rPr lang="en-MY" b="0" i="0" u="none" strike="noStrike" dirty="0">
                <a:solidFill>
                  <a:srgbClr val="212121"/>
                </a:solidFill>
                <a:effectLst/>
                <a:latin typeface="BlinkMacSystemFont"/>
              </a:rPr>
              <a:t> survey. The usability of the app and its features were assessed using self-report and objective measures (</a:t>
            </a:r>
            <a:r>
              <a:rPr lang="en-MY" b="0" i="0" u="none" strike="noStrike" dirty="0" err="1">
                <a:solidFill>
                  <a:srgbClr val="212121"/>
                </a:solidFill>
                <a:effectLst/>
                <a:latin typeface="BlinkMacSystemFont"/>
              </a:rPr>
              <a:t>eg</a:t>
            </a:r>
            <a:r>
              <a:rPr lang="en-MY" b="0" i="0" u="none" strike="noStrike" dirty="0">
                <a:solidFill>
                  <a:srgbClr val="212121"/>
                </a:solidFill>
                <a:effectLst/>
                <a:latin typeface="BlinkMacSystemFont"/>
              </a:rPr>
              <a:t>, app analytics, clinic dashboard). Acceptability was evaluated using the System Usability Scale (SUS).</a:t>
            </a:r>
            <a:endParaRPr lang="en-US" dirty="0"/>
          </a:p>
        </p:txBody>
      </p:sp>
      <p:sp>
        <p:nvSpPr>
          <p:cNvPr id="4" name="Slide Number Placeholder 3"/>
          <p:cNvSpPr>
            <a:spLocks noGrp="1"/>
          </p:cNvSpPr>
          <p:nvPr>
            <p:ph type="sldNum" sz="quarter" idx="5"/>
          </p:nvPr>
        </p:nvSpPr>
        <p:spPr/>
        <p:txBody>
          <a:bodyPr/>
          <a:lstStyle/>
          <a:p>
            <a:fld id="{F72C782A-36C9-B046-928D-2FD720230A1D}" type="slidenum">
              <a:rPr lang="en-US" smtClean="0"/>
              <a:t>29</a:t>
            </a:fld>
            <a:endParaRPr lang="en-US"/>
          </a:p>
        </p:txBody>
      </p:sp>
    </p:spTree>
    <p:extLst>
      <p:ext uri="{BB962C8B-B14F-4D97-AF65-F5344CB8AC3E}">
        <p14:creationId xmlns:p14="http://schemas.microsoft.com/office/powerpoint/2010/main" val="3044349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0" i="0" u="none" strike="noStrike" dirty="0">
                <a:solidFill>
                  <a:srgbClr val="212121"/>
                </a:solidFill>
                <a:effectLst/>
                <a:latin typeface="Cambria" panose="02040503050406030204" pitchFamily="18" charset="0"/>
              </a:rPr>
              <a:t>During the beta-testing phase, 29/50 (58%) participants were Android users, while the remainder (21/50, 42%) were iOS users. Usability measures by participants included app use, with an average of 8 (SD 5.0, range 2-18) unique visits over 30 days, with an average duration of 28 (SD 38.9) minutes per session. The app had a mean of 34.9 (SD 14.7) daily users</a:t>
            </a:r>
          </a:p>
          <a:p>
            <a:r>
              <a:rPr lang="en-MY" b="0" i="0" u="none" strike="noStrike" dirty="0">
                <a:solidFill>
                  <a:srgbClr val="212121"/>
                </a:solidFill>
                <a:effectLst/>
                <a:latin typeface="Cambria" panose="02040503050406030204" pitchFamily="18" charset="0"/>
              </a:rPr>
              <a:t>During the beta-testing phase, 29/50 (58%) participants were Android users, while the remainder (21/50, 42%) were iOS users. Usability measures by participants included app use, with an average of 8 (SD 5.0, range 2-18) unique visits over 30 days, with an average duration of 28 (SD 38.9) minutes per session. The app had a mean of 34.9 (SD 14.7) daily users</a:t>
            </a:r>
          </a:p>
          <a:p>
            <a:r>
              <a:rPr lang="en-MY" b="0" i="0" u="none" strike="noStrike" dirty="0">
                <a:solidFill>
                  <a:srgbClr val="212121"/>
                </a:solidFill>
                <a:effectLst/>
                <a:latin typeface="Cambria" panose="02040503050406030204" pitchFamily="18" charset="0"/>
              </a:rPr>
              <a:t>The mean acceptability score was 73.8 (SD 10.1) on the SUS, well above the minimum criteria (≥50) set for the acceptability of the app  with all participants reporting acceptability scores of &gt;50.</a:t>
            </a:r>
          </a:p>
        </p:txBody>
      </p:sp>
      <p:sp>
        <p:nvSpPr>
          <p:cNvPr id="4" name="Slide Number Placeholder 3"/>
          <p:cNvSpPr>
            <a:spLocks noGrp="1"/>
          </p:cNvSpPr>
          <p:nvPr>
            <p:ph type="sldNum" sz="quarter" idx="5"/>
          </p:nvPr>
        </p:nvSpPr>
        <p:spPr/>
        <p:txBody>
          <a:bodyPr/>
          <a:lstStyle/>
          <a:p>
            <a:fld id="{F72C782A-36C9-B046-928D-2FD720230A1D}" type="slidenum">
              <a:rPr lang="en-US" smtClean="0"/>
              <a:t>30</a:t>
            </a:fld>
            <a:endParaRPr lang="en-US"/>
          </a:p>
        </p:txBody>
      </p:sp>
    </p:spTree>
    <p:extLst>
      <p:ext uri="{BB962C8B-B14F-4D97-AF65-F5344CB8AC3E}">
        <p14:creationId xmlns:p14="http://schemas.microsoft.com/office/powerpoint/2010/main" val="328976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0" i="0" u="none" strike="noStrike" dirty="0">
                <a:solidFill>
                  <a:srgbClr val="212121"/>
                </a:solidFill>
                <a:effectLst/>
                <a:latin typeface="Cambria" panose="02040503050406030204" pitchFamily="18" charset="0"/>
              </a:rPr>
              <a:t>During the 30-day beta-testing phase of </a:t>
            </a:r>
            <a:r>
              <a:rPr lang="en-MY" b="0" i="0" u="none" strike="noStrike" dirty="0" err="1">
                <a:solidFill>
                  <a:srgbClr val="212121"/>
                </a:solidFill>
                <a:effectLst/>
                <a:latin typeface="Cambria" panose="02040503050406030204" pitchFamily="18" charset="0"/>
              </a:rPr>
              <a:t>JomPrEP</a:t>
            </a:r>
            <a:r>
              <a:rPr lang="en-MY" b="0" i="0" u="none" strike="noStrike" dirty="0">
                <a:solidFill>
                  <a:srgbClr val="212121"/>
                </a:solidFill>
                <a:effectLst/>
                <a:latin typeface="Cambria" panose="02040503050406030204" pitchFamily="18" charset="0"/>
              </a:rPr>
              <a:t>, 42/50 (84%) participants ordered an HIVST kit using the app. Almost all (46/50, 92%) participants used the app to get on </a:t>
            </a:r>
            <a:r>
              <a:rPr lang="en-MY" b="0" i="0" u="none" strike="noStrike" dirty="0" err="1">
                <a:solidFill>
                  <a:srgbClr val="212121"/>
                </a:solidFill>
                <a:effectLst/>
                <a:latin typeface="Cambria" panose="02040503050406030204" pitchFamily="18" charset="0"/>
              </a:rPr>
              <a:t>PrEP.</a:t>
            </a:r>
            <a:r>
              <a:rPr lang="en-MY" b="0" i="0" u="none" strike="noStrike" dirty="0">
                <a:solidFill>
                  <a:srgbClr val="212121"/>
                </a:solidFill>
                <a:effectLst/>
                <a:latin typeface="Cambria" panose="02040503050406030204" pitchFamily="18" charset="0"/>
              </a:rPr>
              <a:t> Specifically, 30/46 (65%) participants chose same-day </a:t>
            </a:r>
            <a:r>
              <a:rPr lang="en-MY" b="0" i="0" u="none" strike="noStrike" dirty="0" err="1">
                <a:solidFill>
                  <a:srgbClr val="212121"/>
                </a:solidFill>
                <a:effectLst/>
                <a:latin typeface="Cambria" panose="02040503050406030204" pitchFamily="18" charset="0"/>
              </a:rPr>
              <a:t>PrEP</a:t>
            </a:r>
            <a:r>
              <a:rPr lang="en-MY" b="0" i="0" u="none" strike="noStrike" dirty="0">
                <a:solidFill>
                  <a:srgbClr val="212121"/>
                </a:solidFill>
                <a:effectLst/>
                <a:latin typeface="Cambria" panose="02040503050406030204" pitchFamily="18" charset="0"/>
              </a:rPr>
              <a:t> versus traditional </a:t>
            </a:r>
            <a:r>
              <a:rPr lang="en-MY" b="0" i="0" u="none" strike="noStrike" dirty="0" err="1">
                <a:solidFill>
                  <a:srgbClr val="212121"/>
                </a:solidFill>
                <a:effectLst/>
                <a:latin typeface="Cambria" panose="02040503050406030204" pitchFamily="18" charset="0"/>
              </a:rPr>
              <a:t>PrEP</a:t>
            </a:r>
            <a:r>
              <a:rPr lang="en-MY" b="0" i="0" u="none" strike="noStrike" dirty="0">
                <a:solidFill>
                  <a:srgbClr val="212121"/>
                </a:solidFill>
                <a:effectLst/>
                <a:latin typeface="Cambria" panose="02040503050406030204" pitchFamily="18" charset="0"/>
              </a:rPr>
              <a:t>, and the majority of them picked up the </a:t>
            </a:r>
            <a:r>
              <a:rPr lang="en-MY" b="0" i="0" u="none" strike="noStrike" dirty="0" err="1">
                <a:solidFill>
                  <a:srgbClr val="212121"/>
                </a:solidFill>
                <a:effectLst/>
                <a:latin typeface="Cambria" panose="02040503050406030204" pitchFamily="18" charset="0"/>
              </a:rPr>
              <a:t>PrEP</a:t>
            </a:r>
            <a:r>
              <a:rPr lang="en-MY" b="0" i="0" u="none" strike="noStrike" dirty="0">
                <a:solidFill>
                  <a:srgbClr val="212121"/>
                </a:solidFill>
                <a:effectLst/>
                <a:latin typeface="Cambria" panose="02040503050406030204" pitchFamily="18" charset="0"/>
              </a:rPr>
              <a:t> medication at the pharmacy (28/46, 61%). Additionally, 44/50 (88%) participants used the online assessment tool to screen for depression, and 39/44 (89%) of them met the criteria for moderate-to-severe depressive symptoms [</a:t>
            </a:r>
            <a:r>
              <a:rPr lang="en-MY" b="0" i="0" u="sng" dirty="0">
                <a:solidFill>
                  <a:srgbClr val="4C2C92"/>
                </a:solidFill>
                <a:effectLst/>
                <a:latin typeface="Cambria" panose="02040503050406030204" pitchFamily="18" charset="0"/>
                <a:hlinkClick r:id="rId3"/>
              </a:rPr>
              <a:t>37</a:t>
            </a:r>
            <a:r>
              <a:rPr lang="en-MY" b="0" i="0" u="none" strike="noStrike" dirty="0">
                <a:solidFill>
                  <a:srgbClr val="212121"/>
                </a:solidFill>
                <a:effectLst/>
                <a:latin typeface="Cambria" panose="02040503050406030204" pitchFamily="18" charset="0"/>
              </a:rPr>
              <a:t>] and were provided with a referral letter</a:t>
            </a:r>
          </a:p>
          <a:p>
            <a:endParaRPr lang="en-MY" b="0" i="0" u="none" strike="noStrike" dirty="0">
              <a:solidFill>
                <a:srgbClr val="212121"/>
              </a:solidFill>
              <a:effectLst/>
              <a:latin typeface="Cambria" panose="02040503050406030204" pitchFamily="18" charset="0"/>
            </a:endParaRPr>
          </a:p>
          <a:p>
            <a:r>
              <a:rPr lang="en-MY" b="0" i="0" u="none" strike="noStrike" dirty="0">
                <a:solidFill>
                  <a:srgbClr val="212121"/>
                </a:solidFill>
                <a:effectLst/>
                <a:latin typeface="Cambria" panose="02040503050406030204" pitchFamily="18" charset="0"/>
              </a:rPr>
              <a:t>Almost all participants reported that they were satisfied with </a:t>
            </a:r>
            <a:r>
              <a:rPr lang="en-MY" b="0" i="0" u="none" strike="noStrike" dirty="0" err="1">
                <a:solidFill>
                  <a:srgbClr val="212121"/>
                </a:solidFill>
                <a:effectLst/>
                <a:latin typeface="Cambria" panose="02040503050406030204" pitchFamily="18" charset="0"/>
              </a:rPr>
              <a:t>JomPrEP</a:t>
            </a:r>
            <a:r>
              <a:rPr lang="en-MY" b="0" i="0" u="none" strike="noStrike" dirty="0">
                <a:solidFill>
                  <a:srgbClr val="212121"/>
                </a:solidFill>
                <a:effectLst/>
                <a:latin typeface="Cambria" panose="02040503050406030204" pitchFamily="18" charset="0"/>
              </a:rPr>
              <a:t> (46/50, 92%) and that the app was useful in addressing their HIV prevention needs (49/50, 98%); see </a:t>
            </a:r>
            <a:r>
              <a:rPr lang="en-MY" b="0" i="0" u="sng" dirty="0">
                <a:solidFill>
                  <a:srgbClr val="4C2C92"/>
                </a:solidFill>
                <a:effectLst/>
                <a:latin typeface="Cambria" panose="02040503050406030204" pitchFamily="18" charset="0"/>
                <a:hlinkClick r:id="rId4"/>
              </a:rPr>
              <a:t>Table 4</a:t>
            </a:r>
            <a:r>
              <a:rPr lang="en-MY" b="0" i="0" u="none" strike="noStrike" dirty="0">
                <a:solidFill>
                  <a:srgbClr val="212121"/>
                </a:solidFill>
                <a:effectLst/>
                <a:latin typeface="Cambria" panose="02040503050406030204" pitchFamily="18" charset="0"/>
              </a:rPr>
              <a:t>.</a:t>
            </a:r>
            <a:endParaRPr lang="en-US" dirty="0"/>
          </a:p>
        </p:txBody>
      </p:sp>
      <p:sp>
        <p:nvSpPr>
          <p:cNvPr id="4" name="Slide Number Placeholder 3"/>
          <p:cNvSpPr>
            <a:spLocks noGrp="1"/>
          </p:cNvSpPr>
          <p:nvPr>
            <p:ph type="sldNum" sz="quarter" idx="5"/>
          </p:nvPr>
        </p:nvSpPr>
        <p:spPr/>
        <p:txBody>
          <a:bodyPr/>
          <a:lstStyle/>
          <a:p>
            <a:fld id="{F72C782A-36C9-B046-928D-2FD720230A1D}" type="slidenum">
              <a:rPr lang="en-US" smtClean="0"/>
              <a:t>31</a:t>
            </a:fld>
            <a:endParaRPr lang="en-US"/>
          </a:p>
        </p:txBody>
      </p:sp>
    </p:spTree>
    <p:extLst>
      <p:ext uri="{BB962C8B-B14F-4D97-AF65-F5344CB8AC3E}">
        <p14:creationId xmlns:p14="http://schemas.microsoft.com/office/powerpoint/2010/main" val="3857666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B80BF-F378-3B44-B811-340F0EBC35F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8F502C1-57B6-604F-86AA-87C8F4F1DB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A65FD2F-D7DC-C541-A6FE-B24513323394}"/>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5" name="Footer Placeholder 4">
            <a:extLst>
              <a:ext uri="{FF2B5EF4-FFF2-40B4-BE49-F238E27FC236}">
                <a16:creationId xmlns:a16="http://schemas.microsoft.com/office/drawing/2014/main" id="{0219C2CE-CC83-C448-839E-7B1B2FD75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6701F-4A65-F74B-9932-900DFEE7C02E}"/>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1355237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9F3B-C615-3B42-B150-7BF1D95FEB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CC9A087-BE51-9C47-B356-EDA0482AA87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572081B-A28C-054E-A141-8A2686C76859}"/>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5" name="Footer Placeholder 4">
            <a:extLst>
              <a:ext uri="{FF2B5EF4-FFF2-40B4-BE49-F238E27FC236}">
                <a16:creationId xmlns:a16="http://schemas.microsoft.com/office/drawing/2014/main" id="{A19BD92E-B85B-F844-84A0-6281DC044A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316194-D0B1-564D-9668-0EA1EF8E27C6}"/>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2557309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6BE36-DE0C-2644-8A14-B63E96237BF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38270AA-BF49-9F47-B18C-EDF6EA7B95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637F97F-4F17-134B-BC63-A9FC793BE461}"/>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5" name="Footer Placeholder 4">
            <a:extLst>
              <a:ext uri="{FF2B5EF4-FFF2-40B4-BE49-F238E27FC236}">
                <a16:creationId xmlns:a16="http://schemas.microsoft.com/office/drawing/2014/main" id="{813B8387-E5A4-2D4D-A197-F6EF1E9FC6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BE1684-B9CC-3E43-8131-7824B242A10A}"/>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3285217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1BEEA-C462-2E49-B01F-7727B6B578B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34DBCA1-6A15-D441-A42F-290A59B860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B035114-BE2A-F147-A946-946B1B7B766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ABB818D-4394-EE48-A933-76FF3517F08C}"/>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6" name="Footer Placeholder 5">
            <a:extLst>
              <a:ext uri="{FF2B5EF4-FFF2-40B4-BE49-F238E27FC236}">
                <a16:creationId xmlns:a16="http://schemas.microsoft.com/office/drawing/2014/main" id="{7C93CF5F-0DDE-454E-AF0B-6D18A89463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EF25B-DA2D-9344-A5BE-4AEA2A4CC198}"/>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283460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EB24-9666-6749-ACDE-1DF78E36E33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5ABD255-F410-8146-BE90-F0B94FFE89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6202E0A-41C7-C246-BBAE-4A441FB72BD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88AD96-C497-FE43-9437-D3D2C27D87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80C3987-2C18-3342-8A80-7B1C34AFF59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6B1C1C0-A43C-3440-8727-660C3A10A2FE}"/>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8" name="Footer Placeholder 7">
            <a:extLst>
              <a:ext uri="{FF2B5EF4-FFF2-40B4-BE49-F238E27FC236}">
                <a16:creationId xmlns:a16="http://schemas.microsoft.com/office/drawing/2014/main" id="{0D2E4D2E-97F4-D748-A8EC-15C5713394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27A749-FCB5-1E45-BF46-2942FA2BB6BE}"/>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302245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AEF7-3A04-3E4C-9651-DE81C735673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5E1E2CB-9D7C-2946-B8B3-EE2BCD5C3933}"/>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4" name="Footer Placeholder 3">
            <a:extLst>
              <a:ext uri="{FF2B5EF4-FFF2-40B4-BE49-F238E27FC236}">
                <a16:creationId xmlns:a16="http://schemas.microsoft.com/office/drawing/2014/main" id="{F7128F9B-5ED5-9640-93F9-60497B41DB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75B32F-0F20-554E-A172-1CA4D34F3693}"/>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824663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F337A-C9E4-F74B-AE53-FF5CDBAEB9E5}"/>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3" name="Footer Placeholder 2">
            <a:extLst>
              <a:ext uri="{FF2B5EF4-FFF2-40B4-BE49-F238E27FC236}">
                <a16:creationId xmlns:a16="http://schemas.microsoft.com/office/drawing/2014/main" id="{57A9456A-2851-C948-ADAF-DD1B2C6D69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2071BB-E298-724F-8E7D-B5FAB64EB298}"/>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3381088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57527-D873-6544-921A-087876BD1DD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4363C15-E93C-4F4A-8016-40878E493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4555229-ED19-6049-8B81-DA57C3573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7C763AC-2442-C745-A32D-1C7E9A9B3FCB}"/>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6" name="Footer Placeholder 5">
            <a:extLst>
              <a:ext uri="{FF2B5EF4-FFF2-40B4-BE49-F238E27FC236}">
                <a16:creationId xmlns:a16="http://schemas.microsoft.com/office/drawing/2014/main" id="{C6C862CE-5226-9A4B-82E5-CB4CDE2C28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DDDCED-E3DB-5F40-805B-5C859B829183}"/>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2872128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0D4F6-A7BE-F148-87F0-E872BDB90A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E1E78BD-36E0-AF40-B438-D64B5216BE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AECCDB-205B-8C45-9936-4D18448A2B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34D8E5A-B825-CA46-8F6C-AE136341B5EB}"/>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6" name="Footer Placeholder 5">
            <a:extLst>
              <a:ext uri="{FF2B5EF4-FFF2-40B4-BE49-F238E27FC236}">
                <a16:creationId xmlns:a16="http://schemas.microsoft.com/office/drawing/2014/main" id="{56E7D6F5-F51C-B740-A43B-D7F7794F97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C1873-E23C-6D42-9E2D-43EA2164277C}"/>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2132504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B0D1-D01C-544C-9D48-0D8F42AF9BF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BC29C67-481D-4947-BD1D-D2B61CA1488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1D13B55-7124-2D41-BAE4-0DA11C296804}"/>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5" name="Footer Placeholder 4">
            <a:extLst>
              <a:ext uri="{FF2B5EF4-FFF2-40B4-BE49-F238E27FC236}">
                <a16:creationId xmlns:a16="http://schemas.microsoft.com/office/drawing/2014/main" id="{2E2504D6-CD84-7C48-A5E2-529472EDCD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503BFD-BD43-AF4F-825C-F3B8C8C60BFC}"/>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267400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4BF412-29F6-F04A-B838-B58DC57DFC4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4447E97-24FD-604E-81A2-D2DB411C16C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1977068-711A-334C-8654-9EE813FF22C7}"/>
              </a:ext>
            </a:extLst>
          </p:cNvPr>
          <p:cNvSpPr>
            <a:spLocks noGrp="1"/>
          </p:cNvSpPr>
          <p:nvPr>
            <p:ph type="dt" sz="half" idx="10"/>
          </p:nvPr>
        </p:nvSpPr>
        <p:spPr/>
        <p:txBody>
          <a:bodyPr/>
          <a:lstStyle/>
          <a:p>
            <a:fld id="{738AD8FC-F9F8-1A46-B4E8-FD5A3DBBFF4E}" type="datetimeFigureOut">
              <a:rPr lang="en-US" smtClean="0"/>
              <a:t>7/14/23</a:t>
            </a:fld>
            <a:endParaRPr lang="en-US"/>
          </a:p>
        </p:txBody>
      </p:sp>
      <p:sp>
        <p:nvSpPr>
          <p:cNvPr id="5" name="Footer Placeholder 4">
            <a:extLst>
              <a:ext uri="{FF2B5EF4-FFF2-40B4-BE49-F238E27FC236}">
                <a16:creationId xmlns:a16="http://schemas.microsoft.com/office/drawing/2014/main" id="{8C095091-F1DA-FE4A-9F2E-F06D2C403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B0E67-AED8-1943-9FA0-5517ED13A60E}"/>
              </a:ext>
            </a:extLst>
          </p:cNvPr>
          <p:cNvSpPr>
            <a:spLocks noGrp="1"/>
          </p:cNvSpPr>
          <p:nvPr>
            <p:ph type="sldNum" sz="quarter" idx="12"/>
          </p:nvPr>
        </p:nvSpPr>
        <p:spPr/>
        <p:txBody>
          <a:bodyPr/>
          <a:lstStyle/>
          <a:p>
            <a:fld id="{8A3F96CC-8E50-0B45-86F1-AAEF1C72DE0F}" type="slidenum">
              <a:rPr lang="en-US" smtClean="0"/>
              <a:t>‹#›</a:t>
            </a:fld>
            <a:endParaRPr lang="en-US"/>
          </a:p>
        </p:txBody>
      </p:sp>
    </p:spTree>
    <p:extLst>
      <p:ext uri="{BB962C8B-B14F-4D97-AF65-F5344CB8AC3E}">
        <p14:creationId xmlns:p14="http://schemas.microsoft.com/office/powerpoint/2010/main" val="467098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C726792C-3052-4E3F-ADBD-FBE889110549}" type="datetime1">
              <a:rPr lang="en-US" smtClean="0"/>
              <a:t>7/18/23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2108334949"/>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6EE525AB-42D8-4A54-808E-F37A409EA73F}" type="datetime1">
              <a:rPr lang="en-US" smtClean="0"/>
              <a:t>7/18/23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89635862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75E2E9C6-CFF0-41B5-B1A6-4E2319939911}" type="datetime1">
              <a:rPr lang="en-US" smtClean="0"/>
              <a:t>7/18/23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3247370274"/>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274460AA-AB8B-4F64-9A1E-1C1B76B7690A}" type="datetime1">
              <a:rPr lang="en-US" smtClean="0"/>
              <a:t>7/18/23</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1260993708"/>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5D76E365-DA53-47F1-9C7F-CBDFB9645003}" type="datetime1">
              <a:rPr lang="en-US" smtClean="0"/>
              <a:t>7/18/23</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992631666"/>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34519147"/>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925778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Tree>
    <p:extLst>
      <p:ext uri="{BB962C8B-B14F-4D97-AF65-F5344CB8AC3E}">
        <p14:creationId xmlns:p14="http://schemas.microsoft.com/office/powerpoint/2010/main" val="2275261627"/>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EFB438D2-6AB6-444D-B93E-81A7433F3C09}" type="datetime1">
              <a:rPr lang="en-US" smtClean="0"/>
              <a:t>7/18/23</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140533098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C606167B-809E-49B6-A76B-89C342B43BE8}" type="datetime1">
              <a:rPr lang="en-US" smtClean="0"/>
              <a:t>7/18/23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2702403325"/>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904B2A22-FB51-45DE-A622-1F0CCC240B02}" type="datetime1">
              <a:rPr lang="en-US" smtClean="0"/>
              <a:t>7/18/23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r>
              <a:rPr lang="en-US"/>
              <a:t>Jeffrey A Wickersham</a:t>
            </a: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7ADDD30-59D5-4DA2-B65C-886155F4E454}" type="slidenum">
              <a:rPr lang="en-US" smtClean="0"/>
              <a:t>‹#›</a:t>
            </a:fld>
            <a:endParaRPr lang="en-US"/>
          </a:p>
        </p:txBody>
      </p:sp>
    </p:spTree>
    <p:extLst>
      <p:ext uri="{BB962C8B-B14F-4D97-AF65-F5344CB8AC3E}">
        <p14:creationId xmlns:p14="http://schemas.microsoft.com/office/powerpoint/2010/main" val="4016929014"/>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tangle 6"/>
          <p:cNvSpPr/>
          <p:nvPr userDrawn="1"/>
        </p:nvSpPr>
        <p:spPr>
          <a:xfrm>
            <a:off x="0" y="-76200"/>
            <a:ext cx="121920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a:spLocks noChangeArrowheads="1"/>
          </p:cNvSpPr>
          <p:nvPr userDrawn="1"/>
        </p:nvSpPr>
        <p:spPr bwMode="auto">
          <a:xfrm>
            <a:off x="0" y="6011864"/>
            <a:ext cx="12192000" cy="998537"/>
          </a:xfrm>
          <a:prstGeom prst="rect">
            <a:avLst/>
          </a:prstGeom>
          <a:solidFill>
            <a:schemeClr val="bg1"/>
          </a:solidFill>
          <a:ln w="9525">
            <a:noFill/>
            <a:miter lim="800000"/>
            <a:headEnd/>
            <a:tailEnd/>
          </a:ln>
          <a:effectLst>
            <a:outerShdw dist="23000" dir="5400000" rotWithShape="0">
              <a:srgbClr val="808080">
                <a:alpha val="34999"/>
              </a:srgbClr>
            </a:outerShdw>
          </a:effectLst>
        </p:spPr>
        <p:txBody>
          <a:bodyPr anchor="ctr"/>
          <a:lstStyle/>
          <a:p>
            <a:pPr algn="ctr">
              <a:defRPr/>
            </a:pPr>
            <a:endParaRPr lang="en-US" sz="1800">
              <a:solidFill>
                <a:schemeClr val="lt1"/>
              </a:solidFill>
              <a:latin typeface="+mn-lt"/>
              <a:ea typeface="+mn-ea"/>
            </a:endParaRPr>
          </a:p>
        </p:txBody>
      </p:sp>
      <p:sp>
        <p:nvSpPr>
          <p:cNvPr id="9" name="Rectangle 3"/>
          <p:cNvSpPr>
            <a:spLocks noChangeArrowheads="1"/>
          </p:cNvSpPr>
          <p:nvPr userDrawn="1"/>
        </p:nvSpPr>
        <p:spPr bwMode="auto">
          <a:xfrm>
            <a:off x="0" y="5748338"/>
            <a:ext cx="12192000" cy="228600"/>
          </a:xfrm>
          <a:prstGeom prst="rect">
            <a:avLst/>
          </a:prstGeom>
          <a:solidFill>
            <a:schemeClr val="bg2">
              <a:lumMod val="60000"/>
              <a:lumOff val="40000"/>
            </a:schemeClr>
          </a:solidFill>
          <a:ln w="9525">
            <a:noFill/>
            <a:miter lim="800000"/>
            <a:headEnd/>
            <a:tailEnd/>
          </a:ln>
        </p:spPr>
        <p:txBody>
          <a:bodyPr wrap="none" anchor="ctr"/>
          <a:lstStyle/>
          <a:p>
            <a:pPr>
              <a:defRPr/>
            </a:pPr>
            <a:endParaRPr lang="en-US" sz="1800">
              <a:latin typeface="Arial" pitchFamily="-108" charset="0"/>
              <a:ea typeface="ＭＳ Ｐゴシック" pitchFamily="-108" charset="-128"/>
              <a:cs typeface="ＭＳ Ｐゴシック" pitchFamily="-108" charset="-128"/>
            </a:endParaRPr>
          </a:p>
        </p:txBody>
      </p:sp>
      <p:sp>
        <p:nvSpPr>
          <p:cNvPr id="10" name="Rectangle 4"/>
          <p:cNvSpPr>
            <a:spLocks noChangeArrowheads="1"/>
          </p:cNvSpPr>
          <p:nvPr userDrawn="1"/>
        </p:nvSpPr>
        <p:spPr bwMode="auto">
          <a:xfrm>
            <a:off x="0" y="-76200"/>
            <a:ext cx="12192000" cy="5969000"/>
          </a:xfrm>
          <a:prstGeom prst="rect">
            <a:avLst/>
          </a:prstGeom>
          <a:solidFill>
            <a:schemeClr val="accent6">
              <a:lumMod val="50000"/>
            </a:schemeClr>
          </a:solidFill>
          <a:ln w="9525">
            <a:noFill/>
            <a:miter lim="800000"/>
            <a:headEnd/>
            <a:tailEnd/>
          </a:ln>
        </p:spPr>
        <p:txBody>
          <a:bodyPr wrap="none" anchor="ctr"/>
          <a:lstStyle/>
          <a:p>
            <a:endParaRPr lang="en-US" sz="1800"/>
          </a:p>
        </p:txBody>
      </p:sp>
      <p:sp>
        <p:nvSpPr>
          <p:cNvPr id="13" name="Title Placeholder 14"/>
          <p:cNvSpPr>
            <a:spLocks noGrp="1"/>
          </p:cNvSpPr>
          <p:nvPr>
            <p:ph type="title" hasCustomPrompt="1"/>
          </p:nvPr>
        </p:nvSpPr>
        <p:spPr>
          <a:xfrm>
            <a:off x="711200" y="990601"/>
            <a:ext cx="10972800" cy="1541463"/>
          </a:xfrm>
          <a:prstGeom prst="rect">
            <a:avLst/>
          </a:prstGeom>
        </p:spPr>
        <p:txBody>
          <a:bodyPr vert="horz" lIns="91440" tIns="45720" rIns="91440" bIns="45720" rtlCol="0" anchor="b">
            <a:normAutofit/>
          </a:bodyPr>
          <a:lstStyle>
            <a:lvl1pPr algn="l" defTabSz="914400" rtl="0" eaLnBrk="1" latinLnBrk="0" hangingPunct="1">
              <a:spcBef>
                <a:spcPct val="0"/>
              </a:spcBef>
              <a:buNone/>
              <a:defRPr lang="en-US" sz="4400" kern="1200" baseline="0" dirty="0">
                <a:solidFill>
                  <a:schemeClr val="bg1"/>
                </a:solidFill>
                <a:latin typeface="Georgia" pitchFamily="18" charset="0"/>
                <a:ea typeface="ＭＳ Ｐゴシック" pitchFamily="34" charset="-128"/>
                <a:cs typeface="+mn-cs"/>
              </a:defRPr>
            </a:lvl1pPr>
          </a:lstStyle>
          <a:p>
            <a:r>
              <a:rPr lang="en-US" dirty="0"/>
              <a:t>Click to edit Presentation Title </a:t>
            </a:r>
          </a:p>
        </p:txBody>
      </p:sp>
      <p:sp>
        <p:nvSpPr>
          <p:cNvPr id="17" name="Text Placeholder 16"/>
          <p:cNvSpPr>
            <a:spLocks noGrp="1"/>
          </p:cNvSpPr>
          <p:nvPr>
            <p:ph type="body" sz="quarter" idx="10" hasCustomPrompt="1"/>
          </p:nvPr>
        </p:nvSpPr>
        <p:spPr>
          <a:xfrm>
            <a:off x="711200" y="2514600"/>
            <a:ext cx="10972800" cy="914400"/>
          </a:xfrm>
        </p:spPr>
        <p:txBody>
          <a:bodyPr/>
          <a:lstStyle>
            <a:lvl1pPr marL="342900" marR="0" indent="-342900" algn="l" defTabSz="914400" rtl="0" eaLnBrk="1" fontAlgn="base" latinLnBrk="0" hangingPunct="1">
              <a:lnSpc>
                <a:spcPct val="100000"/>
              </a:lnSpc>
              <a:spcBef>
                <a:spcPct val="0"/>
              </a:spcBef>
              <a:spcAft>
                <a:spcPct val="0"/>
              </a:spcAft>
              <a:buClrTx/>
              <a:buSzTx/>
              <a:buFont typeface="Arial" pitchFamily="34" charset="0"/>
              <a:buNone/>
              <a:tabLst/>
              <a:defRPr lang="en-US" sz="2000" kern="1200" noProof="0">
                <a:solidFill>
                  <a:schemeClr val="bg1"/>
                </a:solidFill>
                <a:latin typeface="Georgia" pitchFamily="18" charset="0"/>
                <a:ea typeface="ＭＳ Ｐゴシック" pitchFamily="34" charset="-128"/>
              </a:defRPr>
            </a:lvl1pPr>
          </a:lstStyle>
          <a:p>
            <a:pPr marL="342900" marR="0" lvl="0" indent="-342900" algn="l" defTabSz="914400" rtl="0" eaLnBrk="1" fontAlgn="base" latinLnBrk="0" hangingPunct="1">
              <a:lnSpc>
                <a:spcPct val="100000"/>
              </a:lnSpc>
              <a:spcBef>
                <a:spcPct val="0"/>
              </a:spcBef>
              <a:spcAft>
                <a:spcPct val="0"/>
              </a:spcAft>
              <a:buClrTx/>
              <a:buSzTx/>
              <a:buFont typeface="Arial" pitchFamily="34" charset="0"/>
              <a:buNone/>
              <a:tabLst/>
              <a:defRPr/>
            </a:pPr>
            <a:r>
              <a:rPr lang="en-US" sz="2400" kern="1200" noProof="0" dirty="0">
                <a:solidFill>
                  <a:schemeClr val="bg1"/>
                </a:solidFill>
                <a:latin typeface="Georgia" pitchFamily="18" charset="0"/>
                <a:ea typeface="ＭＳ Ｐゴシック" pitchFamily="34" charset="-128"/>
                <a:cs typeface="+mn-cs"/>
              </a:rPr>
              <a:t>Click to add presentation subtitle</a:t>
            </a:r>
          </a:p>
        </p:txBody>
      </p:sp>
      <p:sp>
        <p:nvSpPr>
          <p:cNvPr id="19" name="Text Placeholder 18"/>
          <p:cNvSpPr>
            <a:spLocks noGrp="1"/>
          </p:cNvSpPr>
          <p:nvPr>
            <p:ph type="body" sz="quarter" idx="11" hasCustomPrompt="1"/>
          </p:nvPr>
        </p:nvSpPr>
        <p:spPr>
          <a:xfrm>
            <a:off x="711200" y="3657600"/>
            <a:ext cx="10972800" cy="762000"/>
          </a:xfrm>
        </p:spPr>
        <p:txBody>
          <a:bodyPr/>
          <a:lstStyle>
            <a:lvl1pPr>
              <a:buNone/>
              <a:defRPr lang="en-US" sz="1800" i="1" kern="1200" baseline="0" dirty="0" smtClean="0">
                <a:solidFill>
                  <a:schemeClr val="bg1"/>
                </a:solidFill>
                <a:latin typeface="Georgia" pitchFamily="18" charset="0"/>
                <a:ea typeface="ＭＳ Ｐゴシック" pitchFamily="34" charset="-128"/>
                <a:cs typeface="+mn-cs"/>
              </a:defRPr>
            </a:lvl1pPr>
          </a:lstStyle>
          <a:p>
            <a:pPr marL="342900" lvl="0" indent="-342900" algn="l" defTabSz="914400" rtl="0" eaLnBrk="1" fontAlgn="base" latinLnBrk="0" hangingPunct="1">
              <a:spcBef>
                <a:spcPct val="0"/>
              </a:spcBef>
              <a:spcAft>
                <a:spcPct val="0"/>
              </a:spcAft>
            </a:pPr>
            <a:r>
              <a:rPr lang="en-US" dirty="0"/>
              <a:t>Click to edit presenter’s name and presentation’s date</a:t>
            </a:r>
          </a:p>
        </p:txBody>
      </p:sp>
      <p:pic>
        <p:nvPicPr>
          <p:cNvPr id="14" name="Picture 13">
            <a:extLst>
              <a:ext uri="{FF2B5EF4-FFF2-40B4-BE49-F238E27FC236}">
                <a16:creationId xmlns:a16="http://schemas.microsoft.com/office/drawing/2014/main" id="{01810A3F-325B-4949-8F6F-31D3303DFB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1" y="6367462"/>
            <a:ext cx="7071919" cy="490538"/>
          </a:xfrm>
          <a:prstGeom prst="rect">
            <a:avLst/>
          </a:prstGeom>
        </p:spPr>
      </p:pic>
    </p:spTree>
    <p:extLst>
      <p:ext uri="{BB962C8B-B14F-4D97-AF65-F5344CB8AC3E}">
        <p14:creationId xmlns:p14="http://schemas.microsoft.com/office/powerpoint/2010/main" val="3987750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5932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Rectangle 3"/>
          <p:cNvSpPr/>
          <p:nvPr userDrawn="1"/>
        </p:nvSpPr>
        <p:spPr>
          <a:xfrm>
            <a:off x="0" y="-76200"/>
            <a:ext cx="12192000"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717551" y="152400"/>
            <a:ext cx="10830983" cy="595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203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8E9078-419E-6947-9DAE-452337FC65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0DA4AD2-7BBF-5342-8D41-07BF421966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B28F7A9-3AE9-4947-BBC7-A3BE0CC88F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8AD8FC-F9F8-1A46-B4E8-FD5A3DBBFF4E}" type="datetimeFigureOut">
              <a:rPr lang="en-US" smtClean="0"/>
              <a:t>7/14/23</a:t>
            </a:fld>
            <a:endParaRPr lang="en-US"/>
          </a:p>
        </p:txBody>
      </p:sp>
      <p:sp>
        <p:nvSpPr>
          <p:cNvPr id="5" name="Footer Placeholder 4">
            <a:extLst>
              <a:ext uri="{FF2B5EF4-FFF2-40B4-BE49-F238E27FC236}">
                <a16:creationId xmlns:a16="http://schemas.microsoft.com/office/drawing/2014/main" id="{60654DC5-AFB2-834E-A604-A9435DD359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D4F8E8-4703-4B4E-A538-33C6CEB4B0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3F96CC-8E50-0B45-86F1-AAEF1C72DE0F}" type="slidenum">
              <a:rPr lang="en-US" smtClean="0"/>
              <a:t>‹#›</a:t>
            </a:fld>
            <a:endParaRPr lang="en-US"/>
          </a:p>
        </p:txBody>
      </p:sp>
    </p:spTree>
    <p:extLst>
      <p:ext uri="{BB962C8B-B14F-4D97-AF65-F5344CB8AC3E}">
        <p14:creationId xmlns:p14="http://schemas.microsoft.com/office/powerpoint/2010/main" val="987412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39217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slow">
    <p:fade/>
  </p:transition>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22"/>
          <p:cNvSpPr>
            <a:spLocks noChangeArrowheads="1"/>
          </p:cNvSpPr>
          <p:nvPr/>
        </p:nvSpPr>
        <p:spPr bwMode="auto">
          <a:xfrm>
            <a:off x="0" y="0"/>
            <a:ext cx="12192000" cy="1163638"/>
          </a:xfrm>
          <a:prstGeom prst="rect">
            <a:avLst/>
          </a:prstGeom>
          <a:solidFill>
            <a:schemeClr val="accent6">
              <a:lumMod val="5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sp>
        <p:nvSpPr>
          <p:cNvPr id="1028" name="Rectangle 4"/>
          <p:cNvSpPr>
            <a:spLocks noGrp="1" noChangeArrowheads="1"/>
          </p:cNvSpPr>
          <p:nvPr>
            <p:ph type="title"/>
          </p:nvPr>
        </p:nvSpPr>
        <p:spPr bwMode="auto">
          <a:xfrm>
            <a:off x="717551" y="152400"/>
            <a:ext cx="10847916"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ko-KR"/>
              <a:t>Slide title goes here even if it goes longer than a line</a:t>
            </a:r>
            <a:endParaRPr lang="ko-KR" altLang="en-US"/>
          </a:p>
        </p:txBody>
      </p:sp>
      <p:sp>
        <p:nvSpPr>
          <p:cNvPr id="1029" name="Rectangle 6"/>
          <p:cNvSpPr>
            <a:spLocks noGrp="1" noChangeArrowheads="1"/>
          </p:cNvSpPr>
          <p:nvPr>
            <p:ph type="body" idx="1"/>
          </p:nvPr>
        </p:nvSpPr>
        <p:spPr bwMode="auto">
          <a:xfrm>
            <a:off x="717551" y="1447800"/>
            <a:ext cx="10830983" cy="4660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en-US" altLang="ko-KR" dirty="0"/>
          </a:p>
        </p:txBody>
      </p:sp>
      <p:sp>
        <p:nvSpPr>
          <p:cNvPr id="4103" name="Text Box 7"/>
          <p:cNvSpPr txBox="1">
            <a:spLocks noChangeArrowheads="1"/>
          </p:cNvSpPr>
          <p:nvPr/>
        </p:nvSpPr>
        <p:spPr bwMode="auto">
          <a:xfrm>
            <a:off x="10272184" y="6584951"/>
            <a:ext cx="1727200" cy="214313"/>
          </a:xfrm>
          <a:prstGeom prst="rect">
            <a:avLst/>
          </a:prstGeom>
          <a:noFill/>
          <a:ln w="9525" algn="ctr">
            <a:noFill/>
            <a:miter lim="800000"/>
            <a:headEnd/>
            <a:tailEnd/>
          </a:ln>
          <a:effectLst/>
        </p:spPr>
        <p:txBody>
          <a:bodyPr>
            <a:spAutoFit/>
          </a:bodyPr>
          <a:lstStyle/>
          <a:p>
            <a:pPr algn="r">
              <a:spcBef>
                <a:spcPct val="50000"/>
              </a:spcBef>
            </a:pPr>
            <a:r>
              <a:rPr lang="en-US" altLang="ko-KR" sz="800" b="1" dirty="0">
                <a:solidFill>
                  <a:schemeClr val="tx2"/>
                </a:solidFill>
                <a:latin typeface="Georgia" pitchFamily="18" charset="0"/>
                <a:ea typeface="Gulim" pitchFamily="34" charset="-127"/>
              </a:rPr>
              <a:t>S L I D E  </a:t>
            </a:r>
            <a:fld id="{B6E65EB1-8770-4D6F-9BAC-B5A9D136F4D3}" type="slidenum">
              <a:rPr lang="en-US" altLang="ko-KR" sz="800" b="1">
                <a:solidFill>
                  <a:schemeClr val="tx2"/>
                </a:solidFill>
                <a:latin typeface="Georgia" pitchFamily="18" charset="0"/>
                <a:ea typeface="Gulim" pitchFamily="34" charset="-127"/>
              </a:rPr>
              <a:pPr algn="r">
                <a:spcBef>
                  <a:spcPct val="50000"/>
                </a:spcBef>
              </a:pPr>
              <a:t>‹#›</a:t>
            </a:fld>
            <a:endParaRPr lang="en-US" altLang="ko-KR" sz="800" b="1" dirty="0">
              <a:solidFill>
                <a:schemeClr val="tx2"/>
              </a:solidFill>
              <a:latin typeface="Georgia" pitchFamily="18" charset="0"/>
              <a:ea typeface="Gulim" pitchFamily="34" charset="-127"/>
            </a:endParaRPr>
          </a:p>
        </p:txBody>
      </p:sp>
      <p:sp>
        <p:nvSpPr>
          <p:cNvPr id="4118" name="Rectangle 22"/>
          <p:cNvSpPr>
            <a:spLocks noChangeArrowheads="1"/>
          </p:cNvSpPr>
          <p:nvPr/>
        </p:nvSpPr>
        <p:spPr bwMode="auto">
          <a:xfrm>
            <a:off x="0" y="6451600"/>
            <a:ext cx="12192000" cy="58738"/>
          </a:xfrm>
          <a:prstGeom prst="rect">
            <a:avLst/>
          </a:prstGeom>
          <a:solidFill>
            <a:schemeClr val="bg2">
              <a:lumMod val="60000"/>
              <a:lumOff val="40000"/>
            </a:schemeClr>
          </a:solidFill>
          <a:ln w="9525">
            <a:noFill/>
            <a:miter lim="800000"/>
            <a:headEnd/>
            <a:tailEnd/>
          </a:ln>
          <a:effectLst/>
        </p:spPr>
        <p:txBody>
          <a:bodyPr wrap="none" anchor="ctr"/>
          <a:lstStyle/>
          <a:p>
            <a:pPr>
              <a:defRPr/>
            </a:pPr>
            <a:endParaRPr lang="en-US" sz="1800">
              <a:latin typeface="Arial" charset="0"/>
              <a:ea typeface="MS PGothic" pitchFamily="34" charset="-128"/>
            </a:endParaRPr>
          </a:p>
        </p:txBody>
      </p:sp>
      <p:pic>
        <p:nvPicPr>
          <p:cNvPr id="3" name="Picture 2">
            <a:extLst>
              <a:ext uri="{FF2B5EF4-FFF2-40B4-BE49-F238E27FC236}">
                <a16:creationId xmlns:a16="http://schemas.microsoft.com/office/drawing/2014/main" id="{EAC6B176-17EC-9E47-8C22-F0070534519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7551" y="6610514"/>
            <a:ext cx="3454400" cy="239612"/>
          </a:xfrm>
          <a:prstGeom prst="rect">
            <a:avLst/>
          </a:prstGeom>
        </p:spPr>
      </p:pic>
    </p:spTree>
    <p:extLst>
      <p:ext uri="{BB962C8B-B14F-4D97-AF65-F5344CB8AC3E}">
        <p14:creationId xmlns:p14="http://schemas.microsoft.com/office/powerpoint/2010/main" val="229931863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Lst>
  <p:hf sldNum="0" hdr="0" dt="0"/>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2pPr>
      <a:lvl3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3pPr>
      <a:lvl4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4pPr>
      <a:lvl5pPr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5pPr>
      <a:lvl6pPr marL="4572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6pPr>
      <a:lvl7pPr marL="9144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7pPr>
      <a:lvl8pPr marL="13716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8pPr>
      <a:lvl9pPr marL="1828800" algn="l" rtl="0" eaLnBrk="1" fontAlgn="base" hangingPunct="1">
        <a:spcBef>
          <a:spcPct val="0"/>
        </a:spcBef>
        <a:spcAft>
          <a:spcPct val="0"/>
        </a:spcAft>
        <a:defRPr sz="2600">
          <a:solidFill>
            <a:schemeClr val="bg1"/>
          </a:solidFill>
          <a:latin typeface="Georgia" pitchFamily="-111" charset="0"/>
          <a:ea typeface="Gulim" pitchFamily="34" charset="-127"/>
          <a:cs typeface="Gulim" pitchFamily="34" charset="-127"/>
        </a:defRPr>
      </a:lvl9pPr>
    </p:titleStyle>
    <p:bodyStyle>
      <a:lvl1pPr marL="342900" indent="-342900" algn="l" rtl="0" eaLnBrk="1" fontAlgn="base" hangingPunct="1">
        <a:lnSpc>
          <a:spcPct val="90000"/>
        </a:lnSpc>
        <a:spcBef>
          <a:spcPct val="30000"/>
        </a:spcBef>
        <a:spcAft>
          <a:spcPct val="0"/>
        </a:spcAft>
        <a:buChar char="•"/>
        <a:defRPr sz="2000">
          <a:solidFill>
            <a:schemeClr val="tx2"/>
          </a:solidFill>
          <a:latin typeface="+mn-lt"/>
          <a:ea typeface="ＭＳ Ｐゴシック" charset="-128"/>
          <a:cs typeface="ＭＳ Ｐゴシック"/>
        </a:defRPr>
      </a:lvl1pPr>
      <a:lvl2pPr marL="742950" indent="-285750" algn="l" rtl="0" eaLnBrk="1" fontAlgn="base" hangingPunct="1">
        <a:lnSpc>
          <a:spcPct val="90000"/>
        </a:lnSpc>
        <a:spcBef>
          <a:spcPct val="30000"/>
        </a:spcBef>
        <a:spcAft>
          <a:spcPct val="0"/>
        </a:spcAft>
        <a:buChar char="–"/>
        <a:defRPr>
          <a:solidFill>
            <a:schemeClr val="tx2"/>
          </a:solidFill>
          <a:latin typeface="+mn-lt"/>
          <a:ea typeface="ＭＳ Ｐゴシック" charset="-128"/>
          <a:cs typeface="ＭＳ Ｐゴシック"/>
        </a:defRPr>
      </a:lvl2pPr>
      <a:lvl3pPr marL="11430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3pPr>
      <a:lvl4pPr marL="16002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4pPr>
      <a:lvl5pPr marL="2057400" indent="-228600" algn="l" rtl="0" eaLnBrk="1" fontAlgn="base" hangingPunct="1">
        <a:lnSpc>
          <a:spcPct val="90000"/>
        </a:lnSpc>
        <a:spcBef>
          <a:spcPct val="20000"/>
        </a:spcBef>
        <a:spcAft>
          <a:spcPct val="0"/>
        </a:spcAft>
        <a:buChar char="•"/>
        <a:defRPr sz="1600">
          <a:solidFill>
            <a:schemeClr val="tx2"/>
          </a:solidFill>
          <a:latin typeface="+mn-lt"/>
          <a:ea typeface="ＭＳ Ｐゴシック" charset="-128"/>
          <a:cs typeface="ＭＳ Ｐゴシック"/>
        </a:defRPr>
      </a:lvl5pPr>
      <a:lvl6pPr marL="25146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6pPr>
      <a:lvl7pPr marL="29718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7pPr>
      <a:lvl8pPr marL="34290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8pPr>
      <a:lvl9pPr marL="3886200" indent="-228600" algn="l" rtl="0" eaLnBrk="1" fontAlgn="base" hangingPunct="1">
        <a:lnSpc>
          <a:spcPct val="90000"/>
        </a:lnSpc>
        <a:spcBef>
          <a:spcPct val="20000"/>
        </a:spcBef>
        <a:spcAft>
          <a:spcPct val="0"/>
        </a:spcAft>
        <a:buChar char="•"/>
        <a:defRPr sz="1600">
          <a:solidFill>
            <a:srgbClr val="555555"/>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3.emf"/></Relationships>
</file>

<file path=ppt/slides/_rels/slide2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5.emf"/></Relationships>
</file>

<file path=ppt/slides/_rels/slide3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8.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2276F-FB25-DA43-8737-C9E36D17F785}"/>
              </a:ext>
            </a:extLst>
          </p:cNvPr>
          <p:cNvSpPr>
            <a:spLocks noGrp="1"/>
          </p:cNvSpPr>
          <p:nvPr>
            <p:ph type="ctrTitle"/>
          </p:nvPr>
        </p:nvSpPr>
        <p:spPr>
          <a:xfrm>
            <a:off x="2467223" y="757288"/>
            <a:ext cx="7543800" cy="1886056"/>
          </a:xfrm>
        </p:spPr>
        <p:txBody>
          <a:bodyPr>
            <a:normAutofit fontScale="90000"/>
          </a:bodyPr>
          <a:lstStyle/>
          <a:p>
            <a:pPr defTabSz="685800"/>
            <a:br>
              <a:rPr lang="en-US" sz="3600" b="1" dirty="0">
                <a:solidFill>
                  <a:srgbClr val="002060"/>
                </a:solidFill>
              </a:rPr>
            </a:br>
            <a:r>
              <a:rPr lang="en-US" sz="4000" b="1" dirty="0">
                <a:solidFill>
                  <a:srgbClr val="0070C0"/>
                </a:solidFill>
              </a:rPr>
              <a:t>Implementation science and Young Men who have sex with Men (YMSM)</a:t>
            </a:r>
            <a:endParaRPr lang="en-US" sz="3600" b="1" dirty="0">
              <a:solidFill>
                <a:srgbClr val="0070C0"/>
              </a:solidFill>
            </a:endParaRPr>
          </a:p>
        </p:txBody>
      </p:sp>
      <p:sp>
        <p:nvSpPr>
          <p:cNvPr id="3" name="Subtitle 2">
            <a:extLst>
              <a:ext uri="{FF2B5EF4-FFF2-40B4-BE49-F238E27FC236}">
                <a16:creationId xmlns:a16="http://schemas.microsoft.com/office/drawing/2014/main" id="{9859EC78-081C-7D42-A142-3E3FD6C750C7}"/>
              </a:ext>
            </a:extLst>
          </p:cNvPr>
          <p:cNvSpPr>
            <a:spLocks noGrp="1"/>
          </p:cNvSpPr>
          <p:nvPr>
            <p:ph type="subTitle" idx="1"/>
          </p:nvPr>
        </p:nvSpPr>
        <p:spPr>
          <a:xfrm>
            <a:off x="2667000" y="3329115"/>
            <a:ext cx="6858000" cy="1241822"/>
          </a:xfrm>
        </p:spPr>
        <p:txBody>
          <a:bodyPr>
            <a:normAutofit fontScale="92500" lnSpcReduction="20000"/>
          </a:bodyPr>
          <a:lstStyle/>
          <a:p>
            <a:r>
              <a:rPr lang="en-US" sz="1950" b="1" i="1" dirty="0"/>
              <a:t>Iskandar </a:t>
            </a:r>
            <a:r>
              <a:rPr lang="en-US" sz="1950" b="1" i="1" dirty="0" err="1"/>
              <a:t>Azwa</a:t>
            </a:r>
            <a:endParaRPr lang="en-US" sz="1950" b="1" i="1" dirty="0"/>
          </a:p>
          <a:p>
            <a:r>
              <a:rPr lang="en-US" sz="1950" b="1" i="1" dirty="0"/>
              <a:t>Infectious Diseases Unit, Faculty of Medicine</a:t>
            </a:r>
          </a:p>
          <a:p>
            <a:r>
              <a:rPr lang="en-US" sz="1950" b="1" i="1" dirty="0"/>
              <a:t>Centre Of Excellence For Research in AIDS</a:t>
            </a:r>
          </a:p>
          <a:p>
            <a:r>
              <a:rPr lang="en-US" sz="1950" b="1" i="1" dirty="0" err="1"/>
              <a:t>Universiti</a:t>
            </a:r>
            <a:r>
              <a:rPr lang="en-US" sz="1950" b="1" i="1" dirty="0"/>
              <a:t> Malaya</a:t>
            </a:r>
          </a:p>
          <a:p>
            <a:endParaRPr lang="en-US" sz="1950" dirty="0"/>
          </a:p>
        </p:txBody>
      </p:sp>
      <p:pic>
        <p:nvPicPr>
          <p:cNvPr id="7" name="Picture 6">
            <a:extLst>
              <a:ext uri="{FF2B5EF4-FFF2-40B4-BE49-F238E27FC236}">
                <a16:creationId xmlns:a16="http://schemas.microsoft.com/office/drawing/2014/main" id="{7D3706B7-5D19-584D-826A-9C53AE83B17C}"/>
              </a:ext>
            </a:extLst>
          </p:cNvPr>
          <p:cNvPicPr>
            <a:picLocks noChangeAspect="1"/>
          </p:cNvPicPr>
          <p:nvPr/>
        </p:nvPicPr>
        <p:blipFill>
          <a:blip r:embed="rId3"/>
          <a:stretch>
            <a:fillRect/>
          </a:stretch>
        </p:blipFill>
        <p:spPr>
          <a:xfrm>
            <a:off x="8518966" y="4935939"/>
            <a:ext cx="3612074" cy="1922061"/>
          </a:xfrm>
          <a:prstGeom prst="rect">
            <a:avLst/>
          </a:prstGeom>
        </p:spPr>
      </p:pic>
      <p:sp>
        <p:nvSpPr>
          <p:cNvPr id="10" name="TextBox 9">
            <a:extLst>
              <a:ext uri="{FF2B5EF4-FFF2-40B4-BE49-F238E27FC236}">
                <a16:creationId xmlns:a16="http://schemas.microsoft.com/office/drawing/2014/main" id="{50964BDB-A3B2-EA45-85FA-F5948B87C929}"/>
              </a:ext>
            </a:extLst>
          </p:cNvPr>
          <p:cNvSpPr txBox="1"/>
          <p:nvPr/>
        </p:nvSpPr>
        <p:spPr>
          <a:xfrm>
            <a:off x="4748893" y="4440310"/>
            <a:ext cx="2808516" cy="507831"/>
          </a:xfrm>
          <a:prstGeom prst="rect">
            <a:avLst/>
          </a:prstGeom>
          <a:noFill/>
        </p:spPr>
        <p:txBody>
          <a:bodyPr wrap="square" rtlCol="0">
            <a:spAutoFit/>
          </a:bodyPr>
          <a:lstStyle/>
          <a:p>
            <a:endParaRPr lang="en-US" sz="1350" dirty="0"/>
          </a:p>
          <a:p>
            <a:endParaRPr lang="en-US" sz="1350" dirty="0"/>
          </a:p>
        </p:txBody>
      </p:sp>
      <p:pic>
        <p:nvPicPr>
          <p:cNvPr id="8" name="Picture 7">
            <a:extLst>
              <a:ext uri="{FF2B5EF4-FFF2-40B4-BE49-F238E27FC236}">
                <a16:creationId xmlns:a16="http://schemas.microsoft.com/office/drawing/2014/main" id="{8E8A902D-6B80-3E48-A98E-978CF648D3B8}"/>
              </a:ext>
            </a:extLst>
          </p:cNvPr>
          <p:cNvPicPr>
            <a:picLocks noChangeAspect="1"/>
          </p:cNvPicPr>
          <p:nvPr/>
        </p:nvPicPr>
        <p:blipFill>
          <a:blip r:embed="rId4"/>
          <a:stretch>
            <a:fillRect/>
          </a:stretch>
        </p:blipFill>
        <p:spPr>
          <a:xfrm>
            <a:off x="60960" y="5054114"/>
            <a:ext cx="4997177" cy="1761269"/>
          </a:xfrm>
          <a:prstGeom prst="rect">
            <a:avLst/>
          </a:prstGeom>
        </p:spPr>
      </p:pic>
    </p:spTree>
    <p:extLst>
      <p:ext uri="{BB962C8B-B14F-4D97-AF65-F5344CB8AC3E}">
        <p14:creationId xmlns:p14="http://schemas.microsoft.com/office/powerpoint/2010/main" val="1304009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441E79-32C9-9A42-8D84-BBDC66ADADBE}"/>
              </a:ext>
            </a:extLst>
          </p:cNvPr>
          <p:cNvSpPr>
            <a:spLocks noGrp="1"/>
          </p:cNvSpPr>
          <p:nvPr>
            <p:ph type="title"/>
          </p:nvPr>
        </p:nvSpPr>
        <p:spPr/>
        <p:txBody>
          <a:bodyPr>
            <a:normAutofit/>
          </a:bodyPr>
          <a:lstStyle/>
          <a:p>
            <a:r>
              <a:rPr lang="en-US" sz="4000" b="1" dirty="0">
                <a:solidFill>
                  <a:srgbClr val="0070C0"/>
                </a:solidFill>
              </a:rPr>
              <a:t>Outline of my talk</a:t>
            </a:r>
          </a:p>
        </p:txBody>
      </p:sp>
      <p:sp>
        <p:nvSpPr>
          <p:cNvPr id="5" name="Content Placeholder 4">
            <a:extLst>
              <a:ext uri="{FF2B5EF4-FFF2-40B4-BE49-F238E27FC236}">
                <a16:creationId xmlns:a16="http://schemas.microsoft.com/office/drawing/2014/main" id="{48D16200-308B-F547-94DE-BAD793F0710F}"/>
              </a:ext>
            </a:extLst>
          </p:cNvPr>
          <p:cNvSpPr>
            <a:spLocks noGrp="1"/>
          </p:cNvSpPr>
          <p:nvPr>
            <p:ph idx="1"/>
          </p:nvPr>
        </p:nvSpPr>
        <p:spPr/>
        <p:txBody>
          <a:bodyPr>
            <a:normAutofit/>
          </a:bodyPr>
          <a:lstStyle/>
          <a:p>
            <a:r>
              <a:rPr lang="en-US" dirty="0"/>
              <a:t>Definition of YMSM</a:t>
            </a:r>
          </a:p>
          <a:p>
            <a:r>
              <a:rPr lang="en-US" dirty="0"/>
              <a:t>Global and Regional Epidemiology of HIV in YMSM</a:t>
            </a:r>
          </a:p>
          <a:p>
            <a:r>
              <a:rPr lang="en-US" dirty="0"/>
              <a:t>Implementation science considerations for HIV prevention in YMSM with case examples</a:t>
            </a:r>
          </a:p>
          <a:p>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599070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524B-8293-C448-829E-1C0BCE08F45E}"/>
              </a:ext>
            </a:extLst>
          </p:cNvPr>
          <p:cNvSpPr>
            <a:spLocks noGrp="1"/>
          </p:cNvSpPr>
          <p:nvPr>
            <p:ph type="title"/>
          </p:nvPr>
        </p:nvSpPr>
        <p:spPr/>
        <p:txBody>
          <a:bodyPr/>
          <a:lstStyle/>
          <a:p>
            <a:r>
              <a:rPr lang="en-US" sz="4000" b="1" dirty="0">
                <a:solidFill>
                  <a:srgbClr val="0070C0"/>
                </a:solidFill>
              </a:rPr>
              <a:t>Definitions</a:t>
            </a:r>
            <a:r>
              <a:rPr lang="en-US" dirty="0"/>
              <a:t> </a:t>
            </a:r>
          </a:p>
        </p:txBody>
      </p:sp>
      <p:sp>
        <p:nvSpPr>
          <p:cNvPr id="3" name="Content Placeholder 2">
            <a:extLst>
              <a:ext uri="{FF2B5EF4-FFF2-40B4-BE49-F238E27FC236}">
                <a16:creationId xmlns:a16="http://schemas.microsoft.com/office/drawing/2014/main" id="{78EC60B6-ABA7-544A-845E-3E9DBF8D5CF6}"/>
              </a:ext>
            </a:extLst>
          </p:cNvPr>
          <p:cNvSpPr>
            <a:spLocks noGrp="1"/>
          </p:cNvSpPr>
          <p:nvPr>
            <p:ph idx="1"/>
          </p:nvPr>
        </p:nvSpPr>
        <p:spPr/>
        <p:txBody>
          <a:bodyPr>
            <a:normAutofit fontScale="92500" lnSpcReduction="20000"/>
          </a:bodyPr>
          <a:lstStyle/>
          <a:p>
            <a:pPr marL="0" indent="0">
              <a:buNone/>
            </a:pPr>
            <a:r>
              <a:rPr lang="en-US" dirty="0"/>
              <a:t>UNAIDS</a:t>
            </a:r>
          </a:p>
          <a:p>
            <a:r>
              <a:rPr lang="en-US" dirty="0"/>
              <a:t>Young person: aged 15-24 years</a:t>
            </a:r>
          </a:p>
          <a:p>
            <a:r>
              <a:rPr lang="en-US" dirty="0"/>
              <a:t>Adolescents: aged 10-19 years</a:t>
            </a:r>
          </a:p>
          <a:p>
            <a:pPr marL="0" indent="0">
              <a:buNone/>
            </a:pPr>
            <a:endParaRPr lang="en-US" dirty="0"/>
          </a:p>
          <a:p>
            <a:pPr marL="0" indent="0">
              <a:buNone/>
            </a:pPr>
            <a:r>
              <a:rPr lang="en-US" dirty="0"/>
              <a:t>US CDC</a:t>
            </a:r>
          </a:p>
          <a:p>
            <a:r>
              <a:rPr lang="en-US" dirty="0"/>
              <a:t>Youth/young person: age 13-24</a:t>
            </a:r>
          </a:p>
          <a:p>
            <a:r>
              <a:rPr lang="en-US" dirty="0"/>
              <a:t>Spans the developmental periods of adolescence to emerging adulthood</a:t>
            </a:r>
          </a:p>
          <a:p>
            <a:pPr marL="0" indent="0">
              <a:buNone/>
            </a:pPr>
            <a:endParaRPr lang="en-US" dirty="0"/>
          </a:p>
          <a:p>
            <a:pPr marL="0" indent="0">
              <a:buNone/>
            </a:pPr>
            <a:r>
              <a:rPr lang="en-US" dirty="0"/>
              <a:t>Adolescence</a:t>
            </a:r>
          </a:p>
          <a:p>
            <a:r>
              <a:rPr lang="en-US" dirty="0"/>
              <a:t>Period of life from puberty to maturity</a:t>
            </a:r>
          </a:p>
          <a:p>
            <a:endParaRPr lang="en-US" dirty="0"/>
          </a:p>
        </p:txBody>
      </p:sp>
      <p:sp>
        <p:nvSpPr>
          <p:cNvPr id="7" name="TextBox 6">
            <a:extLst>
              <a:ext uri="{FF2B5EF4-FFF2-40B4-BE49-F238E27FC236}">
                <a16:creationId xmlns:a16="http://schemas.microsoft.com/office/drawing/2014/main" id="{FF40CCB2-BBB9-0E44-A502-8C5737FF3F99}"/>
              </a:ext>
            </a:extLst>
          </p:cNvPr>
          <p:cNvSpPr txBox="1"/>
          <p:nvPr/>
        </p:nvSpPr>
        <p:spPr>
          <a:xfrm>
            <a:off x="949569" y="5988734"/>
            <a:ext cx="10819052" cy="523220"/>
          </a:xfrm>
          <a:prstGeom prst="rect">
            <a:avLst/>
          </a:prstGeom>
          <a:noFill/>
        </p:spPr>
        <p:txBody>
          <a:bodyPr wrap="none" rtlCol="0">
            <a:spAutoFit/>
          </a:bodyPr>
          <a:lstStyle/>
          <a:p>
            <a:r>
              <a:rPr lang="en-US" sz="1400" dirty="0"/>
              <a:t>Definitions used for the Global AIDS Response Progress Reporting indicators. </a:t>
            </a:r>
          </a:p>
          <a:p>
            <a:r>
              <a:rPr lang="en-US" sz="1400" dirty="0"/>
              <a:t>For programmatic purposes, UNAIDS also uses the following definitions: adolescents, 10–19 years; youth, 15–24 years; young people, 10–24 years</a:t>
            </a:r>
          </a:p>
        </p:txBody>
      </p:sp>
    </p:spTree>
    <p:extLst>
      <p:ext uri="{BB962C8B-B14F-4D97-AF65-F5344CB8AC3E}">
        <p14:creationId xmlns:p14="http://schemas.microsoft.com/office/powerpoint/2010/main" val="168242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5573B-9F61-CA44-A5C0-8AA23B30CFA9}"/>
              </a:ext>
            </a:extLst>
          </p:cNvPr>
          <p:cNvSpPr>
            <a:spLocks noGrp="1"/>
          </p:cNvSpPr>
          <p:nvPr>
            <p:ph type="title"/>
          </p:nvPr>
        </p:nvSpPr>
        <p:spPr/>
        <p:txBody>
          <a:bodyPr>
            <a:normAutofit/>
          </a:bodyPr>
          <a:lstStyle/>
          <a:p>
            <a:r>
              <a:rPr lang="en-US" sz="3600" b="1" dirty="0">
                <a:solidFill>
                  <a:srgbClr val="0070C0"/>
                </a:solidFill>
              </a:rPr>
              <a:t>Young People Living with HIV (15-24) is a global issue (2022)</a:t>
            </a:r>
          </a:p>
        </p:txBody>
      </p:sp>
      <p:pic>
        <p:nvPicPr>
          <p:cNvPr id="13" name="Content Placeholder 12">
            <a:extLst>
              <a:ext uri="{FF2B5EF4-FFF2-40B4-BE49-F238E27FC236}">
                <a16:creationId xmlns:a16="http://schemas.microsoft.com/office/drawing/2014/main" id="{27B9CF62-CC49-6246-9FB6-0D4D7228590F}"/>
              </a:ext>
            </a:extLst>
          </p:cNvPr>
          <p:cNvPicPr>
            <a:picLocks noGrp="1" noChangeAspect="1"/>
          </p:cNvPicPr>
          <p:nvPr>
            <p:ph idx="1"/>
          </p:nvPr>
        </p:nvPicPr>
        <p:blipFill>
          <a:blip r:embed="rId2"/>
          <a:stretch>
            <a:fillRect/>
          </a:stretch>
        </p:blipFill>
        <p:spPr>
          <a:xfrm>
            <a:off x="726019" y="1403249"/>
            <a:ext cx="7784123" cy="4545672"/>
          </a:xfrm>
        </p:spPr>
      </p:pic>
      <p:pic>
        <p:nvPicPr>
          <p:cNvPr id="15" name="Picture 14">
            <a:extLst>
              <a:ext uri="{FF2B5EF4-FFF2-40B4-BE49-F238E27FC236}">
                <a16:creationId xmlns:a16="http://schemas.microsoft.com/office/drawing/2014/main" id="{B6FBD275-5F27-244A-9A82-66E5836C3AE2}"/>
              </a:ext>
            </a:extLst>
          </p:cNvPr>
          <p:cNvPicPr>
            <a:picLocks noChangeAspect="1"/>
          </p:cNvPicPr>
          <p:nvPr/>
        </p:nvPicPr>
        <p:blipFill>
          <a:blip r:embed="rId3"/>
          <a:stretch>
            <a:fillRect/>
          </a:stretch>
        </p:blipFill>
        <p:spPr>
          <a:xfrm>
            <a:off x="7622039" y="2609985"/>
            <a:ext cx="1662638" cy="450715"/>
          </a:xfrm>
          <a:prstGeom prst="rect">
            <a:avLst/>
          </a:prstGeom>
        </p:spPr>
      </p:pic>
      <p:pic>
        <p:nvPicPr>
          <p:cNvPr id="17" name="Picture 16">
            <a:extLst>
              <a:ext uri="{FF2B5EF4-FFF2-40B4-BE49-F238E27FC236}">
                <a16:creationId xmlns:a16="http://schemas.microsoft.com/office/drawing/2014/main" id="{A53A8E26-EA9A-1C47-B811-731B0ECF8EE8}"/>
              </a:ext>
            </a:extLst>
          </p:cNvPr>
          <p:cNvPicPr>
            <a:picLocks noChangeAspect="1"/>
          </p:cNvPicPr>
          <p:nvPr/>
        </p:nvPicPr>
        <p:blipFill>
          <a:blip r:embed="rId4"/>
          <a:stretch>
            <a:fillRect/>
          </a:stretch>
        </p:blipFill>
        <p:spPr>
          <a:xfrm>
            <a:off x="4675324" y="3999063"/>
            <a:ext cx="1420676" cy="452016"/>
          </a:xfrm>
          <a:prstGeom prst="rect">
            <a:avLst/>
          </a:prstGeom>
        </p:spPr>
      </p:pic>
      <p:pic>
        <p:nvPicPr>
          <p:cNvPr id="19" name="Picture 18">
            <a:extLst>
              <a:ext uri="{FF2B5EF4-FFF2-40B4-BE49-F238E27FC236}">
                <a16:creationId xmlns:a16="http://schemas.microsoft.com/office/drawing/2014/main" id="{7CDC9246-B729-5E48-988D-A0A28BE8321A}"/>
              </a:ext>
            </a:extLst>
          </p:cNvPr>
          <p:cNvPicPr>
            <a:picLocks noChangeAspect="1"/>
          </p:cNvPicPr>
          <p:nvPr/>
        </p:nvPicPr>
        <p:blipFill>
          <a:blip r:embed="rId5"/>
          <a:stretch>
            <a:fillRect/>
          </a:stretch>
        </p:blipFill>
        <p:spPr>
          <a:xfrm>
            <a:off x="1" y="6138130"/>
            <a:ext cx="3071446" cy="719870"/>
          </a:xfrm>
          <a:prstGeom prst="rect">
            <a:avLst/>
          </a:prstGeom>
        </p:spPr>
      </p:pic>
      <p:sp>
        <p:nvSpPr>
          <p:cNvPr id="20" name="TextBox 19">
            <a:extLst>
              <a:ext uri="{FF2B5EF4-FFF2-40B4-BE49-F238E27FC236}">
                <a16:creationId xmlns:a16="http://schemas.microsoft.com/office/drawing/2014/main" id="{7A9CD28C-1B7C-3449-B7CE-F95D96E6B2BD}"/>
              </a:ext>
            </a:extLst>
          </p:cNvPr>
          <p:cNvSpPr txBox="1"/>
          <p:nvPr/>
        </p:nvSpPr>
        <p:spPr>
          <a:xfrm>
            <a:off x="3727938" y="6412523"/>
            <a:ext cx="2129494" cy="307777"/>
          </a:xfrm>
          <a:prstGeom prst="rect">
            <a:avLst/>
          </a:prstGeom>
          <a:noFill/>
        </p:spPr>
        <p:txBody>
          <a:bodyPr wrap="none" rtlCol="0">
            <a:spAutoFit/>
          </a:bodyPr>
          <a:lstStyle/>
          <a:p>
            <a:r>
              <a:rPr lang="en-US" sz="1400" dirty="0"/>
              <a:t>https://</a:t>
            </a:r>
            <a:r>
              <a:rPr lang="en-US" sz="1400" dirty="0" err="1"/>
              <a:t>aidsinfo.unaids.org</a:t>
            </a:r>
            <a:endParaRPr lang="en-US" sz="1400" dirty="0"/>
          </a:p>
        </p:txBody>
      </p:sp>
      <p:sp>
        <p:nvSpPr>
          <p:cNvPr id="21" name="TextBox 20">
            <a:extLst>
              <a:ext uri="{FF2B5EF4-FFF2-40B4-BE49-F238E27FC236}">
                <a16:creationId xmlns:a16="http://schemas.microsoft.com/office/drawing/2014/main" id="{ABB3F705-B5DD-D341-8D11-DDB691C126F2}"/>
              </a:ext>
            </a:extLst>
          </p:cNvPr>
          <p:cNvSpPr txBox="1"/>
          <p:nvPr/>
        </p:nvSpPr>
        <p:spPr>
          <a:xfrm>
            <a:off x="8909538" y="3979997"/>
            <a:ext cx="3167983" cy="923330"/>
          </a:xfrm>
          <a:prstGeom prst="rect">
            <a:avLst/>
          </a:prstGeom>
          <a:noFill/>
        </p:spPr>
        <p:txBody>
          <a:bodyPr wrap="none" rtlCol="0">
            <a:spAutoFit/>
          </a:bodyPr>
          <a:lstStyle/>
          <a:p>
            <a:r>
              <a:rPr lang="en-US" dirty="0"/>
              <a:t>In 2022</a:t>
            </a:r>
          </a:p>
          <a:p>
            <a:r>
              <a:rPr lang="en-US" dirty="0"/>
              <a:t>30% incident infections were in </a:t>
            </a:r>
          </a:p>
          <a:p>
            <a:r>
              <a:rPr lang="en-US" dirty="0"/>
              <a:t>the youth (15-24)</a:t>
            </a:r>
          </a:p>
        </p:txBody>
      </p:sp>
    </p:spTree>
    <p:extLst>
      <p:ext uri="{BB962C8B-B14F-4D97-AF65-F5344CB8AC3E}">
        <p14:creationId xmlns:p14="http://schemas.microsoft.com/office/powerpoint/2010/main" val="250213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4FF10-91A7-5641-A76B-16A969EA709F}"/>
              </a:ext>
            </a:extLst>
          </p:cNvPr>
          <p:cNvSpPr>
            <a:spLocks noGrp="1"/>
          </p:cNvSpPr>
          <p:nvPr>
            <p:ph type="title"/>
          </p:nvPr>
        </p:nvSpPr>
        <p:spPr/>
        <p:txBody>
          <a:bodyPr>
            <a:normAutofit/>
          </a:bodyPr>
          <a:lstStyle/>
          <a:p>
            <a:r>
              <a:rPr lang="en-US" sz="4000" b="1" dirty="0">
                <a:solidFill>
                  <a:srgbClr val="0070C0"/>
                </a:solidFill>
              </a:rPr>
              <a:t>HIV </a:t>
            </a:r>
            <a:r>
              <a:rPr lang="en-US" sz="4000" b="1" dirty="0" err="1">
                <a:solidFill>
                  <a:srgbClr val="0070C0"/>
                </a:solidFill>
              </a:rPr>
              <a:t>prevalance</a:t>
            </a:r>
            <a:r>
              <a:rPr lang="en-US" sz="4000" b="1" dirty="0">
                <a:solidFill>
                  <a:srgbClr val="0070C0"/>
                </a:solidFill>
              </a:rPr>
              <a:t> among young key populations</a:t>
            </a:r>
            <a:br>
              <a:rPr lang="en-US" sz="4000" b="1" dirty="0">
                <a:solidFill>
                  <a:srgbClr val="0070C0"/>
                </a:solidFill>
              </a:rPr>
            </a:br>
            <a:r>
              <a:rPr lang="en-US" sz="2000" b="1" i="1" dirty="0">
                <a:solidFill>
                  <a:srgbClr val="0070C0"/>
                </a:solidFill>
              </a:rPr>
              <a:t>From Global AIDS Monitoring countries that submitted a Global AIDS Monitoring report between 2016 and 2020 (n = number of countries</a:t>
            </a:r>
            <a:r>
              <a:rPr lang="en-US" sz="2000" b="1" dirty="0">
                <a:solidFill>
                  <a:srgbClr val="0070C0"/>
                </a:solidFill>
              </a:rPr>
              <a:t>)</a:t>
            </a:r>
          </a:p>
        </p:txBody>
      </p:sp>
      <p:sp>
        <p:nvSpPr>
          <p:cNvPr id="3" name="Content Placeholder 2">
            <a:extLst>
              <a:ext uri="{FF2B5EF4-FFF2-40B4-BE49-F238E27FC236}">
                <a16:creationId xmlns:a16="http://schemas.microsoft.com/office/drawing/2014/main" id="{5048C711-1174-EA4D-9623-50886AB1CE54}"/>
              </a:ext>
            </a:extLst>
          </p:cNvPr>
          <p:cNvSpPr>
            <a:spLocks noGrp="1"/>
          </p:cNvSpPr>
          <p:nvPr>
            <p:ph idx="1"/>
          </p:nvPr>
        </p:nvSpPr>
        <p:spPr/>
        <p:txBody>
          <a:bodyPr/>
          <a:lstStyle/>
          <a:p>
            <a:pPr marL="0" indent="0">
              <a:buNone/>
            </a:pPr>
            <a:r>
              <a:rPr lang="en-US" dirty="0"/>
              <a:t>Among:</a:t>
            </a:r>
          </a:p>
          <a:p>
            <a:r>
              <a:rPr lang="en-US" b="1" dirty="0">
                <a:solidFill>
                  <a:srgbClr val="FF0000"/>
                </a:solidFill>
              </a:rPr>
              <a:t>YMSM: 6% (n=67)</a:t>
            </a:r>
          </a:p>
          <a:p>
            <a:r>
              <a:rPr lang="en-US" dirty="0"/>
              <a:t>Young transgender people: 11% (n=5)</a:t>
            </a:r>
          </a:p>
          <a:p>
            <a:r>
              <a:rPr lang="en-US" dirty="0"/>
              <a:t>Young people who inject drugs: 5% (n=23)</a:t>
            </a:r>
          </a:p>
          <a:p>
            <a:r>
              <a:rPr lang="en-US" dirty="0"/>
              <a:t>Young sex workers: 4% (n=58)</a:t>
            </a:r>
          </a:p>
          <a:p>
            <a:r>
              <a:rPr lang="en-US" dirty="0"/>
              <a:t>Young prisoners: 1% (n=31)</a:t>
            </a:r>
          </a:p>
        </p:txBody>
      </p:sp>
    </p:spTree>
    <p:extLst>
      <p:ext uri="{BB962C8B-B14F-4D97-AF65-F5344CB8AC3E}">
        <p14:creationId xmlns:p14="http://schemas.microsoft.com/office/powerpoint/2010/main" val="424680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CB18-FD75-5240-9D49-587431D087E5}"/>
              </a:ext>
            </a:extLst>
          </p:cNvPr>
          <p:cNvSpPr>
            <a:spLocks noGrp="1"/>
          </p:cNvSpPr>
          <p:nvPr>
            <p:ph type="title"/>
          </p:nvPr>
        </p:nvSpPr>
        <p:spPr>
          <a:xfrm>
            <a:off x="838200" y="325314"/>
            <a:ext cx="9754772" cy="1104901"/>
          </a:xfrm>
          <a:solidFill>
            <a:schemeClr val="accent2">
              <a:lumMod val="20000"/>
              <a:lumOff val="80000"/>
            </a:schemeClr>
          </a:solidFill>
          <a:ln w="19050">
            <a:solidFill>
              <a:schemeClr val="tx1"/>
            </a:solidFill>
          </a:ln>
        </p:spPr>
        <p:txBody>
          <a:bodyPr>
            <a:normAutofit/>
          </a:bodyPr>
          <a:lstStyle/>
          <a:p>
            <a:r>
              <a:rPr lang="en-US" sz="2200" b="1" dirty="0">
                <a:solidFill>
                  <a:srgbClr val="0070C0"/>
                </a:solidFill>
              </a:rPr>
              <a:t>New HIV infections among young people declined by 32% between 2010 and 2020 in the AP. HIV epidemics are growing in some countries, however, with up to half of new infections among young people from key populations</a:t>
            </a:r>
            <a:endParaRPr lang="en-US" sz="2800" b="1" dirty="0">
              <a:solidFill>
                <a:srgbClr val="0070C0"/>
              </a:solidFill>
            </a:endParaRPr>
          </a:p>
        </p:txBody>
      </p:sp>
      <p:pic>
        <p:nvPicPr>
          <p:cNvPr id="5" name="Content Placeholder 4">
            <a:extLst>
              <a:ext uri="{FF2B5EF4-FFF2-40B4-BE49-F238E27FC236}">
                <a16:creationId xmlns:a16="http://schemas.microsoft.com/office/drawing/2014/main" id="{50292C44-73C0-4142-B076-80DF1ABF3225}"/>
              </a:ext>
            </a:extLst>
          </p:cNvPr>
          <p:cNvPicPr>
            <a:picLocks noGrp="1" noChangeAspect="1"/>
          </p:cNvPicPr>
          <p:nvPr>
            <p:ph idx="1"/>
          </p:nvPr>
        </p:nvPicPr>
        <p:blipFill>
          <a:blip r:embed="rId3"/>
          <a:stretch>
            <a:fillRect/>
          </a:stretch>
        </p:blipFill>
        <p:spPr>
          <a:xfrm>
            <a:off x="1085368" y="1825625"/>
            <a:ext cx="10021263" cy="4351338"/>
          </a:xfrm>
        </p:spPr>
      </p:pic>
      <p:sp>
        <p:nvSpPr>
          <p:cNvPr id="6" name="Oval 5">
            <a:extLst>
              <a:ext uri="{FF2B5EF4-FFF2-40B4-BE49-F238E27FC236}">
                <a16:creationId xmlns:a16="http://schemas.microsoft.com/office/drawing/2014/main" id="{03D5E1F8-0CA3-BB42-9B02-8AD4C88E774B}"/>
              </a:ext>
            </a:extLst>
          </p:cNvPr>
          <p:cNvSpPr/>
          <p:nvPr/>
        </p:nvSpPr>
        <p:spPr>
          <a:xfrm>
            <a:off x="7678615" y="2110154"/>
            <a:ext cx="3833447" cy="3892061"/>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5302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A03A-B10A-854D-8ABF-17F418A15C9E}"/>
              </a:ext>
            </a:extLst>
          </p:cNvPr>
          <p:cNvSpPr>
            <a:spLocks noGrp="1"/>
          </p:cNvSpPr>
          <p:nvPr>
            <p:ph type="title"/>
          </p:nvPr>
        </p:nvSpPr>
        <p:spPr>
          <a:xfrm>
            <a:off x="563569" y="273933"/>
            <a:ext cx="10515600" cy="1127388"/>
          </a:xfrm>
          <a:solidFill>
            <a:schemeClr val="accent2">
              <a:lumMod val="20000"/>
              <a:lumOff val="80000"/>
            </a:schemeClr>
          </a:solidFill>
        </p:spPr>
        <p:txBody>
          <a:bodyPr>
            <a:normAutofit/>
          </a:bodyPr>
          <a:lstStyle/>
          <a:p>
            <a:r>
              <a:rPr lang="en-US" sz="2800" b="1" dirty="0">
                <a:solidFill>
                  <a:srgbClr val="0070C0"/>
                </a:solidFill>
              </a:rPr>
              <a:t>Almost all new HIV infections among young people in the Asia Pacific are in young people from key populations and their sexual partners</a:t>
            </a:r>
          </a:p>
        </p:txBody>
      </p:sp>
      <p:pic>
        <p:nvPicPr>
          <p:cNvPr id="5" name="Content Placeholder 4">
            <a:extLst>
              <a:ext uri="{FF2B5EF4-FFF2-40B4-BE49-F238E27FC236}">
                <a16:creationId xmlns:a16="http://schemas.microsoft.com/office/drawing/2014/main" id="{604B721B-DE5D-4440-ABAE-DCA65FD44BE6}"/>
              </a:ext>
            </a:extLst>
          </p:cNvPr>
          <p:cNvPicPr>
            <a:picLocks noGrp="1" noChangeAspect="1"/>
          </p:cNvPicPr>
          <p:nvPr>
            <p:ph idx="1"/>
          </p:nvPr>
        </p:nvPicPr>
        <p:blipFill>
          <a:blip r:embed="rId3"/>
          <a:stretch>
            <a:fillRect/>
          </a:stretch>
        </p:blipFill>
        <p:spPr>
          <a:xfrm>
            <a:off x="1631093" y="1947248"/>
            <a:ext cx="8380552" cy="4671270"/>
          </a:xfrm>
        </p:spPr>
      </p:pic>
      <p:sp>
        <p:nvSpPr>
          <p:cNvPr id="6" name="TextBox 5">
            <a:extLst>
              <a:ext uri="{FF2B5EF4-FFF2-40B4-BE49-F238E27FC236}">
                <a16:creationId xmlns:a16="http://schemas.microsoft.com/office/drawing/2014/main" id="{A1344C30-C085-8F4B-879E-F5190F1C5BFA}"/>
              </a:ext>
            </a:extLst>
          </p:cNvPr>
          <p:cNvSpPr txBox="1"/>
          <p:nvPr/>
        </p:nvSpPr>
        <p:spPr>
          <a:xfrm>
            <a:off x="649980" y="1482344"/>
            <a:ext cx="10059164" cy="369332"/>
          </a:xfrm>
          <a:prstGeom prst="rect">
            <a:avLst/>
          </a:prstGeom>
          <a:noFill/>
        </p:spPr>
        <p:txBody>
          <a:bodyPr wrap="none" rtlCol="0">
            <a:spAutoFit/>
          </a:bodyPr>
          <a:lstStyle/>
          <a:p>
            <a:r>
              <a:rPr lang="en-US" dirty="0"/>
              <a:t>Figure: Distribution of new HIV infections among young people in the Asia Pacific by key population, 2020</a:t>
            </a:r>
          </a:p>
        </p:txBody>
      </p:sp>
    </p:spTree>
    <p:extLst>
      <p:ext uri="{BB962C8B-B14F-4D97-AF65-F5344CB8AC3E}">
        <p14:creationId xmlns:p14="http://schemas.microsoft.com/office/powerpoint/2010/main" val="2599514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672D9D-3D12-6943-B33E-5E5CD128E9F8}"/>
              </a:ext>
            </a:extLst>
          </p:cNvPr>
          <p:cNvSpPr>
            <a:spLocks noGrp="1"/>
          </p:cNvSpPr>
          <p:nvPr>
            <p:ph type="ctrTitle"/>
          </p:nvPr>
        </p:nvSpPr>
        <p:spPr/>
        <p:txBody>
          <a:bodyPr>
            <a:normAutofit/>
          </a:bodyPr>
          <a:lstStyle/>
          <a:p>
            <a:r>
              <a:rPr lang="en-US" sz="4400" b="1" dirty="0">
                <a:solidFill>
                  <a:srgbClr val="0070C0"/>
                </a:solidFill>
              </a:rPr>
              <a:t>Key implementation considerations for HIV prevention </a:t>
            </a:r>
            <a:r>
              <a:rPr lang="en-US" sz="4400" b="1" dirty="0" err="1">
                <a:solidFill>
                  <a:srgbClr val="0070C0"/>
                </a:solidFill>
              </a:rPr>
              <a:t>programmes</a:t>
            </a:r>
            <a:r>
              <a:rPr lang="en-US" sz="4400" b="1" dirty="0">
                <a:solidFill>
                  <a:srgbClr val="0070C0"/>
                </a:solidFill>
              </a:rPr>
              <a:t> for young MSM  </a:t>
            </a:r>
          </a:p>
        </p:txBody>
      </p:sp>
      <p:sp>
        <p:nvSpPr>
          <p:cNvPr id="5" name="Subtitle 4">
            <a:extLst>
              <a:ext uri="{FF2B5EF4-FFF2-40B4-BE49-F238E27FC236}">
                <a16:creationId xmlns:a16="http://schemas.microsoft.com/office/drawing/2014/main" id="{3FC4739B-702D-B14F-AF36-E07B5F5DB54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29529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58979C-37C0-8842-944F-B377BDDED431}"/>
              </a:ext>
            </a:extLst>
          </p:cNvPr>
          <p:cNvSpPr>
            <a:spLocks noGrp="1"/>
          </p:cNvSpPr>
          <p:nvPr>
            <p:ph type="title"/>
          </p:nvPr>
        </p:nvSpPr>
        <p:spPr/>
        <p:txBody>
          <a:bodyPr>
            <a:normAutofit fontScale="90000"/>
          </a:bodyPr>
          <a:lstStyle/>
          <a:p>
            <a:br>
              <a:rPr lang="en-US" sz="4000" b="1" dirty="0">
                <a:solidFill>
                  <a:srgbClr val="0070C0"/>
                </a:solidFill>
              </a:rPr>
            </a:br>
            <a:br>
              <a:rPr lang="en-US" sz="4000" b="1" dirty="0">
                <a:solidFill>
                  <a:srgbClr val="0070C0"/>
                </a:solidFill>
              </a:rPr>
            </a:br>
            <a:r>
              <a:rPr lang="en-US" sz="4000" b="1" dirty="0">
                <a:solidFill>
                  <a:srgbClr val="0070C0"/>
                </a:solidFill>
              </a:rPr>
              <a:t>1. </a:t>
            </a:r>
            <a:r>
              <a:rPr lang="en-US" sz="3600" b="1" dirty="0">
                <a:solidFill>
                  <a:srgbClr val="0070C0"/>
                </a:solidFill>
              </a:rPr>
              <a:t>Understanding the target population and identifying the barriers and facilitators</a:t>
            </a:r>
            <a:br>
              <a:rPr lang="en-US" sz="4000" b="1" dirty="0">
                <a:solidFill>
                  <a:srgbClr val="0070C0"/>
                </a:solidFill>
              </a:rPr>
            </a:br>
            <a:br>
              <a:rPr lang="en-US" sz="4000" b="1" dirty="0">
                <a:solidFill>
                  <a:srgbClr val="0070C0"/>
                </a:solidFill>
              </a:rPr>
            </a:br>
            <a:endParaRPr lang="en-US" sz="4000" b="1" dirty="0">
              <a:solidFill>
                <a:srgbClr val="0070C0"/>
              </a:solidFill>
            </a:endParaRPr>
          </a:p>
        </p:txBody>
      </p:sp>
      <p:sp>
        <p:nvSpPr>
          <p:cNvPr id="5" name="Content Placeholder 4">
            <a:extLst>
              <a:ext uri="{FF2B5EF4-FFF2-40B4-BE49-F238E27FC236}">
                <a16:creationId xmlns:a16="http://schemas.microsoft.com/office/drawing/2014/main" id="{AF93C7E1-2FBF-DF4B-AB8E-CBB19E4105DA}"/>
              </a:ext>
            </a:extLst>
          </p:cNvPr>
          <p:cNvSpPr>
            <a:spLocks noGrp="1"/>
          </p:cNvSpPr>
          <p:nvPr>
            <p:ph idx="1"/>
          </p:nvPr>
        </p:nvSpPr>
        <p:spPr/>
        <p:txBody>
          <a:bodyPr>
            <a:normAutofit/>
          </a:bodyPr>
          <a:lstStyle/>
          <a:p>
            <a:pPr lvl="1"/>
            <a:r>
              <a:rPr lang="en-US" dirty="0"/>
              <a:t>Young MSM often face distinct social, cultural and environmental factors that influence their HIV risk and prevention needs</a:t>
            </a:r>
          </a:p>
          <a:p>
            <a:pPr lvl="1"/>
            <a:r>
              <a:rPr lang="en-US" dirty="0"/>
              <a:t> Comprehensive understanding and adapting intervention </a:t>
            </a:r>
            <a:r>
              <a:rPr lang="en-US" dirty="0" err="1"/>
              <a:t>programmes</a:t>
            </a:r>
            <a:r>
              <a:rPr lang="en-US" dirty="0"/>
              <a:t> to align with the unique characteristics, specific </a:t>
            </a:r>
            <a:r>
              <a:rPr lang="en-US" u="sng" dirty="0"/>
              <a:t>needs and preferences </a:t>
            </a:r>
            <a:r>
              <a:rPr lang="en-US" dirty="0"/>
              <a:t>and contexts of YMSM e.g. sexual </a:t>
            </a:r>
            <a:r>
              <a:rPr lang="en-US" dirty="0" err="1"/>
              <a:t>behaviours</a:t>
            </a:r>
            <a:r>
              <a:rPr lang="en-US" dirty="0"/>
              <a:t>, social networks, and </a:t>
            </a:r>
            <a:r>
              <a:rPr lang="en-US" u="sng" dirty="0"/>
              <a:t>barriers and facilitators to accessing HIV prevention services</a:t>
            </a:r>
          </a:p>
          <a:p>
            <a:pPr lvl="1"/>
            <a:r>
              <a:rPr lang="en-US" dirty="0"/>
              <a:t>Interventions should be </a:t>
            </a:r>
            <a:r>
              <a:rPr lang="en-US" b="1" dirty="0"/>
              <a:t>age-appropriate</a:t>
            </a:r>
            <a:r>
              <a:rPr lang="en-US" dirty="0"/>
              <a:t>, </a:t>
            </a:r>
            <a:r>
              <a:rPr lang="en-US" b="1" dirty="0"/>
              <a:t>culturally sensitive</a:t>
            </a:r>
            <a:r>
              <a:rPr lang="en-US" dirty="0"/>
              <a:t>, </a:t>
            </a:r>
            <a:r>
              <a:rPr lang="en-US" b="1" dirty="0"/>
              <a:t>acknowledge diversity </a:t>
            </a:r>
            <a:r>
              <a:rPr lang="en-US" dirty="0"/>
              <a:t>and consider factors such as language, religion and community norms</a:t>
            </a:r>
          </a:p>
        </p:txBody>
      </p:sp>
    </p:spTree>
    <p:extLst>
      <p:ext uri="{BB962C8B-B14F-4D97-AF65-F5344CB8AC3E}">
        <p14:creationId xmlns:p14="http://schemas.microsoft.com/office/powerpoint/2010/main" val="2279578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5671-CC34-0048-9275-1AA177ABB74E}"/>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AE65A18A-046E-B742-AB2F-777EA5866272}"/>
              </a:ext>
            </a:extLst>
          </p:cNvPr>
          <p:cNvPicPr>
            <a:picLocks noGrp="1" noChangeAspect="1"/>
          </p:cNvPicPr>
          <p:nvPr>
            <p:ph idx="1"/>
          </p:nvPr>
        </p:nvPicPr>
        <p:blipFill>
          <a:blip r:embed="rId3"/>
          <a:stretch>
            <a:fillRect/>
          </a:stretch>
        </p:blipFill>
        <p:spPr>
          <a:xfrm>
            <a:off x="40378" y="45910"/>
            <a:ext cx="8247711" cy="2725217"/>
          </a:xfrm>
        </p:spPr>
      </p:pic>
      <p:pic>
        <p:nvPicPr>
          <p:cNvPr id="7" name="Picture 6">
            <a:extLst>
              <a:ext uri="{FF2B5EF4-FFF2-40B4-BE49-F238E27FC236}">
                <a16:creationId xmlns:a16="http://schemas.microsoft.com/office/drawing/2014/main" id="{37D14466-9DB7-634B-AF69-CB47E55E638E}"/>
              </a:ext>
            </a:extLst>
          </p:cNvPr>
          <p:cNvPicPr>
            <a:picLocks noChangeAspect="1"/>
          </p:cNvPicPr>
          <p:nvPr/>
        </p:nvPicPr>
        <p:blipFill>
          <a:blip r:embed="rId4"/>
          <a:stretch>
            <a:fillRect/>
          </a:stretch>
        </p:blipFill>
        <p:spPr>
          <a:xfrm>
            <a:off x="0" y="3235745"/>
            <a:ext cx="6489821" cy="2725217"/>
          </a:xfrm>
          <a:prstGeom prst="rect">
            <a:avLst/>
          </a:prstGeom>
        </p:spPr>
      </p:pic>
      <p:sp>
        <p:nvSpPr>
          <p:cNvPr id="8" name="TextBox 7">
            <a:extLst>
              <a:ext uri="{FF2B5EF4-FFF2-40B4-BE49-F238E27FC236}">
                <a16:creationId xmlns:a16="http://schemas.microsoft.com/office/drawing/2014/main" id="{C72B32F3-71EC-754F-823B-4D2C152AD002}"/>
              </a:ext>
            </a:extLst>
          </p:cNvPr>
          <p:cNvSpPr txBox="1"/>
          <p:nvPr/>
        </p:nvSpPr>
        <p:spPr>
          <a:xfrm>
            <a:off x="7321535" y="2305512"/>
            <a:ext cx="4668873" cy="1569660"/>
          </a:xfrm>
          <a:prstGeom prst="rect">
            <a:avLst/>
          </a:prstGeom>
          <a:solidFill>
            <a:schemeClr val="accent2">
              <a:lumMod val="20000"/>
              <a:lumOff val="80000"/>
            </a:schemeClr>
          </a:solidFill>
        </p:spPr>
        <p:txBody>
          <a:bodyPr wrap="square" rtlCol="0">
            <a:spAutoFit/>
          </a:bodyPr>
          <a:lstStyle/>
          <a:p>
            <a:r>
              <a:rPr lang="en-US" sz="1600" b="1" u="sng" dirty="0">
                <a:solidFill>
                  <a:srgbClr val="0070C0"/>
                </a:solidFill>
              </a:rPr>
              <a:t>BARRIERS TO PREP USE</a:t>
            </a:r>
          </a:p>
          <a:p>
            <a:pPr marL="285750" indent="-285750">
              <a:buFont typeface="Arial" panose="020B0604020202020204" pitchFamily="34" charset="0"/>
              <a:buChar char="•"/>
            </a:pPr>
            <a:r>
              <a:rPr lang="en-US" sz="1600" dirty="0"/>
              <a:t>Greatest barrier was </a:t>
            </a:r>
            <a:r>
              <a:rPr lang="en-US" sz="1600" b="1" dirty="0"/>
              <a:t>high cost associated</a:t>
            </a:r>
          </a:p>
          <a:p>
            <a:r>
              <a:rPr lang="en-US" sz="1600" b="1" dirty="0"/>
              <a:t>       with </a:t>
            </a:r>
            <a:r>
              <a:rPr lang="en-US" sz="1600" b="1" dirty="0" err="1"/>
              <a:t>PrEP</a:t>
            </a:r>
            <a:r>
              <a:rPr lang="en-US" sz="1600" b="1" dirty="0"/>
              <a:t> services </a:t>
            </a:r>
            <a:r>
              <a:rPr lang="en-US" sz="1600" dirty="0"/>
              <a:t>(9 votes), followed by </a:t>
            </a:r>
          </a:p>
          <a:p>
            <a:r>
              <a:rPr lang="en-US" sz="1600" b="1" dirty="0"/>
              <a:t>       limited knowledge and awareness of </a:t>
            </a:r>
            <a:r>
              <a:rPr lang="en-US" sz="1600" b="1" dirty="0" err="1"/>
              <a:t>PrEP</a:t>
            </a:r>
            <a:r>
              <a:rPr lang="en-US" sz="1600" b="1" dirty="0"/>
              <a:t> </a:t>
            </a:r>
            <a:endParaRPr lang="en-US" sz="1600" dirty="0"/>
          </a:p>
          <a:p>
            <a:pPr marL="285750" indent="-285750">
              <a:buFont typeface="Arial" panose="020B0604020202020204" pitchFamily="34" charset="0"/>
              <a:buChar char="•"/>
            </a:pPr>
            <a:r>
              <a:rPr lang="en-US" sz="1600" dirty="0"/>
              <a:t>Differential voting bet </a:t>
            </a:r>
            <a:r>
              <a:rPr lang="en-US" sz="1600" dirty="0" err="1"/>
              <a:t>PrEP</a:t>
            </a:r>
            <a:r>
              <a:rPr lang="en-US" sz="1600" dirty="0"/>
              <a:t> naïve and </a:t>
            </a:r>
            <a:r>
              <a:rPr lang="en-US" sz="1600" dirty="0" err="1"/>
              <a:t>PrEP</a:t>
            </a:r>
            <a:r>
              <a:rPr lang="en-US" sz="1600" dirty="0"/>
              <a:t> </a:t>
            </a:r>
          </a:p>
          <a:p>
            <a:r>
              <a:rPr lang="en-US" sz="1600" dirty="0"/>
              <a:t>       using MSM</a:t>
            </a:r>
          </a:p>
        </p:txBody>
      </p:sp>
      <p:sp>
        <p:nvSpPr>
          <p:cNvPr id="9" name="TextBox 8">
            <a:extLst>
              <a:ext uri="{FF2B5EF4-FFF2-40B4-BE49-F238E27FC236}">
                <a16:creationId xmlns:a16="http://schemas.microsoft.com/office/drawing/2014/main" id="{351D1634-FBAE-D24F-8FBF-D3734271C1B6}"/>
              </a:ext>
            </a:extLst>
          </p:cNvPr>
          <p:cNvSpPr txBox="1"/>
          <p:nvPr/>
        </p:nvSpPr>
        <p:spPr>
          <a:xfrm>
            <a:off x="7321535" y="4338333"/>
            <a:ext cx="4499180" cy="2339102"/>
          </a:xfrm>
          <a:prstGeom prst="rect">
            <a:avLst/>
          </a:prstGeom>
          <a:solidFill>
            <a:schemeClr val="accent4">
              <a:lumMod val="20000"/>
              <a:lumOff val="80000"/>
            </a:schemeClr>
          </a:solidFill>
        </p:spPr>
        <p:txBody>
          <a:bodyPr wrap="none" rtlCol="0">
            <a:spAutoFit/>
          </a:bodyPr>
          <a:lstStyle/>
          <a:p>
            <a:r>
              <a:rPr lang="en-US" sz="1600" b="1" u="sng" dirty="0">
                <a:solidFill>
                  <a:srgbClr val="0070C0"/>
                </a:solidFill>
              </a:rPr>
              <a:t>FACILTATORS OF PREP USE</a:t>
            </a:r>
          </a:p>
          <a:p>
            <a:pPr marL="285750" indent="-285750">
              <a:buFont typeface="Arial" panose="020B0604020202020204" pitchFamily="34" charset="0"/>
              <a:buChar char="•"/>
            </a:pPr>
            <a:r>
              <a:rPr lang="en-US" sz="1600" dirty="0"/>
              <a:t>Govt subsidy to reduce costs of </a:t>
            </a:r>
            <a:r>
              <a:rPr lang="en-US" sz="1600" dirty="0" err="1"/>
              <a:t>PrEP</a:t>
            </a:r>
            <a:r>
              <a:rPr lang="en-US" sz="1600" dirty="0"/>
              <a:t> services</a:t>
            </a:r>
          </a:p>
          <a:p>
            <a:pPr marL="285750" indent="-285750">
              <a:buFont typeface="Arial" panose="020B0604020202020204" pitchFamily="34" charset="0"/>
              <a:buChar char="•"/>
            </a:pPr>
            <a:r>
              <a:rPr lang="en-US" sz="1600" dirty="0"/>
              <a:t>Simplification of service delivery e.g. same day </a:t>
            </a:r>
          </a:p>
          <a:p>
            <a:r>
              <a:rPr lang="en-US" sz="1600" dirty="0"/>
              <a:t>       </a:t>
            </a:r>
            <a:r>
              <a:rPr lang="en-US" sz="1600" dirty="0" err="1"/>
              <a:t>PrEP</a:t>
            </a:r>
            <a:r>
              <a:rPr lang="en-US" sz="1600" dirty="0"/>
              <a:t>, minimized clinic visits</a:t>
            </a:r>
          </a:p>
          <a:p>
            <a:pPr marL="285750" indent="-285750">
              <a:buFont typeface="Arial" panose="020B0604020202020204" pitchFamily="34" charset="0"/>
              <a:buChar char="•"/>
            </a:pPr>
            <a:r>
              <a:rPr lang="en-US" sz="1600" dirty="0"/>
              <a:t>Need for additional trained </a:t>
            </a:r>
            <a:r>
              <a:rPr lang="en-US" sz="1600" dirty="0" err="1"/>
              <a:t>PrEP</a:t>
            </a:r>
            <a:r>
              <a:rPr lang="en-US" sz="1600" dirty="0"/>
              <a:t> providers</a:t>
            </a:r>
          </a:p>
          <a:p>
            <a:pPr marL="285750" indent="-285750">
              <a:buFont typeface="Arial" panose="020B0604020202020204" pitchFamily="34" charset="0"/>
              <a:buChar char="•"/>
            </a:pPr>
            <a:r>
              <a:rPr lang="en-US" sz="1600" dirty="0"/>
              <a:t>Increase no of serviced delivery models </a:t>
            </a:r>
          </a:p>
          <a:p>
            <a:r>
              <a:rPr lang="en-US" sz="1600" dirty="0"/>
              <a:t>     (telehealth, pharmacy-led, key-population-led)</a:t>
            </a:r>
          </a:p>
          <a:p>
            <a:pPr marL="285750" indent="-285750">
              <a:buFont typeface="Arial" panose="020B0604020202020204" pitchFamily="34" charset="0"/>
              <a:buChar char="•"/>
            </a:pPr>
            <a:r>
              <a:rPr lang="en-US" sz="1600" dirty="0"/>
              <a:t>Use of alternative  regimens </a:t>
            </a:r>
            <a:r>
              <a:rPr lang="en-US" sz="1600" dirty="0" err="1"/>
              <a:t>eg</a:t>
            </a:r>
            <a:r>
              <a:rPr lang="en-US" sz="1600" dirty="0"/>
              <a:t> on-demand </a:t>
            </a:r>
            <a:r>
              <a:rPr lang="en-US" sz="1600" dirty="0" err="1"/>
              <a:t>PrEP</a:t>
            </a:r>
            <a:endParaRPr lang="en-US" sz="1600" dirty="0"/>
          </a:p>
          <a:p>
            <a:pPr marL="285750" indent="-285750">
              <a:buFont typeface="Arial" panose="020B0604020202020204" pitchFamily="34" charset="0"/>
              <a:buChar char="•"/>
            </a:pPr>
            <a:r>
              <a:rPr lang="en-US" sz="1600" dirty="0"/>
              <a:t>Positive framing of </a:t>
            </a:r>
            <a:r>
              <a:rPr lang="en-US" sz="1600" dirty="0" err="1"/>
              <a:t>PrEP</a:t>
            </a:r>
            <a:endParaRPr lang="en-US" sz="1600" dirty="0"/>
          </a:p>
        </p:txBody>
      </p:sp>
      <p:sp>
        <p:nvSpPr>
          <p:cNvPr id="11" name="TextBox 10">
            <a:extLst>
              <a:ext uri="{FF2B5EF4-FFF2-40B4-BE49-F238E27FC236}">
                <a16:creationId xmlns:a16="http://schemas.microsoft.com/office/drawing/2014/main" id="{9F6DCF03-8DC6-E24A-9401-0EE7206A826F}"/>
              </a:ext>
            </a:extLst>
          </p:cNvPr>
          <p:cNvSpPr txBox="1"/>
          <p:nvPr/>
        </p:nvSpPr>
        <p:spPr>
          <a:xfrm>
            <a:off x="509286" y="6528122"/>
            <a:ext cx="2825389" cy="307777"/>
          </a:xfrm>
          <a:prstGeom prst="rect">
            <a:avLst/>
          </a:prstGeom>
          <a:noFill/>
        </p:spPr>
        <p:txBody>
          <a:bodyPr wrap="none" rtlCol="0">
            <a:spAutoFit/>
          </a:bodyPr>
          <a:lstStyle/>
          <a:p>
            <a:r>
              <a:rPr lang="en-US" sz="1400" i="1" dirty="0"/>
              <a:t>Int J Environ Res Public Health</a:t>
            </a:r>
            <a:r>
              <a:rPr lang="en-US" sz="1400" dirty="0"/>
              <a:t>. 2023</a:t>
            </a:r>
          </a:p>
        </p:txBody>
      </p:sp>
    </p:spTree>
    <p:extLst>
      <p:ext uri="{BB962C8B-B14F-4D97-AF65-F5344CB8AC3E}">
        <p14:creationId xmlns:p14="http://schemas.microsoft.com/office/powerpoint/2010/main" val="811980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77561-1BD9-BD4A-9594-9C75666ADDB9}"/>
              </a:ext>
            </a:extLst>
          </p:cNvPr>
          <p:cNvSpPr>
            <a:spLocks noGrp="1"/>
          </p:cNvSpPr>
          <p:nvPr>
            <p:ph type="title"/>
          </p:nvPr>
        </p:nvSpPr>
        <p:spPr/>
        <p:txBody>
          <a:bodyPr>
            <a:normAutofit fontScale="90000"/>
          </a:bodyPr>
          <a:lstStyle/>
          <a:p>
            <a:br>
              <a:rPr lang="en-US" dirty="0">
                <a:solidFill>
                  <a:srgbClr val="0070C0"/>
                </a:solidFill>
              </a:rPr>
            </a:br>
            <a:r>
              <a:rPr lang="en-US" dirty="0">
                <a:solidFill>
                  <a:srgbClr val="0070C0"/>
                </a:solidFill>
              </a:rPr>
              <a:t>2.</a:t>
            </a:r>
            <a:r>
              <a:rPr lang="en-US" b="1" dirty="0">
                <a:solidFill>
                  <a:srgbClr val="0070C0"/>
                </a:solidFill>
              </a:rPr>
              <a:t>Optimizing Youth engagement</a:t>
            </a:r>
            <a:br>
              <a:rPr lang="en-US" dirty="0">
                <a:solidFill>
                  <a:srgbClr val="0070C0"/>
                </a:solidFill>
              </a:rPr>
            </a:br>
            <a:endParaRPr lang="en-US" dirty="0"/>
          </a:p>
        </p:txBody>
      </p:sp>
      <p:sp>
        <p:nvSpPr>
          <p:cNvPr id="3" name="Content Placeholder 2">
            <a:extLst>
              <a:ext uri="{FF2B5EF4-FFF2-40B4-BE49-F238E27FC236}">
                <a16:creationId xmlns:a16="http://schemas.microsoft.com/office/drawing/2014/main" id="{F4E3DB32-C7C8-834F-9FBE-D58625DB7F3A}"/>
              </a:ext>
            </a:extLst>
          </p:cNvPr>
          <p:cNvSpPr>
            <a:spLocks noGrp="1"/>
          </p:cNvSpPr>
          <p:nvPr>
            <p:ph idx="1"/>
          </p:nvPr>
        </p:nvSpPr>
        <p:spPr/>
        <p:txBody>
          <a:bodyPr/>
          <a:lstStyle/>
          <a:p>
            <a:r>
              <a:rPr lang="en-US" dirty="0"/>
              <a:t>Meaningful engagement of YMSM in the planning, design and throughout the implementation process is crucial</a:t>
            </a:r>
          </a:p>
          <a:p>
            <a:r>
              <a:rPr lang="en-US" dirty="0"/>
              <a:t>YMSM must have equal voice and shared power within the research process, and they must be more involved and engaged than merely as members of a community advisory board.</a:t>
            </a:r>
          </a:p>
          <a:p>
            <a:r>
              <a:rPr lang="en-US" dirty="0"/>
              <a:t>Ensures the highest likelihood of uptake and sustainability of interventions</a:t>
            </a:r>
          </a:p>
          <a:p>
            <a:endParaRPr lang="en-US" dirty="0"/>
          </a:p>
        </p:txBody>
      </p:sp>
    </p:spTree>
    <p:extLst>
      <p:ext uri="{BB962C8B-B14F-4D97-AF65-F5344CB8AC3E}">
        <p14:creationId xmlns:p14="http://schemas.microsoft.com/office/powerpoint/2010/main" val="1800069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4AF4AC-3A15-F047-AFB7-0E8D46707B30}"/>
              </a:ext>
            </a:extLst>
          </p:cNvPr>
          <p:cNvSpPr>
            <a:spLocks noGrp="1"/>
          </p:cNvSpPr>
          <p:nvPr>
            <p:ph type="title"/>
          </p:nvPr>
        </p:nvSpPr>
        <p:spPr/>
        <p:txBody>
          <a:bodyPr/>
          <a:lstStyle/>
          <a:p>
            <a:endParaRPr lang="en-US" dirty="0"/>
          </a:p>
        </p:txBody>
      </p:sp>
      <p:pic>
        <p:nvPicPr>
          <p:cNvPr id="8" name="Content Placeholder 7">
            <a:extLst>
              <a:ext uri="{FF2B5EF4-FFF2-40B4-BE49-F238E27FC236}">
                <a16:creationId xmlns:a16="http://schemas.microsoft.com/office/drawing/2014/main" id="{00E62B32-4466-AD47-A7EA-F859727267FD}"/>
              </a:ext>
            </a:extLst>
          </p:cNvPr>
          <p:cNvPicPr>
            <a:picLocks noGrp="1" noChangeAspect="1"/>
          </p:cNvPicPr>
          <p:nvPr>
            <p:ph sz="half" idx="1"/>
          </p:nvPr>
        </p:nvPicPr>
        <p:blipFill>
          <a:blip r:embed="rId2"/>
          <a:stretch>
            <a:fillRect/>
          </a:stretch>
        </p:blipFill>
        <p:spPr>
          <a:xfrm>
            <a:off x="988670" y="1645670"/>
            <a:ext cx="3849547" cy="4711248"/>
          </a:xfrm>
        </p:spPr>
      </p:pic>
      <p:sp>
        <p:nvSpPr>
          <p:cNvPr id="6" name="Content Placeholder 5">
            <a:extLst>
              <a:ext uri="{FF2B5EF4-FFF2-40B4-BE49-F238E27FC236}">
                <a16:creationId xmlns:a16="http://schemas.microsoft.com/office/drawing/2014/main" id="{B7B2A8E0-7F47-5442-8B53-1F05782AACDE}"/>
              </a:ext>
            </a:extLst>
          </p:cNvPr>
          <p:cNvSpPr>
            <a:spLocks noGrp="1"/>
          </p:cNvSpPr>
          <p:nvPr>
            <p:ph sz="half" idx="2"/>
          </p:nvPr>
        </p:nvSpPr>
        <p:spPr/>
        <p:txBody>
          <a:bodyPr/>
          <a:lstStyle/>
          <a:p>
            <a:pPr marL="0" indent="0">
              <a:buNone/>
            </a:pPr>
            <a:r>
              <a:rPr lang="en-MY" b="0" i="0" u="none" strike="noStrike" dirty="0">
                <a:solidFill>
                  <a:srgbClr val="000000"/>
                </a:solidFill>
                <a:effectLst/>
              </a:rPr>
              <a:t>  </a:t>
            </a:r>
            <a:endParaRPr lang="en-US" dirty="0"/>
          </a:p>
        </p:txBody>
      </p:sp>
      <p:sp>
        <p:nvSpPr>
          <p:cNvPr id="10" name="TextBox 9">
            <a:extLst>
              <a:ext uri="{FF2B5EF4-FFF2-40B4-BE49-F238E27FC236}">
                <a16:creationId xmlns:a16="http://schemas.microsoft.com/office/drawing/2014/main" id="{3F608592-40F0-FB41-9EE7-D109D06E9A61}"/>
              </a:ext>
            </a:extLst>
          </p:cNvPr>
          <p:cNvSpPr txBox="1"/>
          <p:nvPr/>
        </p:nvSpPr>
        <p:spPr>
          <a:xfrm>
            <a:off x="3049929" y="3247227"/>
            <a:ext cx="6099858" cy="369332"/>
          </a:xfrm>
          <a:prstGeom prst="rect">
            <a:avLst/>
          </a:prstGeom>
          <a:noFill/>
        </p:spPr>
        <p:txBody>
          <a:bodyPr wrap="square">
            <a:spAutoFit/>
          </a:bodyPr>
          <a:lstStyle/>
          <a:p>
            <a:r>
              <a:rPr lang="en-US" dirty="0"/>
              <a:t> </a:t>
            </a:r>
          </a:p>
        </p:txBody>
      </p:sp>
      <p:pic>
        <p:nvPicPr>
          <p:cNvPr id="18" name="Picture 17">
            <a:extLst>
              <a:ext uri="{FF2B5EF4-FFF2-40B4-BE49-F238E27FC236}">
                <a16:creationId xmlns:a16="http://schemas.microsoft.com/office/drawing/2014/main" id="{8B4CC77E-C727-9342-95D8-1C5C7EFB6B2F}"/>
              </a:ext>
            </a:extLst>
          </p:cNvPr>
          <p:cNvPicPr>
            <a:picLocks noChangeAspect="1"/>
          </p:cNvPicPr>
          <p:nvPr/>
        </p:nvPicPr>
        <p:blipFill>
          <a:blip r:embed="rId3"/>
          <a:stretch>
            <a:fillRect/>
          </a:stretch>
        </p:blipFill>
        <p:spPr>
          <a:xfrm>
            <a:off x="6172200" y="1645670"/>
            <a:ext cx="4648199" cy="2614612"/>
          </a:xfrm>
          <a:prstGeom prst="rect">
            <a:avLst/>
          </a:prstGeom>
        </p:spPr>
      </p:pic>
      <p:sp>
        <p:nvSpPr>
          <p:cNvPr id="19" name="TextBox 18">
            <a:extLst>
              <a:ext uri="{FF2B5EF4-FFF2-40B4-BE49-F238E27FC236}">
                <a16:creationId xmlns:a16="http://schemas.microsoft.com/office/drawing/2014/main" id="{2FA6E26B-6D80-5042-AF39-CE62E772045F}"/>
              </a:ext>
            </a:extLst>
          </p:cNvPr>
          <p:cNvSpPr txBox="1"/>
          <p:nvPr/>
        </p:nvSpPr>
        <p:spPr>
          <a:xfrm>
            <a:off x="6400800" y="4965539"/>
            <a:ext cx="184731" cy="369332"/>
          </a:xfrm>
          <a:prstGeom prst="rect">
            <a:avLst/>
          </a:prstGeom>
          <a:noFill/>
        </p:spPr>
        <p:txBody>
          <a:bodyPr wrap="none" rtlCol="0">
            <a:spAutoFit/>
          </a:bodyPr>
          <a:lstStyle/>
          <a:p>
            <a:endParaRPr lang="en-US" dirty="0"/>
          </a:p>
        </p:txBody>
      </p:sp>
      <p:sp>
        <p:nvSpPr>
          <p:cNvPr id="20" name="TextBox 19">
            <a:extLst>
              <a:ext uri="{FF2B5EF4-FFF2-40B4-BE49-F238E27FC236}">
                <a16:creationId xmlns:a16="http://schemas.microsoft.com/office/drawing/2014/main" id="{0919569F-D059-EF48-813D-A0787BEE0F4A}"/>
              </a:ext>
            </a:extLst>
          </p:cNvPr>
          <p:cNvSpPr txBox="1"/>
          <p:nvPr/>
        </p:nvSpPr>
        <p:spPr>
          <a:xfrm>
            <a:off x="7014258" y="4525701"/>
            <a:ext cx="184731" cy="369332"/>
          </a:xfrm>
          <a:prstGeom prst="rect">
            <a:avLst/>
          </a:prstGeom>
          <a:noFill/>
        </p:spPr>
        <p:txBody>
          <a:bodyPr wrap="none" rtlCol="0">
            <a:spAutoFit/>
          </a:bodyPr>
          <a:lstStyle/>
          <a:p>
            <a:endParaRPr lang="en-US" dirty="0"/>
          </a:p>
        </p:txBody>
      </p:sp>
      <p:pic>
        <p:nvPicPr>
          <p:cNvPr id="21" name="Picture 20">
            <a:extLst>
              <a:ext uri="{FF2B5EF4-FFF2-40B4-BE49-F238E27FC236}">
                <a16:creationId xmlns:a16="http://schemas.microsoft.com/office/drawing/2014/main" id="{CB6296CA-C29D-404D-B0C3-2E129AD7D434}"/>
              </a:ext>
            </a:extLst>
          </p:cNvPr>
          <p:cNvPicPr>
            <a:picLocks noChangeAspect="1"/>
          </p:cNvPicPr>
          <p:nvPr/>
        </p:nvPicPr>
        <p:blipFill>
          <a:blip r:embed="rId4"/>
          <a:stretch>
            <a:fillRect/>
          </a:stretch>
        </p:blipFill>
        <p:spPr>
          <a:xfrm>
            <a:off x="6400800" y="4303138"/>
            <a:ext cx="4166886" cy="2343873"/>
          </a:xfrm>
          <a:prstGeom prst="rect">
            <a:avLst/>
          </a:prstGeom>
        </p:spPr>
      </p:pic>
    </p:spTree>
    <p:extLst>
      <p:ext uri="{BB962C8B-B14F-4D97-AF65-F5344CB8AC3E}">
        <p14:creationId xmlns:p14="http://schemas.microsoft.com/office/powerpoint/2010/main" val="3692916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B22D-581E-CE4E-8736-FF58733B23C5}"/>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473617B-FCD3-7C40-9129-68D8300BA62A}"/>
              </a:ext>
            </a:extLst>
          </p:cNvPr>
          <p:cNvPicPr>
            <a:picLocks noGrp="1" noChangeAspect="1"/>
          </p:cNvPicPr>
          <p:nvPr>
            <p:ph sz="half" idx="2"/>
          </p:nvPr>
        </p:nvPicPr>
        <p:blipFill>
          <a:blip r:embed="rId2"/>
          <a:stretch>
            <a:fillRect/>
          </a:stretch>
        </p:blipFill>
        <p:spPr>
          <a:xfrm>
            <a:off x="6019800" y="1690688"/>
            <a:ext cx="5950103" cy="3934608"/>
          </a:xfrm>
          <a:prstGeom prst="rect">
            <a:avLst/>
          </a:prstGeom>
        </p:spPr>
      </p:pic>
      <p:sp>
        <p:nvSpPr>
          <p:cNvPr id="11" name="Content Placeholder 10">
            <a:extLst>
              <a:ext uri="{FF2B5EF4-FFF2-40B4-BE49-F238E27FC236}">
                <a16:creationId xmlns:a16="http://schemas.microsoft.com/office/drawing/2014/main" id="{6D6CA6AB-E999-B44F-A681-E14E11B232D9}"/>
              </a:ext>
            </a:extLst>
          </p:cNvPr>
          <p:cNvSpPr>
            <a:spLocks noGrp="1"/>
          </p:cNvSpPr>
          <p:nvPr>
            <p:ph sz="half" idx="1"/>
          </p:nvPr>
        </p:nvSpPr>
        <p:spPr>
          <a:solidFill>
            <a:schemeClr val="accent4">
              <a:lumMod val="20000"/>
              <a:lumOff val="80000"/>
            </a:schemeClr>
          </a:solidFill>
        </p:spPr>
        <p:txBody>
          <a:bodyPr>
            <a:normAutofit lnSpcReduction="10000"/>
          </a:bodyPr>
          <a:lstStyle/>
          <a:p>
            <a:r>
              <a:rPr lang="en" sz="1800" u="sng" dirty="0">
                <a:solidFill>
                  <a:schemeClr val="dk1"/>
                </a:solidFill>
              </a:rPr>
              <a:t>Aim 1:</a:t>
            </a:r>
            <a:r>
              <a:rPr lang="en" sz="1800" dirty="0">
                <a:solidFill>
                  <a:schemeClr val="dk1"/>
                </a:solidFill>
              </a:rPr>
              <a:t> Pilot We Ask the Y among young Malaysians and evaluate its acceptability, feasibility, and preliminary impact on HIV -related knowledge and engagement in HIV testing and prevention </a:t>
            </a:r>
          </a:p>
          <a:p>
            <a:endParaRPr lang="en" sz="1800" dirty="0">
              <a:solidFill>
                <a:schemeClr val="dk1"/>
              </a:solidFill>
            </a:endParaRPr>
          </a:p>
          <a:p>
            <a:r>
              <a:rPr lang="en" sz="1800" u="sng" dirty="0">
                <a:solidFill>
                  <a:schemeClr val="dk1"/>
                </a:solidFill>
              </a:rPr>
              <a:t>Aim 2</a:t>
            </a:r>
            <a:r>
              <a:rPr lang="en" sz="1800" dirty="0">
                <a:solidFill>
                  <a:schemeClr val="dk1"/>
                </a:solidFill>
              </a:rPr>
              <a:t>: Exploring the perception, hopes, and experiences of young key populations on deconstructing geopolitical and socioeconomic barriers to HIV prevention</a:t>
            </a:r>
          </a:p>
          <a:p>
            <a:pPr marL="0" indent="0">
              <a:buNone/>
            </a:pPr>
            <a:endParaRPr lang="en" sz="1800" dirty="0">
              <a:solidFill>
                <a:schemeClr val="dk1"/>
              </a:solidFill>
            </a:endParaRPr>
          </a:p>
          <a:p>
            <a:r>
              <a:rPr lang="en-MY" sz="1800" u="sng" dirty="0">
                <a:solidFill>
                  <a:schemeClr val="dk1"/>
                </a:solidFill>
              </a:rPr>
              <a:t>Aim 3</a:t>
            </a:r>
            <a:r>
              <a:rPr lang="en-MY" sz="1800" dirty="0">
                <a:solidFill>
                  <a:schemeClr val="dk1"/>
                </a:solidFill>
              </a:rPr>
              <a:t>: Guide young people to create nimble, people-powered HIV programs using design thinking, gather portfolios on youth-centric HIV programs portfolios, and incentivize the most-promising initiative birthed from the training to its fruition.</a:t>
            </a:r>
          </a:p>
          <a:p>
            <a:pPr marL="0" indent="0">
              <a:buNone/>
            </a:pPr>
            <a:endParaRPr lang="en-US" sz="2000" dirty="0"/>
          </a:p>
        </p:txBody>
      </p:sp>
    </p:spTree>
    <p:extLst>
      <p:ext uri="{BB962C8B-B14F-4D97-AF65-F5344CB8AC3E}">
        <p14:creationId xmlns:p14="http://schemas.microsoft.com/office/powerpoint/2010/main" val="1459926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444FF-E27A-1241-AF47-E6637E459C51}"/>
              </a:ext>
            </a:extLst>
          </p:cNvPr>
          <p:cNvSpPr>
            <a:spLocks noGrp="1"/>
          </p:cNvSpPr>
          <p:nvPr>
            <p:ph type="title"/>
          </p:nvPr>
        </p:nvSpPr>
        <p:spPr>
          <a:xfrm>
            <a:off x="838200" y="500062"/>
            <a:ext cx="10515600" cy="1325563"/>
          </a:xfrm>
        </p:spPr>
        <p:txBody>
          <a:bodyPr>
            <a:normAutofit fontScale="90000"/>
          </a:bodyPr>
          <a:lstStyle/>
          <a:p>
            <a:br>
              <a:rPr lang="en-US" sz="4000" b="1" dirty="0">
                <a:solidFill>
                  <a:srgbClr val="0070C0"/>
                </a:solidFill>
              </a:rPr>
            </a:br>
            <a:r>
              <a:rPr lang="en-US" sz="4000" b="1" dirty="0">
                <a:solidFill>
                  <a:srgbClr val="0070C0"/>
                </a:solidFill>
              </a:rPr>
              <a:t>3.Addressing structural barriers </a:t>
            </a:r>
            <a:br>
              <a:rPr lang="en-US" dirty="0">
                <a:solidFill>
                  <a:srgbClr val="0070C0"/>
                </a:solidFill>
              </a:rPr>
            </a:br>
            <a:endParaRPr lang="en-US" dirty="0"/>
          </a:p>
        </p:txBody>
      </p:sp>
      <p:sp>
        <p:nvSpPr>
          <p:cNvPr id="3" name="Content Placeholder 2">
            <a:extLst>
              <a:ext uri="{FF2B5EF4-FFF2-40B4-BE49-F238E27FC236}">
                <a16:creationId xmlns:a16="http://schemas.microsoft.com/office/drawing/2014/main" id="{800461A5-5E1B-C446-B370-D2BC3B960D7D}"/>
              </a:ext>
            </a:extLst>
          </p:cNvPr>
          <p:cNvSpPr>
            <a:spLocks noGrp="1"/>
          </p:cNvSpPr>
          <p:nvPr>
            <p:ph idx="1"/>
          </p:nvPr>
        </p:nvSpPr>
        <p:spPr/>
        <p:txBody>
          <a:bodyPr/>
          <a:lstStyle/>
          <a:p>
            <a:r>
              <a:rPr lang="en-US" dirty="0">
                <a:solidFill>
                  <a:srgbClr val="0070C0"/>
                </a:solidFill>
              </a:rPr>
              <a:t>Health care access</a:t>
            </a:r>
          </a:p>
          <a:p>
            <a:pPr lvl="1"/>
            <a:r>
              <a:rPr lang="en-US" u="sng" dirty="0">
                <a:solidFill>
                  <a:schemeClr val="tx1">
                    <a:lumMod val="95000"/>
                    <a:lumOff val="5000"/>
                  </a:schemeClr>
                </a:solidFill>
              </a:rPr>
              <a:t>Accessible:</a:t>
            </a:r>
            <a:r>
              <a:rPr lang="en-US" dirty="0">
                <a:solidFill>
                  <a:schemeClr val="tx1">
                    <a:lumMod val="95000"/>
                    <a:lumOff val="5000"/>
                  </a:schemeClr>
                </a:solidFill>
              </a:rPr>
              <a:t> community-based decentralized services, easy and safe for young MSM to reach </a:t>
            </a:r>
          </a:p>
          <a:p>
            <a:pPr lvl="1"/>
            <a:r>
              <a:rPr lang="en-US" u="sng" dirty="0">
                <a:solidFill>
                  <a:schemeClr val="tx1">
                    <a:lumMod val="95000"/>
                    <a:lumOff val="5000"/>
                  </a:schemeClr>
                </a:solidFill>
              </a:rPr>
              <a:t>Acceptable</a:t>
            </a:r>
            <a:r>
              <a:rPr lang="en-US" dirty="0">
                <a:solidFill>
                  <a:schemeClr val="tx1">
                    <a:lumMod val="95000"/>
                    <a:lumOff val="5000"/>
                  </a:schemeClr>
                </a:solidFill>
              </a:rPr>
              <a:t>: Services at times convenient to young MSM so they don’t need to take time off from work or classes, reduced waiting times</a:t>
            </a:r>
          </a:p>
          <a:p>
            <a:pPr lvl="1"/>
            <a:r>
              <a:rPr lang="en-US" u="sng" dirty="0">
                <a:solidFill>
                  <a:schemeClr val="tx1">
                    <a:lumMod val="95000"/>
                    <a:lumOff val="5000"/>
                  </a:schemeClr>
                </a:solidFill>
              </a:rPr>
              <a:t>Affordable</a:t>
            </a:r>
            <a:r>
              <a:rPr lang="en-US" dirty="0">
                <a:solidFill>
                  <a:schemeClr val="tx1">
                    <a:lumMod val="95000"/>
                    <a:lumOff val="5000"/>
                  </a:schemeClr>
                </a:solidFill>
              </a:rPr>
              <a:t>: Low cost/free of charge </a:t>
            </a:r>
          </a:p>
          <a:p>
            <a:pPr lvl="1"/>
            <a:r>
              <a:rPr lang="en-US" u="sng" dirty="0">
                <a:solidFill>
                  <a:schemeClr val="tx1">
                    <a:lumMod val="95000"/>
                    <a:lumOff val="5000"/>
                  </a:schemeClr>
                </a:solidFill>
              </a:rPr>
              <a:t>Integration of services </a:t>
            </a:r>
            <a:r>
              <a:rPr lang="en-US" dirty="0">
                <a:solidFill>
                  <a:schemeClr val="tx1">
                    <a:lumMod val="95000"/>
                    <a:lumOff val="5000"/>
                  </a:schemeClr>
                </a:solidFill>
              </a:rPr>
              <a:t>within other services </a:t>
            </a:r>
            <a:r>
              <a:rPr lang="en-US" dirty="0" err="1">
                <a:solidFill>
                  <a:schemeClr val="tx1">
                    <a:lumMod val="95000"/>
                    <a:lumOff val="5000"/>
                  </a:schemeClr>
                </a:solidFill>
              </a:rPr>
              <a:t>eg</a:t>
            </a:r>
            <a:r>
              <a:rPr lang="en-US" dirty="0">
                <a:solidFill>
                  <a:schemeClr val="tx1">
                    <a:lumMod val="95000"/>
                    <a:lumOff val="5000"/>
                  </a:schemeClr>
                </a:solidFill>
              </a:rPr>
              <a:t> youth health services</a:t>
            </a:r>
          </a:p>
          <a:p>
            <a:pPr lvl="1"/>
            <a:r>
              <a:rPr lang="en-US" dirty="0">
                <a:solidFill>
                  <a:schemeClr val="tx1">
                    <a:lumMod val="95000"/>
                    <a:lumOff val="5000"/>
                  </a:schemeClr>
                </a:solidFill>
              </a:rPr>
              <a:t>Peer support groups, trained counsellors and case managers can help young MSM navigate health systems</a:t>
            </a:r>
          </a:p>
          <a:p>
            <a:pPr lvl="1"/>
            <a:endParaRPr lang="en-US" dirty="0">
              <a:solidFill>
                <a:schemeClr val="tx1">
                  <a:lumMod val="95000"/>
                  <a:lumOff val="5000"/>
                </a:schemeClr>
              </a:solidFill>
            </a:endParaRPr>
          </a:p>
          <a:p>
            <a:pPr marL="0" indent="0">
              <a:buNone/>
            </a:pPr>
            <a:endParaRPr lang="en-US" dirty="0"/>
          </a:p>
        </p:txBody>
      </p:sp>
    </p:spTree>
    <p:extLst>
      <p:ext uri="{BB962C8B-B14F-4D97-AF65-F5344CB8AC3E}">
        <p14:creationId xmlns:p14="http://schemas.microsoft.com/office/powerpoint/2010/main" val="1012023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195" y="346994"/>
            <a:ext cx="11168605" cy="1325563"/>
          </a:xfrm>
        </p:spPr>
        <p:txBody>
          <a:bodyPr>
            <a:normAutofit/>
          </a:bodyPr>
          <a:lstStyle/>
          <a:p>
            <a:r>
              <a:rPr lang="en-US" sz="4800" b="1" dirty="0">
                <a:solidFill>
                  <a:srgbClr val="0070C0"/>
                </a:solidFill>
                <a:latin typeface="+mn-lt"/>
                <a:cs typeface="Arial Rounded MT Bold"/>
              </a:rPr>
              <a:t>The Safe Clinic</a:t>
            </a:r>
            <a:br>
              <a:rPr lang="en-US" sz="4800" b="1" dirty="0">
                <a:solidFill>
                  <a:srgbClr val="0070C0"/>
                </a:solidFill>
                <a:latin typeface="Arial Rounded MT Bold"/>
                <a:cs typeface="Arial Rounded MT Bold"/>
              </a:rPr>
            </a:br>
            <a:r>
              <a:rPr lang="en-US" sz="2000" b="1" dirty="0">
                <a:solidFill>
                  <a:srgbClr val="0070C0"/>
                </a:solidFill>
                <a:latin typeface="Calibri" panose="020F0502020204030204" pitchFamily="34" charset="0"/>
                <a:cs typeface="Calibri" panose="020F0502020204030204" pitchFamily="34" charset="0"/>
              </a:rPr>
              <a:t>Community based integrated sexual health clinic</a:t>
            </a:r>
          </a:p>
        </p:txBody>
      </p:sp>
      <p:pic>
        <p:nvPicPr>
          <p:cNvPr id="5" name="Picture 4"/>
          <p:cNvPicPr>
            <a:picLocks noChangeAspect="1"/>
          </p:cNvPicPr>
          <p:nvPr/>
        </p:nvPicPr>
        <p:blipFill>
          <a:blip r:embed="rId2"/>
          <a:stretch>
            <a:fillRect/>
          </a:stretch>
        </p:blipFill>
        <p:spPr>
          <a:xfrm>
            <a:off x="9383937" y="-23149"/>
            <a:ext cx="2808063" cy="2418431"/>
          </a:xfrm>
          <a:prstGeom prst="rect">
            <a:avLst/>
          </a:prstGeom>
        </p:spPr>
      </p:pic>
      <p:pic>
        <p:nvPicPr>
          <p:cNvPr id="6" name="Content Placeholder 5"/>
          <p:cNvPicPr>
            <a:picLocks noGrp="1" noChangeAspect="1"/>
          </p:cNvPicPr>
          <p:nvPr>
            <p:ph idx="1"/>
          </p:nvPr>
        </p:nvPicPr>
        <p:blipFill>
          <a:blip r:embed="rId3"/>
          <a:srcRect l="-25763" r="-25763"/>
          <a:stretch>
            <a:fillRect/>
          </a:stretch>
        </p:blipFill>
        <p:spPr>
          <a:xfrm>
            <a:off x="-631122" y="1814437"/>
            <a:ext cx="6837802" cy="4309285"/>
          </a:xfrm>
          <a:prstGeom prst="rect">
            <a:avLst/>
          </a:prstGeom>
        </p:spPr>
      </p:pic>
      <p:sp>
        <p:nvSpPr>
          <p:cNvPr id="3" name="TextBox 2">
            <a:extLst>
              <a:ext uri="{FF2B5EF4-FFF2-40B4-BE49-F238E27FC236}">
                <a16:creationId xmlns:a16="http://schemas.microsoft.com/office/drawing/2014/main" id="{BFCCC3EC-132E-CD40-AEB8-9CC314FC11D0}"/>
              </a:ext>
            </a:extLst>
          </p:cNvPr>
          <p:cNvSpPr txBox="1"/>
          <p:nvPr/>
        </p:nvSpPr>
        <p:spPr>
          <a:xfrm>
            <a:off x="5627464" y="2959878"/>
            <a:ext cx="6426696" cy="3539430"/>
          </a:xfrm>
          <a:prstGeom prst="rect">
            <a:avLst/>
          </a:prstGeom>
          <a:solidFill>
            <a:schemeClr val="accent6">
              <a:lumMod val="20000"/>
              <a:lumOff val="80000"/>
            </a:schemeClr>
          </a:solidFill>
        </p:spPr>
        <p:txBody>
          <a:bodyPr wrap="square" rtlCol="0">
            <a:spAutoFit/>
          </a:bodyPr>
          <a:lstStyle/>
          <a:p>
            <a:r>
              <a:rPr lang="en-US" sz="2400" b="1" u="sng" dirty="0">
                <a:solidFill>
                  <a:srgbClr val="0070C0"/>
                </a:solidFill>
              </a:rPr>
              <a:t>THE CLIENTS</a:t>
            </a:r>
          </a:p>
          <a:p>
            <a:endParaRPr lang="en-US" sz="2000" dirty="0"/>
          </a:p>
          <a:p>
            <a:pPr marL="285750" indent="-285750">
              <a:buFont typeface="Arial" panose="020B0604020202020204" pitchFamily="34" charset="0"/>
              <a:buChar char="•"/>
            </a:pPr>
            <a:r>
              <a:rPr lang="en-US" sz="2000" dirty="0"/>
              <a:t>1536 clients June 2010 to November 2012</a:t>
            </a:r>
          </a:p>
          <a:p>
            <a:endParaRPr lang="en-US" sz="2000" dirty="0"/>
          </a:p>
          <a:p>
            <a:pPr marL="342900" indent="-342900">
              <a:buFont typeface="Arial" panose="020B0604020202020204" pitchFamily="34" charset="0"/>
              <a:buChar char="•"/>
            </a:pPr>
            <a:r>
              <a:rPr lang="en-US" sz="2000" b="1" dirty="0">
                <a:solidFill>
                  <a:srgbClr val="C00000"/>
                </a:solidFill>
              </a:rPr>
              <a:t>72% MSM (25% &lt; age 24</a:t>
            </a:r>
            <a:r>
              <a:rPr lang="en-US" sz="2000" dirty="0">
                <a:solidFill>
                  <a:srgbClr val="C00000"/>
                </a:solidFill>
              </a:rPr>
              <a:t>), </a:t>
            </a:r>
            <a:r>
              <a:rPr lang="en-US" sz="2000" dirty="0"/>
              <a:t>16% heterosexuals</a:t>
            </a:r>
          </a:p>
          <a:p>
            <a:r>
              <a:rPr lang="en-US" sz="2000" dirty="0"/>
              <a:t>     (50% - clients of FSW), 10% transgenders, 2% sex workers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152 HIV positive patients under regular follow up </a:t>
            </a:r>
          </a:p>
          <a:p>
            <a:r>
              <a:rPr lang="en-US" sz="2000" dirty="0"/>
              <a:t>      (60% foreigners) with 90% retention rate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95% HIV testing acceptance rate</a:t>
            </a:r>
          </a:p>
        </p:txBody>
      </p:sp>
      <p:sp>
        <p:nvSpPr>
          <p:cNvPr id="4" name="TextBox 3">
            <a:extLst>
              <a:ext uri="{FF2B5EF4-FFF2-40B4-BE49-F238E27FC236}">
                <a16:creationId xmlns:a16="http://schemas.microsoft.com/office/drawing/2014/main" id="{A90D78B1-72A1-524A-9464-C889FA8B7E13}"/>
              </a:ext>
            </a:extLst>
          </p:cNvPr>
          <p:cNvSpPr txBox="1"/>
          <p:nvPr/>
        </p:nvSpPr>
        <p:spPr>
          <a:xfrm>
            <a:off x="5627464" y="358692"/>
            <a:ext cx="3571875" cy="2308324"/>
          </a:xfrm>
          <a:prstGeom prst="rect">
            <a:avLst/>
          </a:prstGeom>
          <a:solidFill>
            <a:schemeClr val="accent2">
              <a:lumMod val="20000"/>
              <a:lumOff val="80000"/>
            </a:schemeClr>
          </a:solidFill>
        </p:spPr>
        <p:txBody>
          <a:bodyPr wrap="none" rtlCol="0">
            <a:spAutoFit/>
          </a:bodyPr>
          <a:lstStyle/>
          <a:p>
            <a:r>
              <a:rPr lang="en-US" b="1" dirty="0">
                <a:solidFill>
                  <a:srgbClr val="0070C0"/>
                </a:solidFill>
                <a:latin typeface="Calibri" charset="0"/>
                <a:ea typeface="ＭＳ Ｐゴシック" charset="0"/>
                <a:cs typeface="ＭＳ Ｐゴシック" charset="0"/>
              </a:rPr>
              <a:t>THE TARGET GROUPS</a:t>
            </a:r>
          </a:p>
          <a:p>
            <a:r>
              <a:rPr lang="en-US" dirty="0">
                <a:latin typeface="Calibri" charset="0"/>
                <a:ea typeface="ＭＳ Ｐゴシック" charset="0"/>
                <a:cs typeface="ＭＳ Ｐゴシック" charset="0"/>
              </a:rPr>
              <a:t>Young people</a:t>
            </a:r>
          </a:p>
          <a:p>
            <a:r>
              <a:rPr lang="en-US" dirty="0">
                <a:latin typeface="Calibri" charset="0"/>
                <a:ea typeface="ＭＳ Ｐゴシック" charset="0"/>
                <a:cs typeface="ＭＳ Ｐゴシック" charset="0"/>
              </a:rPr>
              <a:t>Female Sex Workers (FSW)</a:t>
            </a:r>
          </a:p>
          <a:p>
            <a:r>
              <a:rPr lang="en-US" dirty="0">
                <a:latin typeface="Calibri" charset="0"/>
                <a:ea typeface="ＭＳ Ｐゴシック" charset="0"/>
                <a:cs typeface="ＭＳ Ｐゴシック" charset="0"/>
              </a:rPr>
              <a:t>Clients of Female Sex Workers</a:t>
            </a:r>
          </a:p>
          <a:p>
            <a:r>
              <a:rPr lang="en-US" dirty="0">
                <a:latin typeface="Calibri" charset="0"/>
                <a:ea typeface="ＭＳ Ｐゴシック" charset="0"/>
                <a:cs typeface="ＭＳ Ｐゴシック" charset="0"/>
              </a:rPr>
              <a:t>Transgenders</a:t>
            </a:r>
          </a:p>
          <a:p>
            <a:r>
              <a:rPr lang="en-US" dirty="0">
                <a:latin typeface="Calibri" charset="0"/>
                <a:ea typeface="ＭＳ Ｐゴシック" charset="0"/>
                <a:cs typeface="ＭＳ Ｐゴシック" charset="0"/>
              </a:rPr>
              <a:t>Men who have sex with men (MSM)</a:t>
            </a:r>
          </a:p>
          <a:p>
            <a:r>
              <a:rPr lang="en-US" dirty="0">
                <a:latin typeface="Calibri" charset="0"/>
                <a:ea typeface="ＭＳ Ｐゴシック" charset="0"/>
                <a:cs typeface="ＭＳ Ｐゴシック" charset="0"/>
              </a:rPr>
              <a:t>Refugees</a:t>
            </a:r>
          </a:p>
          <a:p>
            <a:r>
              <a:rPr lang="en-US" dirty="0">
                <a:latin typeface="Calibri" charset="0"/>
                <a:ea typeface="ＭＳ Ｐゴシック" charset="0"/>
                <a:cs typeface="ＭＳ Ｐゴシック" charset="0"/>
              </a:rPr>
              <a:t>HIV positive patients</a:t>
            </a:r>
            <a:endParaRPr lang="en-US" dirty="0"/>
          </a:p>
        </p:txBody>
      </p:sp>
    </p:spTree>
    <p:extLst>
      <p:ext uri="{BB962C8B-B14F-4D97-AF65-F5344CB8AC3E}">
        <p14:creationId xmlns:p14="http://schemas.microsoft.com/office/powerpoint/2010/main" val="557061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1703-BF62-6E45-8BED-5627EA1620B1}"/>
              </a:ext>
            </a:extLst>
          </p:cNvPr>
          <p:cNvSpPr>
            <a:spLocks noGrp="1"/>
          </p:cNvSpPr>
          <p:nvPr>
            <p:ph type="title"/>
          </p:nvPr>
        </p:nvSpPr>
        <p:spPr/>
        <p:txBody>
          <a:bodyPr/>
          <a:lstStyle/>
          <a:p>
            <a:r>
              <a:rPr lang="en-US" b="1" dirty="0">
                <a:solidFill>
                  <a:srgbClr val="0070C0"/>
                </a:solidFill>
              </a:rPr>
              <a:t>Lessons Learnt</a:t>
            </a:r>
          </a:p>
        </p:txBody>
      </p:sp>
      <p:sp>
        <p:nvSpPr>
          <p:cNvPr id="3" name="Content Placeholder 2">
            <a:extLst>
              <a:ext uri="{FF2B5EF4-FFF2-40B4-BE49-F238E27FC236}">
                <a16:creationId xmlns:a16="http://schemas.microsoft.com/office/drawing/2014/main" id="{C3CD3107-BFD5-904C-AB97-BD100718C470}"/>
              </a:ext>
            </a:extLst>
          </p:cNvPr>
          <p:cNvSpPr>
            <a:spLocks noGrp="1"/>
          </p:cNvSpPr>
          <p:nvPr>
            <p:ph idx="1"/>
          </p:nvPr>
        </p:nvSpPr>
        <p:spPr/>
        <p:txBody>
          <a:bodyPr>
            <a:normAutofit fontScale="77500" lnSpcReduction="20000"/>
          </a:bodyPr>
          <a:lstStyle/>
          <a:p>
            <a:r>
              <a:rPr lang="en-US" dirty="0"/>
              <a:t>Important to understand the </a:t>
            </a:r>
            <a:r>
              <a:rPr lang="en-US" b="1" dirty="0"/>
              <a:t>local context </a:t>
            </a:r>
            <a:r>
              <a:rPr lang="en-US" dirty="0"/>
              <a:t>and the </a:t>
            </a:r>
            <a:r>
              <a:rPr lang="en-US" b="1" dirty="0"/>
              <a:t>preferences </a:t>
            </a:r>
            <a:r>
              <a:rPr lang="en-US" dirty="0"/>
              <a:t>of the target population</a:t>
            </a:r>
          </a:p>
          <a:p>
            <a:r>
              <a:rPr lang="en-US" b="1" dirty="0"/>
              <a:t>Community engagement </a:t>
            </a:r>
            <a:r>
              <a:rPr lang="en-US" dirty="0"/>
              <a:t>is essential and should shape services provided by the clinic</a:t>
            </a:r>
          </a:p>
          <a:p>
            <a:r>
              <a:rPr lang="en-US" dirty="0"/>
              <a:t>Most important aspect of service valued by clients was provision of a </a:t>
            </a:r>
            <a:r>
              <a:rPr lang="en-US" b="1" dirty="0"/>
              <a:t>safe and </a:t>
            </a:r>
            <a:r>
              <a:rPr lang="en-US" b="1" dirty="0" err="1"/>
              <a:t>non-judgemental</a:t>
            </a:r>
            <a:r>
              <a:rPr lang="en-US" b="1" dirty="0"/>
              <a:t> space</a:t>
            </a:r>
          </a:p>
          <a:p>
            <a:r>
              <a:rPr lang="en-US" b="1" dirty="0"/>
              <a:t>Monitor and evaluate </a:t>
            </a:r>
            <a:r>
              <a:rPr lang="en-US" dirty="0"/>
              <a:t>your services and outcomes </a:t>
            </a:r>
          </a:p>
          <a:p>
            <a:r>
              <a:rPr lang="en-US" b="1" dirty="0"/>
              <a:t>A social enterprise clinic </a:t>
            </a:r>
            <a:r>
              <a:rPr lang="en-US" dirty="0"/>
              <a:t>model is more sustainable than one reliant on commercial social responsibility funds</a:t>
            </a:r>
          </a:p>
          <a:p>
            <a:r>
              <a:rPr lang="en-US" dirty="0"/>
              <a:t>Identify </a:t>
            </a:r>
            <a:r>
              <a:rPr lang="en-US" b="1" dirty="0"/>
              <a:t>key population friendly clinics </a:t>
            </a:r>
            <a:r>
              <a:rPr lang="en-US" dirty="0"/>
              <a:t>from existing pool of primary care clinics who have an interest in sexual health &amp; HIV  </a:t>
            </a:r>
          </a:p>
          <a:p>
            <a:r>
              <a:rPr lang="en-US" dirty="0"/>
              <a:t>Different key populations have different needs and specialized clinics addressing the needs of a particular key population are better than a “One size clinic fits all” model</a:t>
            </a:r>
          </a:p>
          <a:p>
            <a:r>
              <a:rPr lang="en-US" b="1" dirty="0"/>
              <a:t>Integration of services!!!</a:t>
            </a:r>
          </a:p>
          <a:p>
            <a:pPr marL="0" indent="0">
              <a:buNone/>
            </a:pPr>
            <a:endParaRPr lang="en-US" dirty="0"/>
          </a:p>
          <a:p>
            <a:endParaRPr lang="en-US" dirty="0"/>
          </a:p>
        </p:txBody>
      </p:sp>
    </p:spTree>
    <p:extLst>
      <p:ext uri="{BB962C8B-B14F-4D97-AF65-F5344CB8AC3E}">
        <p14:creationId xmlns:p14="http://schemas.microsoft.com/office/powerpoint/2010/main" val="1592317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D46D2B-4FC4-5845-94DE-08762AD94DA3}"/>
              </a:ext>
            </a:extLst>
          </p:cNvPr>
          <p:cNvSpPr>
            <a:spLocks noGrp="1"/>
          </p:cNvSpPr>
          <p:nvPr>
            <p:ph type="title"/>
          </p:nvPr>
        </p:nvSpPr>
        <p:spPr/>
        <p:txBody>
          <a:bodyPr>
            <a:normAutofit fontScale="90000"/>
          </a:bodyPr>
          <a:lstStyle/>
          <a:p>
            <a:r>
              <a:rPr lang="en-US" b="1" dirty="0">
                <a:solidFill>
                  <a:srgbClr val="0070C0"/>
                </a:solidFill>
              </a:rPr>
              <a:t>3.PRORITIZE HIV SELF TESTING!!!</a:t>
            </a:r>
            <a:br>
              <a:rPr lang="en-US" b="1" dirty="0">
                <a:solidFill>
                  <a:srgbClr val="0070C0"/>
                </a:solidFill>
              </a:rPr>
            </a:br>
            <a:r>
              <a:rPr lang="en-US" b="1" u="sng" dirty="0">
                <a:solidFill>
                  <a:srgbClr val="0070C0"/>
                </a:solidFill>
              </a:rPr>
              <a:t>JOMTEST</a:t>
            </a:r>
            <a:r>
              <a:rPr lang="en-US" b="1" dirty="0">
                <a:solidFill>
                  <a:srgbClr val="0070C0"/>
                </a:solidFill>
              </a:rPr>
              <a:t>: Web-based HIV self testing (ST) study in Malaysia</a:t>
            </a:r>
            <a:br>
              <a:rPr lang="en-US" b="1" dirty="0">
                <a:solidFill>
                  <a:srgbClr val="0070C0"/>
                </a:solidFill>
              </a:rPr>
            </a:br>
            <a:r>
              <a:rPr lang="en-US" b="1" dirty="0">
                <a:solidFill>
                  <a:srgbClr val="0070C0"/>
                </a:solidFill>
              </a:rPr>
              <a:t>(</a:t>
            </a:r>
            <a:r>
              <a:rPr lang="en-US" b="1" i="1" dirty="0">
                <a:solidFill>
                  <a:srgbClr val="0070C0"/>
                </a:solidFill>
              </a:rPr>
              <a:t>Nov 2020 – Oct 2021</a:t>
            </a:r>
            <a:r>
              <a:rPr lang="en-US" b="1" dirty="0">
                <a:solidFill>
                  <a:srgbClr val="0070C0"/>
                </a:solidFill>
              </a:rPr>
              <a:t>) (N=1077)</a:t>
            </a:r>
          </a:p>
        </p:txBody>
      </p:sp>
      <p:pic>
        <p:nvPicPr>
          <p:cNvPr id="5" name="Content Placeholder 4">
            <a:extLst>
              <a:ext uri="{FF2B5EF4-FFF2-40B4-BE49-F238E27FC236}">
                <a16:creationId xmlns:a16="http://schemas.microsoft.com/office/drawing/2014/main" id="{F6214D6B-3135-9D44-B23F-E4095916F208}"/>
              </a:ext>
            </a:extLst>
          </p:cNvPr>
          <p:cNvPicPr>
            <a:picLocks noGrp="1" noChangeAspect="1"/>
          </p:cNvPicPr>
          <p:nvPr>
            <p:ph sz="half" idx="1"/>
          </p:nvPr>
        </p:nvPicPr>
        <p:blipFill>
          <a:blip r:embed="rId2"/>
          <a:stretch>
            <a:fillRect/>
          </a:stretch>
        </p:blipFill>
        <p:spPr>
          <a:xfrm>
            <a:off x="0" y="1795154"/>
            <a:ext cx="6172200" cy="3740987"/>
          </a:xfrm>
        </p:spPr>
      </p:pic>
      <p:sp>
        <p:nvSpPr>
          <p:cNvPr id="6" name="Content Placeholder 5">
            <a:extLst>
              <a:ext uri="{FF2B5EF4-FFF2-40B4-BE49-F238E27FC236}">
                <a16:creationId xmlns:a16="http://schemas.microsoft.com/office/drawing/2014/main" id="{F57D9B24-5247-DC48-A581-34A103EE8A1D}"/>
              </a:ext>
            </a:extLst>
          </p:cNvPr>
          <p:cNvSpPr>
            <a:spLocks noGrp="1"/>
          </p:cNvSpPr>
          <p:nvPr>
            <p:ph sz="half" idx="2"/>
          </p:nvPr>
        </p:nvSpPr>
        <p:spPr>
          <a:xfrm>
            <a:off x="6612038" y="1795154"/>
            <a:ext cx="5181600" cy="4351338"/>
          </a:xfrm>
        </p:spPr>
        <p:txBody>
          <a:bodyPr/>
          <a:lstStyle/>
          <a:p>
            <a:r>
              <a:rPr lang="en-US" dirty="0"/>
              <a:t>21,661 unique visitors</a:t>
            </a:r>
          </a:p>
          <a:p>
            <a:r>
              <a:rPr lang="en-US" dirty="0">
                <a:solidFill>
                  <a:srgbClr val="C00000"/>
                </a:solidFill>
              </a:rPr>
              <a:t>1077</a:t>
            </a:r>
            <a:r>
              <a:rPr lang="en-US" dirty="0"/>
              <a:t> provided online consent ,completed baseline survey and returned test results</a:t>
            </a:r>
          </a:p>
          <a:p>
            <a:r>
              <a:rPr lang="en-US" b="1" dirty="0">
                <a:solidFill>
                  <a:srgbClr val="C00000"/>
                </a:solidFill>
              </a:rPr>
              <a:t>77.3% MSM</a:t>
            </a:r>
          </a:p>
          <a:p>
            <a:r>
              <a:rPr lang="en-US" dirty="0"/>
              <a:t>46% from KL &amp; Selangor</a:t>
            </a:r>
          </a:p>
          <a:p>
            <a:r>
              <a:rPr lang="en-US" b="1" dirty="0">
                <a:solidFill>
                  <a:srgbClr val="FF0000"/>
                </a:solidFill>
              </a:rPr>
              <a:t>7% positivity rate</a:t>
            </a:r>
          </a:p>
          <a:p>
            <a:r>
              <a:rPr lang="en-US" b="1" dirty="0">
                <a:solidFill>
                  <a:srgbClr val="FF0000"/>
                </a:solidFill>
              </a:rPr>
              <a:t>45% 20-24 </a:t>
            </a:r>
            <a:r>
              <a:rPr lang="en-US" b="1" dirty="0" err="1">
                <a:solidFill>
                  <a:srgbClr val="FF0000"/>
                </a:solidFill>
              </a:rPr>
              <a:t>yo</a:t>
            </a:r>
            <a:endParaRPr lang="en-US" b="1" dirty="0">
              <a:solidFill>
                <a:srgbClr val="FF0000"/>
              </a:solidFill>
            </a:endParaRPr>
          </a:p>
          <a:p>
            <a:r>
              <a:rPr lang="en-US" b="1" dirty="0">
                <a:solidFill>
                  <a:srgbClr val="FF0000"/>
                </a:solidFill>
              </a:rPr>
              <a:t>49% 1</a:t>
            </a:r>
            <a:r>
              <a:rPr lang="en-US" b="1" baseline="30000" dirty="0">
                <a:solidFill>
                  <a:srgbClr val="FF0000"/>
                </a:solidFill>
              </a:rPr>
              <a:t>st</a:t>
            </a:r>
            <a:r>
              <a:rPr lang="en-US" b="1" dirty="0">
                <a:solidFill>
                  <a:srgbClr val="FF0000"/>
                </a:solidFill>
              </a:rPr>
              <a:t> time testers</a:t>
            </a:r>
          </a:p>
          <a:p>
            <a:r>
              <a:rPr lang="en-US" dirty="0"/>
              <a:t>29% cited “Being too afraid to test in person” as main reason for seeking online ST</a:t>
            </a:r>
          </a:p>
        </p:txBody>
      </p:sp>
    </p:spTree>
    <p:extLst>
      <p:ext uri="{BB962C8B-B14F-4D97-AF65-F5344CB8AC3E}">
        <p14:creationId xmlns:p14="http://schemas.microsoft.com/office/powerpoint/2010/main" val="200087681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8EA0-010F-F04F-9925-4CC9B359D59F}"/>
              </a:ext>
            </a:extLst>
          </p:cNvPr>
          <p:cNvSpPr>
            <a:spLocks noGrp="1"/>
          </p:cNvSpPr>
          <p:nvPr>
            <p:ph type="title"/>
          </p:nvPr>
        </p:nvSpPr>
        <p:spPr/>
        <p:txBody>
          <a:bodyPr>
            <a:normAutofit/>
          </a:bodyPr>
          <a:lstStyle/>
          <a:p>
            <a:r>
              <a:rPr lang="en-US" sz="4000" b="1" dirty="0">
                <a:solidFill>
                  <a:srgbClr val="0070C0"/>
                </a:solidFill>
              </a:rPr>
              <a:t>Stigma &amp; discrimination</a:t>
            </a:r>
          </a:p>
        </p:txBody>
      </p:sp>
      <p:pic>
        <p:nvPicPr>
          <p:cNvPr id="5" name="Content Placeholder 4">
            <a:extLst>
              <a:ext uri="{FF2B5EF4-FFF2-40B4-BE49-F238E27FC236}">
                <a16:creationId xmlns:a16="http://schemas.microsoft.com/office/drawing/2014/main" id="{6B58A02E-E938-EA4F-86D5-F775F150065C}"/>
              </a:ext>
            </a:extLst>
          </p:cNvPr>
          <p:cNvPicPr>
            <a:picLocks noGrp="1" noChangeAspect="1"/>
          </p:cNvPicPr>
          <p:nvPr>
            <p:ph idx="1"/>
          </p:nvPr>
        </p:nvPicPr>
        <p:blipFill>
          <a:blip r:embed="rId2"/>
          <a:stretch>
            <a:fillRect/>
          </a:stretch>
        </p:blipFill>
        <p:spPr>
          <a:xfrm>
            <a:off x="7130005" y="1465087"/>
            <a:ext cx="4647540" cy="4306367"/>
          </a:xfrm>
        </p:spPr>
      </p:pic>
      <p:pic>
        <p:nvPicPr>
          <p:cNvPr id="7" name="Picture 6">
            <a:extLst>
              <a:ext uri="{FF2B5EF4-FFF2-40B4-BE49-F238E27FC236}">
                <a16:creationId xmlns:a16="http://schemas.microsoft.com/office/drawing/2014/main" id="{E4FE6F3B-51EC-3F40-AA7C-C22E5C9AA3FC}"/>
              </a:ext>
            </a:extLst>
          </p:cNvPr>
          <p:cNvPicPr>
            <a:picLocks noChangeAspect="1"/>
          </p:cNvPicPr>
          <p:nvPr/>
        </p:nvPicPr>
        <p:blipFill>
          <a:blip r:embed="rId3"/>
          <a:stretch>
            <a:fillRect/>
          </a:stretch>
        </p:blipFill>
        <p:spPr>
          <a:xfrm>
            <a:off x="0" y="1728400"/>
            <a:ext cx="6891144" cy="3876269"/>
          </a:xfrm>
          <a:prstGeom prst="rect">
            <a:avLst/>
          </a:prstGeom>
        </p:spPr>
      </p:pic>
    </p:spTree>
    <p:extLst>
      <p:ext uri="{BB962C8B-B14F-4D97-AF65-F5344CB8AC3E}">
        <p14:creationId xmlns:p14="http://schemas.microsoft.com/office/powerpoint/2010/main" val="714435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B30DB-7B52-BC4C-8935-7F140FFC08FC}"/>
              </a:ext>
            </a:extLst>
          </p:cNvPr>
          <p:cNvSpPr>
            <a:spLocks noGrp="1"/>
          </p:cNvSpPr>
          <p:nvPr>
            <p:ph type="title"/>
          </p:nvPr>
        </p:nvSpPr>
        <p:spPr>
          <a:xfrm>
            <a:off x="123825" y="136523"/>
            <a:ext cx="10515600" cy="1325563"/>
          </a:xfrm>
        </p:spPr>
        <p:txBody>
          <a:bodyPr/>
          <a:lstStyle/>
          <a:p>
            <a:r>
              <a:rPr lang="en-US" dirty="0" err="1">
                <a:solidFill>
                  <a:srgbClr val="0070C0"/>
                </a:solidFill>
              </a:rPr>
              <a:t>PrEP</a:t>
            </a:r>
            <a:r>
              <a:rPr lang="en-US" dirty="0">
                <a:solidFill>
                  <a:srgbClr val="0070C0"/>
                </a:solidFill>
              </a:rPr>
              <a:t> stigma remains at an all time high</a:t>
            </a:r>
            <a:br>
              <a:rPr lang="en-US" dirty="0">
                <a:solidFill>
                  <a:srgbClr val="0070C0"/>
                </a:solidFill>
              </a:rPr>
            </a:br>
            <a:r>
              <a:rPr lang="en-US" sz="2400" dirty="0">
                <a:solidFill>
                  <a:srgbClr val="0070C0"/>
                </a:solidFill>
              </a:rPr>
              <a:t>Examples from Malaysia</a:t>
            </a:r>
          </a:p>
        </p:txBody>
      </p:sp>
      <p:pic>
        <p:nvPicPr>
          <p:cNvPr id="6" name="Content Placeholder 5">
            <a:extLst>
              <a:ext uri="{FF2B5EF4-FFF2-40B4-BE49-F238E27FC236}">
                <a16:creationId xmlns:a16="http://schemas.microsoft.com/office/drawing/2014/main" id="{CE46DCAA-22F2-4F44-81AF-B0FDC42BA55C}"/>
              </a:ext>
            </a:extLst>
          </p:cNvPr>
          <p:cNvPicPr>
            <a:picLocks noGrp="1" noChangeAspect="1"/>
          </p:cNvPicPr>
          <p:nvPr>
            <p:ph idx="1"/>
          </p:nvPr>
        </p:nvPicPr>
        <p:blipFill>
          <a:blip r:embed="rId2"/>
          <a:stretch>
            <a:fillRect/>
          </a:stretch>
        </p:blipFill>
        <p:spPr>
          <a:xfrm>
            <a:off x="0" y="1456514"/>
            <a:ext cx="3891776" cy="4667169"/>
          </a:xfrm>
        </p:spPr>
      </p:pic>
      <p:sp>
        <p:nvSpPr>
          <p:cNvPr id="4" name="Slide Number Placeholder 3">
            <a:extLst>
              <a:ext uri="{FF2B5EF4-FFF2-40B4-BE49-F238E27FC236}">
                <a16:creationId xmlns:a16="http://schemas.microsoft.com/office/drawing/2014/main" id="{67F502B4-867C-0742-9980-1A1246635077}"/>
              </a:ext>
            </a:extLst>
          </p:cNvPr>
          <p:cNvSpPr>
            <a:spLocks noGrp="1"/>
          </p:cNvSpPr>
          <p:nvPr>
            <p:ph type="sldNum" sz="quarter" idx="12"/>
          </p:nvPr>
        </p:nvSpPr>
        <p:spPr/>
        <p:txBody>
          <a:bodyPr/>
          <a:lstStyle/>
          <a:p>
            <a:endParaRPr lang="en-US" dirty="0"/>
          </a:p>
        </p:txBody>
      </p:sp>
      <p:pic>
        <p:nvPicPr>
          <p:cNvPr id="12" name="Picture 11">
            <a:extLst>
              <a:ext uri="{FF2B5EF4-FFF2-40B4-BE49-F238E27FC236}">
                <a16:creationId xmlns:a16="http://schemas.microsoft.com/office/drawing/2014/main" id="{AE1FA1BD-EF27-D942-8743-38A1C1E2F212}"/>
              </a:ext>
            </a:extLst>
          </p:cNvPr>
          <p:cNvPicPr>
            <a:picLocks noChangeAspect="1"/>
          </p:cNvPicPr>
          <p:nvPr/>
        </p:nvPicPr>
        <p:blipFill>
          <a:blip r:embed="rId3"/>
          <a:stretch>
            <a:fillRect/>
          </a:stretch>
        </p:blipFill>
        <p:spPr>
          <a:xfrm>
            <a:off x="8088970" y="551213"/>
            <a:ext cx="4103030" cy="4798131"/>
          </a:xfrm>
          <a:prstGeom prst="rect">
            <a:avLst/>
          </a:prstGeom>
        </p:spPr>
      </p:pic>
      <p:pic>
        <p:nvPicPr>
          <p:cNvPr id="16" name="Picture 15">
            <a:extLst>
              <a:ext uri="{FF2B5EF4-FFF2-40B4-BE49-F238E27FC236}">
                <a16:creationId xmlns:a16="http://schemas.microsoft.com/office/drawing/2014/main" id="{23D94BFD-2BE4-5142-91DB-DDA9B848DEF2}"/>
              </a:ext>
            </a:extLst>
          </p:cNvPr>
          <p:cNvPicPr>
            <a:picLocks noChangeAspect="1"/>
          </p:cNvPicPr>
          <p:nvPr/>
        </p:nvPicPr>
        <p:blipFill>
          <a:blip r:embed="rId4"/>
          <a:stretch>
            <a:fillRect/>
          </a:stretch>
        </p:blipFill>
        <p:spPr>
          <a:xfrm>
            <a:off x="3891776" y="2186712"/>
            <a:ext cx="3891776" cy="4534765"/>
          </a:xfrm>
          <a:prstGeom prst="rect">
            <a:avLst/>
          </a:prstGeom>
        </p:spPr>
      </p:pic>
      <p:pic>
        <p:nvPicPr>
          <p:cNvPr id="18" name="Picture 17">
            <a:extLst>
              <a:ext uri="{FF2B5EF4-FFF2-40B4-BE49-F238E27FC236}">
                <a16:creationId xmlns:a16="http://schemas.microsoft.com/office/drawing/2014/main" id="{B2E5AA88-6B93-9240-8206-83CA4D9CCC55}"/>
              </a:ext>
            </a:extLst>
          </p:cNvPr>
          <p:cNvPicPr>
            <a:picLocks noChangeAspect="1"/>
          </p:cNvPicPr>
          <p:nvPr/>
        </p:nvPicPr>
        <p:blipFill>
          <a:blip r:embed="rId5"/>
          <a:stretch>
            <a:fillRect/>
          </a:stretch>
        </p:blipFill>
        <p:spPr>
          <a:xfrm>
            <a:off x="1245839" y="1725434"/>
            <a:ext cx="9570844" cy="3711620"/>
          </a:xfrm>
          <a:prstGeom prst="rect">
            <a:avLst/>
          </a:prstGeom>
        </p:spPr>
      </p:pic>
    </p:spTree>
    <p:extLst>
      <p:ext uri="{BB962C8B-B14F-4D97-AF65-F5344CB8AC3E}">
        <p14:creationId xmlns:p14="http://schemas.microsoft.com/office/powerpoint/2010/main" val="45172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B942-2611-2642-8578-DCEDC9BE6DB1}"/>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68F7E89E-C066-6A4C-A9E2-474FD15FB649}"/>
              </a:ext>
            </a:extLst>
          </p:cNvPr>
          <p:cNvPicPr>
            <a:picLocks noGrp="1" noChangeAspect="1"/>
          </p:cNvPicPr>
          <p:nvPr>
            <p:ph idx="1"/>
          </p:nvPr>
        </p:nvPicPr>
        <p:blipFill>
          <a:blip r:embed="rId3"/>
          <a:stretch>
            <a:fillRect/>
          </a:stretch>
        </p:blipFill>
        <p:spPr>
          <a:xfrm>
            <a:off x="173379" y="147638"/>
            <a:ext cx="7257568" cy="2839918"/>
          </a:xfrm>
        </p:spPr>
      </p:pic>
      <p:sp>
        <p:nvSpPr>
          <p:cNvPr id="7" name="TextBox 6">
            <a:extLst>
              <a:ext uri="{FF2B5EF4-FFF2-40B4-BE49-F238E27FC236}">
                <a16:creationId xmlns:a16="http://schemas.microsoft.com/office/drawing/2014/main" id="{68C19FD2-5BA1-7D45-905E-599B4A7969F9}"/>
              </a:ext>
            </a:extLst>
          </p:cNvPr>
          <p:cNvSpPr txBox="1"/>
          <p:nvPr/>
        </p:nvSpPr>
        <p:spPr>
          <a:xfrm>
            <a:off x="7280476" y="1899494"/>
            <a:ext cx="3995581" cy="1200329"/>
          </a:xfrm>
          <a:prstGeom prst="rect">
            <a:avLst/>
          </a:prstGeom>
          <a:noFill/>
        </p:spPr>
        <p:txBody>
          <a:bodyPr wrap="none" rtlCol="0">
            <a:spAutoFit/>
          </a:bodyPr>
          <a:lstStyle/>
          <a:p>
            <a:r>
              <a:rPr lang="en-US" b="1" dirty="0"/>
              <a:t>Asynchronous online focus groups</a:t>
            </a:r>
          </a:p>
          <a:p>
            <a:r>
              <a:rPr lang="en-US" b="1" dirty="0"/>
              <a:t>34 clinicians, 47% general practitioners, </a:t>
            </a:r>
          </a:p>
          <a:p>
            <a:r>
              <a:rPr lang="en-US" b="1" dirty="0"/>
              <a:t>15% family medicine specialists</a:t>
            </a:r>
          </a:p>
          <a:p>
            <a:endParaRPr lang="en-US" dirty="0"/>
          </a:p>
        </p:txBody>
      </p:sp>
      <p:sp>
        <p:nvSpPr>
          <p:cNvPr id="8" name="TextBox 7">
            <a:extLst>
              <a:ext uri="{FF2B5EF4-FFF2-40B4-BE49-F238E27FC236}">
                <a16:creationId xmlns:a16="http://schemas.microsoft.com/office/drawing/2014/main" id="{313A24E7-6FD3-5249-A83C-E09771B63517}"/>
              </a:ext>
            </a:extLst>
          </p:cNvPr>
          <p:cNvSpPr txBox="1"/>
          <p:nvPr/>
        </p:nvSpPr>
        <p:spPr>
          <a:xfrm>
            <a:off x="662461" y="3603962"/>
            <a:ext cx="5433539" cy="1477328"/>
          </a:xfrm>
          <a:prstGeom prst="rect">
            <a:avLst/>
          </a:prstGeom>
          <a:solidFill>
            <a:schemeClr val="accent2">
              <a:lumMod val="20000"/>
              <a:lumOff val="80000"/>
            </a:schemeClr>
          </a:solidFill>
        </p:spPr>
        <p:txBody>
          <a:bodyPr wrap="none" rtlCol="0">
            <a:spAutoFit/>
          </a:bodyPr>
          <a:lstStyle/>
          <a:p>
            <a:r>
              <a:rPr lang="en-US" b="1" u="sng" dirty="0">
                <a:solidFill>
                  <a:srgbClr val="0070C0"/>
                </a:solidFill>
              </a:rPr>
              <a:t>KEY BARRIERS TO ENGAGEMENT</a:t>
            </a:r>
          </a:p>
          <a:p>
            <a:pPr marL="342900" indent="-342900">
              <a:buAutoNum type="arabicPeriod"/>
            </a:pPr>
            <a:r>
              <a:rPr lang="en-US" dirty="0"/>
              <a:t>Conflicting priorities and lack of protected time</a:t>
            </a:r>
          </a:p>
          <a:p>
            <a:pPr marL="342900" indent="-342900">
              <a:buAutoNum type="arabicPeriod"/>
            </a:pPr>
            <a:r>
              <a:rPr lang="en-US" dirty="0"/>
              <a:t>Technological issues- internet connection and </a:t>
            </a:r>
          </a:p>
          <a:p>
            <a:r>
              <a:rPr lang="en-US" dirty="0"/>
              <a:t>      accessibility to stable internet – more pronounced in</a:t>
            </a:r>
          </a:p>
          <a:p>
            <a:r>
              <a:rPr lang="en-US" dirty="0"/>
              <a:t>      rural settings </a:t>
            </a:r>
          </a:p>
        </p:txBody>
      </p:sp>
      <p:sp>
        <p:nvSpPr>
          <p:cNvPr id="9" name="TextBox 8">
            <a:extLst>
              <a:ext uri="{FF2B5EF4-FFF2-40B4-BE49-F238E27FC236}">
                <a16:creationId xmlns:a16="http://schemas.microsoft.com/office/drawing/2014/main" id="{2A4652EF-9281-E141-88BC-33D68AF0428F}"/>
              </a:ext>
            </a:extLst>
          </p:cNvPr>
          <p:cNvSpPr txBox="1"/>
          <p:nvPr/>
        </p:nvSpPr>
        <p:spPr>
          <a:xfrm>
            <a:off x="6883918" y="3603962"/>
            <a:ext cx="5092869" cy="2585323"/>
          </a:xfrm>
          <a:prstGeom prst="rect">
            <a:avLst/>
          </a:prstGeom>
          <a:solidFill>
            <a:schemeClr val="accent6">
              <a:lumMod val="20000"/>
              <a:lumOff val="80000"/>
            </a:schemeClr>
          </a:solidFill>
        </p:spPr>
        <p:txBody>
          <a:bodyPr wrap="none" rtlCol="0">
            <a:spAutoFit/>
          </a:bodyPr>
          <a:lstStyle/>
          <a:p>
            <a:r>
              <a:rPr lang="en-US" b="1" u="sng" dirty="0">
                <a:solidFill>
                  <a:srgbClr val="0070C0"/>
                </a:solidFill>
              </a:rPr>
              <a:t>KEY FACILITATORS TO ENGAGEMENT</a:t>
            </a:r>
          </a:p>
          <a:p>
            <a:r>
              <a:rPr lang="en-US" dirty="0"/>
              <a:t>1. Tele-mentoring &amp; access to </a:t>
            </a:r>
            <a:r>
              <a:rPr lang="en-US" dirty="0" err="1"/>
              <a:t>speciality</a:t>
            </a:r>
            <a:r>
              <a:rPr lang="en-US" dirty="0"/>
              <a:t> information </a:t>
            </a:r>
          </a:p>
          <a:p>
            <a:r>
              <a:rPr lang="en-US" dirty="0"/>
              <a:t>     from experts</a:t>
            </a:r>
          </a:p>
          <a:p>
            <a:r>
              <a:rPr lang="en-US" dirty="0"/>
              <a:t>2. Need for dedicated work time</a:t>
            </a:r>
          </a:p>
          <a:p>
            <a:r>
              <a:rPr lang="en-US" dirty="0"/>
              <a:t>3. Access to asynchronized flexible sessions</a:t>
            </a:r>
          </a:p>
          <a:p>
            <a:r>
              <a:rPr lang="en-US" dirty="0"/>
              <a:t>     that can be accessed anytime</a:t>
            </a:r>
          </a:p>
          <a:p>
            <a:r>
              <a:rPr lang="en-US" dirty="0"/>
              <a:t>4. Stronger internet connection and user friendly </a:t>
            </a:r>
          </a:p>
          <a:p>
            <a:r>
              <a:rPr lang="en-US" dirty="0"/>
              <a:t>     platform that can be used on mobile devices</a:t>
            </a:r>
          </a:p>
          <a:p>
            <a:r>
              <a:rPr lang="en-US" dirty="0"/>
              <a:t>5. Incentives for participating</a:t>
            </a:r>
          </a:p>
        </p:txBody>
      </p:sp>
    </p:spTree>
    <p:extLst>
      <p:ext uri="{BB962C8B-B14F-4D97-AF65-F5344CB8AC3E}">
        <p14:creationId xmlns:p14="http://schemas.microsoft.com/office/powerpoint/2010/main" val="1934240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1861" y="2414054"/>
            <a:ext cx="7841488" cy="3147905"/>
          </a:xfrm>
          <a:prstGeom prst="rect">
            <a:avLst/>
          </a:prstGeom>
        </p:spPr>
      </p:pic>
      <p:cxnSp>
        <p:nvCxnSpPr>
          <p:cNvPr id="16" name="Connector: Elbow 15">
            <a:extLst>
              <a:ext uri="{FF2B5EF4-FFF2-40B4-BE49-F238E27FC236}">
                <a16:creationId xmlns:a16="http://schemas.microsoft.com/office/drawing/2014/main" id="{799E2A1A-BD0D-43A1-BF80-88244B02E07D}"/>
              </a:ext>
            </a:extLst>
          </p:cNvPr>
          <p:cNvCxnSpPr>
            <a:cxnSpLocks/>
          </p:cNvCxnSpPr>
          <p:nvPr/>
        </p:nvCxnSpPr>
        <p:spPr>
          <a:xfrm rot="16200000" flipH="1">
            <a:off x="5085808" y="2403472"/>
            <a:ext cx="1299368" cy="455403"/>
          </a:xfrm>
          <a:prstGeom prst="bentConnector3">
            <a:avLst>
              <a:gd name="adj1" fmla="val 100055"/>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E528A772-6DC6-458B-8DC4-C7D60E4F3838}"/>
              </a:ext>
            </a:extLst>
          </p:cNvPr>
          <p:cNvCxnSpPr>
            <a:cxnSpLocks/>
            <a:stCxn id="31" idx="2"/>
          </p:cNvCxnSpPr>
          <p:nvPr/>
        </p:nvCxnSpPr>
        <p:spPr>
          <a:xfrm rot="16200000" flipH="1">
            <a:off x="6002207" y="2408728"/>
            <a:ext cx="1314386" cy="462388"/>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15C89652-C3BB-4E57-9A7B-6FD22F4BE118}"/>
              </a:ext>
            </a:extLst>
          </p:cNvPr>
          <p:cNvCxnSpPr>
            <a:cxnSpLocks/>
          </p:cNvCxnSpPr>
          <p:nvPr/>
        </p:nvCxnSpPr>
        <p:spPr>
          <a:xfrm rot="16200000" flipH="1">
            <a:off x="6924655" y="2417179"/>
            <a:ext cx="1356614" cy="441548"/>
          </a:xfrm>
          <a:prstGeom prst="bentConnector3">
            <a:avLst>
              <a:gd name="adj1" fmla="val 10055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97CAB201-D08F-4DBD-B68A-3E54F4B2BC4A}"/>
              </a:ext>
            </a:extLst>
          </p:cNvPr>
          <p:cNvCxnSpPr>
            <a:cxnSpLocks/>
          </p:cNvCxnSpPr>
          <p:nvPr/>
        </p:nvCxnSpPr>
        <p:spPr>
          <a:xfrm rot="16200000" flipH="1">
            <a:off x="7962384" y="2583375"/>
            <a:ext cx="1212701" cy="376942"/>
          </a:xfrm>
          <a:prstGeom prst="bentConnector3">
            <a:avLst>
              <a:gd name="adj1" fmla="val 99744"/>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50590" y="859160"/>
            <a:ext cx="6065044" cy="461665"/>
          </a:xfrm>
          <a:prstGeom prst="rect">
            <a:avLst/>
          </a:prstGeom>
          <a:noFill/>
        </p:spPr>
        <p:txBody>
          <a:bodyPr wrap="square" rtlCol="0" anchor="ctr">
            <a:spAutoFit/>
          </a:bodyPr>
          <a:lstStyle/>
          <a:p>
            <a:pPr algn="ctr" defTabSz="685800"/>
            <a:r>
              <a:rPr lang="en-US" sz="2400" b="1" dirty="0">
                <a:solidFill>
                  <a:prstClr val="black"/>
                </a:solidFill>
                <a:latin typeface="Calibri"/>
                <a:cs typeface="Arial" panose="020B0604020202020204" pitchFamily="34" charset="0"/>
              </a:rPr>
              <a:t>Retention</a:t>
            </a:r>
          </a:p>
        </p:txBody>
      </p:sp>
      <p:sp>
        <p:nvSpPr>
          <p:cNvPr id="2" name="TextBox 1">
            <a:extLst>
              <a:ext uri="{FF2B5EF4-FFF2-40B4-BE49-F238E27FC236}">
                <a16:creationId xmlns:a16="http://schemas.microsoft.com/office/drawing/2014/main" id="{66CB535B-555C-451D-8952-5AAB136358A8}"/>
              </a:ext>
            </a:extLst>
          </p:cNvPr>
          <p:cNvSpPr txBox="1"/>
          <p:nvPr/>
        </p:nvSpPr>
        <p:spPr>
          <a:xfrm rot="5400000">
            <a:off x="9334909" y="3738588"/>
            <a:ext cx="1734770" cy="369332"/>
          </a:xfrm>
          <a:prstGeom prst="rect">
            <a:avLst/>
          </a:prstGeom>
          <a:noFill/>
        </p:spPr>
        <p:txBody>
          <a:bodyPr wrap="none" rtlCol="0">
            <a:spAutoFit/>
          </a:bodyPr>
          <a:lstStyle/>
          <a:p>
            <a:pPr defTabSz="685800"/>
            <a:r>
              <a:rPr lang="en-US" sz="1500" dirty="0">
                <a:solidFill>
                  <a:prstClr val="black"/>
                </a:solidFill>
                <a:latin typeface="Calibri"/>
              </a:rPr>
              <a:t>Retention</a:t>
            </a:r>
            <a:r>
              <a:rPr lang="en-US" dirty="0">
                <a:solidFill>
                  <a:prstClr val="black"/>
                </a:solidFill>
                <a:latin typeface="Calibri"/>
              </a:rPr>
              <a:t> rate (%)</a:t>
            </a:r>
          </a:p>
        </p:txBody>
      </p:sp>
      <p:sp>
        <p:nvSpPr>
          <p:cNvPr id="7" name="TextBox 6">
            <a:extLst>
              <a:ext uri="{FF2B5EF4-FFF2-40B4-BE49-F238E27FC236}">
                <a16:creationId xmlns:a16="http://schemas.microsoft.com/office/drawing/2014/main" id="{2B4F736C-14CC-4BD1-956A-A81200B56775}"/>
              </a:ext>
            </a:extLst>
          </p:cNvPr>
          <p:cNvSpPr txBox="1"/>
          <p:nvPr/>
        </p:nvSpPr>
        <p:spPr>
          <a:xfrm rot="16200000">
            <a:off x="1306766" y="3761672"/>
            <a:ext cx="1425390" cy="323165"/>
          </a:xfrm>
          <a:prstGeom prst="rect">
            <a:avLst/>
          </a:prstGeom>
          <a:noFill/>
        </p:spPr>
        <p:txBody>
          <a:bodyPr wrap="none" rtlCol="0">
            <a:spAutoFit/>
          </a:bodyPr>
          <a:lstStyle/>
          <a:p>
            <a:pPr defTabSz="685800"/>
            <a:r>
              <a:rPr lang="en-US" sz="1500" dirty="0">
                <a:solidFill>
                  <a:prstClr val="black"/>
                </a:solidFill>
                <a:latin typeface="Calibri"/>
              </a:rPr>
              <a:t>Number of men</a:t>
            </a:r>
          </a:p>
        </p:txBody>
      </p:sp>
      <p:sp>
        <p:nvSpPr>
          <p:cNvPr id="10" name="TextBox 9">
            <a:extLst>
              <a:ext uri="{FF2B5EF4-FFF2-40B4-BE49-F238E27FC236}">
                <a16:creationId xmlns:a16="http://schemas.microsoft.com/office/drawing/2014/main" id="{AE94D4E8-71CD-407A-952C-2138247A86A7}"/>
              </a:ext>
            </a:extLst>
          </p:cNvPr>
          <p:cNvSpPr txBox="1"/>
          <p:nvPr/>
        </p:nvSpPr>
        <p:spPr>
          <a:xfrm>
            <a:off x="6288029" y="5658496"/>
            <a:ext cx="1778628" cy="323165"/>
          </a:xfrm>
          <a:prstGeom prst="rect">
            <a:avLst/>
          </a:prstGeom>
          <a:noFill/>
        </p:spPr>
        <p:txBody>
          <a:bodyPr wrap="none" rtlCol="0">
            <a:spAutoFit/>
          </a:bodyPr>
          <a:lstStyle/>
          <a:p>
            <a:pPr defTabSz="685800"/>
            <a:r>
              <a:rPr lang="en-US" sz="1500" dirty="0">
                <a:solidFill>
                  <a:prstClr val="black"/>
                </a:solidFill>
                <a:latin typeface="Calibri"/>
              </a:rPr>
              <a:t>Months of follow-up</a:t>
            </a:r>
          </a:p>
        </p:txBody>
      </p:sp>
      <p:sp>
        <p:nvSpPr>
          <p:cNvPr id="3" name="TextBox 2">
            <a:extLst>
              <a:ext uri="{FF2B5EF4-FFF2-40B4-BE49-F238E27FC236}">
                <a16:creationId xmlns:a16="http://schemas.microsoft.com/office/drawing/2014/main" id="{BBE0F67A-292A-47D4-9041-4DC30AD9F53A}"/>
              </a:ext>
            </a:extLst>
          </p:cNvPr>
          <p:cNvSpPr txBox="1"/>
          <p:nvPr/>
        </p:nvSpPr>
        <p:spPr>
          <a:xfrm>
            <a:off x="2985720" y="1685440"/>
            <a:ext cx="1259512" cy="715581"/>
          </a:xfrm>
          <a:prstGeom prst="rect">
            <a:avLst/>
          </a:prstGeom>
          <a:noFill/>
          <a:ln w="28575">
            <a:solidFill>
              <a:schemeClr val="accent5">
                <a:lumMod val="75000"/>
              </a:schemeClr>
            </a:solidFill>
          </a:ln>
        </p:spPr>
        <p:txBody>
          <a:bodyPr wrap="none" rtlCol="0">
            <a:spAutoFit/>
          </a:bodyPr>
          <a:lstStyle/>
          <a:p>
            <a:pPr defTabSz="685800"/>
            <a:r>
              <a:rPr lang="en-US" sz="1350" dirty="0">
                <a:solidFill>
                  <a:prstClr val="black"/>
                </a:solidFill>
                <a:latin typeface="Calibri"/>
              </a:rPr>
              <a:t>14 HIV infected</a:t>
            </a:r>
          </a:p>
          <a:p>
            <a:pPr defTabSz="685800"/>
            <a:r>
              <a:rPr lang="en-US" sz="1350" dirty="0">
                <a:solidFill>
                  <a:prstClr val="black"/>
                </a:solidFill>
                <a:latin typeface="Calibri"/>
              </a:rPr>
              <a:t>23 Declined</a:t>
            </a:r>
          </a:p>
          <a:p>
            <a:pPr defTabSz="685800"/>
            <a:r>
              <a:rPr lang="en-US" sz="1350" dirty="0">
                <a:solidFill>
                  <a:prstClr val="black"/>
                </a:solidFill>
                <a:latin typeface="Calibri"/>
              </a:rPr>
              <a:t>8   Clinical </a:t>
            </a:r>
          </a:p>
        </p:txBody>
      </p:sp>
      <p:cxnSp>
        <p:nvCxnSpPr>
          <p:cNvPr id="11" name="Connector: Elbow 10">
            <a:extLst>
              <a:ext uri="{FF2B5EF4-FFF2-40B4-BE49-F238E27FC236}">
                <a16:creationId xmlns:a16="http://schemas.microsoft.com/office/drawing/2014/main" id="{EF9278F9-AF54-4691-B462-4B39D2779AFF}"/>
              </a:ext>
            </a:extLst>
          </p:cNvPr>
          <p:cNvCxnSpPr>
            <a:cxnSpLocks/>
          </p:cNvCxnSpPr>
          <p:nvPr/>
        </p:nvCxnSpPr>
        <p:spPr>
          <a:xfrm rot="16200000" flipH="1">
            <a:off x="3397198" y="2574318"/>
            <a:ext cx="883868" cy="491107"/>
          </a:xfrm>
          <a:prstGeom prst="bentConnector3">
            <a:avLst>
              <a:gd name="adj1" fmla="val 10025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2F74380-9F55-46F9-BA6F-7CA84984CE86}"/>
              </a:ext>
            </a:extLst>
          </p:cNvPr>
          <p:cNvSpPr txBox="1"/>
          <p:nvPr/>
        </p:nvSpPr>
        <p:spPr>
          <a:xfrm>
            <a:off x="5218529" y="1701697"/>
            <a:ext cx="597921" cy="300082"/>
          </a:xfrm>
          <a:prstGeom prst="rect">
            <a:avLst/>
          </a:prstGeom>
          <a:noFill/>
          <a:ln w="28575">
            <a:solidFill>
              <a:schemeClr val="accent5">
                <a:lumMod val="75000"/>
              </a:schemeClr>
            </a:solidFill>
          </a:ln>
        </p:spPr>
        <p:txBody>
          <a:bodyPr wrap="none" rtlCol="0">
            <a:spAutoFit/>
          </a:bodyPr>
          <a:lstStyle/>
          <a:p>
            <a:pPr defTabSz="685800"/>
            <a:r>
              <a:rPr lang="en-US" sz="1350" dirty="0">
                <a:solidFill>
                  <a:prstClr val="black"/>
                </a:solidFill>
                <a:latin typeface="Calibri"/>
              </a:rPr>
              <a:t>2 Lost</a:t>
            </a:r>
          </a:p>
        </p:txBody>
      </p:sp>
      <p:sp>
        <p:nvSpPr>
          <p:cNvPr id="31" name="TextBox 30">
            <a:extLst>
              <a:ext uri="{FF2B5EF4-FFF2-40B4-BE49-F238E27FC236}">
                <a16:creationId xmlns:a16="http://schemas.microsoft.com/office/drawing/2014/main" id="{82638D92-6A9B-4C76-8B55-2D91048F3C19}"/>
              </a:ext>
            </a:extLst>
          </p:cNvPr>
          <p:cNvSpPr txBox="1"/>
          <p:nvPr/>
        </p:nvSpPr>
        <p:spPr>
          <a:xfrm>
            <a:off x="6129246" y="1682647"/>
            <a:ext cx="597921" cy="300082"/>
          </a:xfrm>
          <a:prstGeom prst="rect">
            <a:avLst/>
          </a:prstGeom>
          <a:noFill/>
          <a:ln w="28575">
            <a:solidFill>
              <a:schemeClr val="accent5">
                <a:lumMod val="75000"/>
              </a:schemeClr>
            </a:solidFill>
          </a:ln>
        </p:spPr>
        <p:txBody>
          <a:bodyPr wrap="none" rtlCol="0">
            <a:spAutoFit/>
          </a:bodyPr>
          <a:lstStyle/>
          <a:p>
            <a:pPr defTabSz="685800"/>
            <a:r>
              <a:rPr lang="en-US" sz="1350" dirty="0">
                <a:solidFill>
                  <a:prstClr val="black"/>
                </a:solidFill>
                <a:latin typeface="Calibri"/>
              </a:rPr>
              <a:t>3 Lost</a:t>
            </a:r>
          </a:p>
        </p:txBody>
      </p:sp>
      <p:sp>
        <p:nvSpPr>
          <p:cNvPr id="34" name="TextBox 33">
            <a:extLst>
              <a:ext uri="{FF2B5EF4-FFF2-40B4-BE49-F238E27FC236}">
                <a16:creationId xmlns:a16="http://schemas.microsoft.com/office/drawing/2014/main" id="{B9FC832E-2A3B-408E-8954-485F6B9D76E9}"/>
              </a:ext>
            </a:extLst>
          </p:cNvPr>
          <p:cNvSpPr txBox="1"/>
          <p:nvPr/>
        </p:nvSpPr>
        <p:spPr>
          <a:xfrm>
            <a:off x="6938777" y="1682647"/>
            <a:ext cx="898387" cy="300082"/>
          </a:xfrm>
          <a:prstGeom prst="rect">
            <a:avLst/>
          </a:prstGeom>
          <a:noFill/>
          <a:ln w="28575">
            <a:solidFill>
              <a:schemeClr val="accent5">
                <a:lumMod val="75000"/>
              </a:schemeClr>
            </a:solidFill>
          </a:ln>
        </p:spPr>
        <p:txBody>
          <a:bodyPr wrap="none" rtlCol="0">
            <a:spAutoFit/>
          </a:bodyPr>
          <a:lstStyle/>
          <a:p>
            <a:pPr defTabSz="685800"/>
            <a:r>
              <a:rPr lang="en-US" sz="1350" dirty="0">
                <a:solidFill>
                  <a:prstClr val="black"/>
                </a:solidFill>
                <a:latin typeface="Calibri"/>
              </a:rPr>
              <a:t>3 Dropout</a:t>
            </a:r>
          </a:p>
        </p:txBody>
      </p:sp>
      <p:sp>
        <p:nvSpPr>
          <p:cNvPr id="38" name="TextBox 37">
            <a:extLst>
              <a:ext uri="{FF2B5EF4-FFF2-40B4-BE49-F238E27FC236}">
                <a16:creationId xmlns:a16="http://schemas.microsoft.com/office/drawing/2014/main" id="{70D92383-3DDA-4D6B-82A4-0125AD558B0A}"/>
              </a:ext>
            </a:extLst>
          </p:cNvPr>
          <p:cNvSpPr txBox="1"/>
          <p:nvPr/>
        </p:nvSpPr>
        <p:spPr>
          <a:xfrm>
            <a:off x="7900799" y="1680749"/>
            <a:ext cx="967765" cy="507831"/>
          </a:xfrm>
          <a:prstGeom prst="rect">
            <a:avLst/>
          </a:prstGeom>
          <a:noFill/>
          <a:ln w="28575">
            <a:solidFill>
              <a:schemeClr val="accent5">
                <a:lumMod val="75000"/>
              </a:schemeClr>
            </a:solidFill>
          </a:ln>
        </p:spPr>
        <p:txBody>
          <a:bodyPr wrap="none" rtlCol="0">
            <a:spAutoFit/>
          </a:bodyPr>
          <a:lstStyle/>
          <a:p>
            <a:pPr defTabSz="685800"/>
            <a:r>
              <a:rPr lang="en-US" sz="1350" dirty="0">
                <a:solidFill>
                  <a:prstClr val="black"/>
                </a:solidFill>
                <a:latin typeface="Calibri"/>
              </a:rPr>
              <a:t>5 Dropout</a:t>
            </a:r>
          </a:p>
          <a:p>
            <a:pPr defTabSz="685800"/>
            <a:r>
              <a:rPr lang="en-US" sz="1350" dirty="0">
                <a:solidFill>
                  <a:prstClr val="black"/>
                </a:solidFill>
                <a:latin typeface="Calibri"/>
              </a:rPr>
              <a:t>1 Returned</a:t>
            </a:r>
          </a:p>
        </p:txBody>
      </p:sp>
      <p:grpSp>
        <p:nvGrpSpPr>
          <p:cNvPr id="54" name="Group 53">
            <a:extLst>
              <a:ext uri="{FF2B5EF4-FFF2-40B4-BE49-F238E27FC236}">
                <a16:creationId xmlns:a16="http://schemas.microsoft.com/office/drawing/2014/main" id="{E3C5DCCE-5AB6-47DD-B9F0-C10164D981C3}"/>
              </a:ext>
            </a:extLst>
          </p:cNvPr>
          <p:cNvGrpSpPr/>
          <p:nvPr/>
        </p:nvGrpSpPr>
        <p:grpSpPr>
          <a:xfrm>
            <a:off x="9028156" y="1445118"/>
            <a:ext cx="1360494" cy="1103756"/>
            <a:chOff x="10005545" y="783823"/>
            <a:chExt cx="1813993" cy="1471675"/>
          </a:xfrm>
        </p:grpSpPr>
        <p:cxnSp>
          <p:nvCxnSpPr>
            <p:cNvPr id="48" name="Straight Connector 47">
              <a:extLst>
                <a:ext uri="{FF2B5EF4-FFF2-40B4-BE49-F238E27FC236}">
                  <a16:creationId xmlns:a16="http://schemas.microsoft.com/office/drawing/2014/main" id="{3435693F-DAC4-4BAD-9F23-E78DCF2DA6D6}"/>
                </a:ext>
              </a:extLst>
            </p:cNvPr>
            <p:cNvCxnSpPr>
              <a:stCxn id="45" idx="5"/>
              <a:endCxn id="46" idx="1"/>
            </p:cNvCxnSpPr>
            <p:nvPr/>
          </p:nvCxnSpPr>
          <p:spPr>
            <a:xfrm>
              <a:off x="10575161" y="1030630"/>
              <a:ext cx="60927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00221CC-0E24-4277-B51C-273531FD540E}"/>
                </a:ext>
              </a:extLst>
            </p:cNvPr>
            <p:cNvSpPr txBox="1"/>
            <p:nvPr/>
          </p:nvSpPr>
          <p:spPr>
            <a:xfrm>
              <a:off x="10122182" y="1039267"/>
              <a:ext cx="1592744" cy="400109"/>
            </a:xfrm>
            <a:prstGeom prst="rect">
              <a:avLst/>
            </a:prstGeom>
            <a:noFill/>
          </p:spPr>
          <p:txBody>
            <a:bodyPr wrap="none" rtlCol="0">
              <a:spAutoFit/>
            </a:bodyPr>
            <a:lstStyle/>
            <a:p>
              <a:pPr defTabSz="685800"/>
              <a:r>
                <a:rPr lang="en-US" sz="1350" dirty="0">
                  <a:solidFill>
                    <a:prstClr val="black"/>
                  </a:solidFill>
                  <a:latin typeface="Calibri"/>
                </a:rPr>
                <a:t>Retention rate</a:t>
              </a:r>
            </a:p>
          </p:txBody>
        </p:sp>
        <p:sp>
          <p:nvSpPr>
            <p:cNvPr id="45" name="Isosceles Triangle 44">
              <a:extLst>
                <a:ext uri="{FF2B5EF4-FFF2-40B4-BE49-F238E27FC236}">
                  <a16:creationId xmlns:a16="http://schemas.microsoft.com/office/drawing/2014/main" id="{6A1A36C5-D82F-4811-B98F-FCAEF333F33F}"/>
                </a:ext>
              </a:extLst>
            </p:cNvPr>
            <p:cNvSpPr/>
            <p:nvPr/>
          </p:nvSpPr>
          <p:spPr>
            <a:xfrm>
              <a:off x="10455146" y="949421"/>
              <a:ext cx="160020" cy="162418"/>
            </a:xfrm>
            <a:prstGeom prst="triangle">
              <a:avLst/>
            </a:prstGeom>
            <a:solidFill>
              <a:srgbClr val="FFFF6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sp>
          <p:nvSpPr>
            <p:cNvPr id="46" name="Isosceles Triangle 45">
              <a:extLst>
                <a:ext uri="{FF2B5EF4-FFF2-40B4-BE49-F238E27FC236}">
                  <a16:creationId xmlns:a16="http://schemas.microsoft.com/office/drawing/2014/main" id="{C53453AB-5927-4145-883B-93DD6F3D4200}"/>
                </a:ext>
              </a:extLst>
            </p:cNvPr>
            <p:cNvSpPr/>
            <p:nvPr/>
          </p:nvSpPr>
          <p:spPr>
            <a:xfrm>
              <a:off x="11144427" y="949421"/>
              <a:ext cx="160020" cy="162418"/>
            </a:xfrm>
            <a:prstGeom prst="triangle">
              <a:avLst/>
            </a:prstGeom>
            <a:solidFill>
              <a:srgbClr val="FFFF6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sp>
          <p:nvSpPr>
            <p:cNvPr id="50" name="Rectangle 49">
              <a:extLst>
                <a:ext uri="{FF2B5EF4-FFF2-40B4-BE49-F238E27FC236}">
                  <a16:creationId xmlns:a16="http://schemas.microsoft.com/office/drawing/2014/main" id="{C9755623-4F65-4E55-8002-DF9B895B6398}"/>
                </a:ext>
              </a:extLst>
            </p:cNvPr>
            <p:cNvSpPr/>
            <p:nvPr/>
          </p:nvSpPr>
          <p:spPr>
            <a:xfrm>
              <a:off x="10681889" y="1408600"/>
              <a:ext cx="430775" cy="476438"/>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sp>
          <p:nvSpPr>
            <p:cNvPr id="51" name="TextBox 50">
              <a:extLst>
                <a:ext uri="{FF2B5EF4-FFF2-40B4-BE49-F238E27FC236}">
                  <a16:creationId xmlns:a16="http://schemas.microsoft.com/office/drawing/2014/main" id="{FA6E52F8-6296-4403-BF95-78DEB29DB444}"/>
                </a:ext>
              </a:extLst>
            </p:cNvPr>
            <p:cNvSpPr txBox="1"/>
            <p:nvPr/>
          </p:nvSpPr>
          <p:spPr>
            <a:xfrm>
              <a:off x="10032294" y="1855389"/>
              <a:ext cx="1787244" cy="400109"/>
            </a:xfrm>
            <a:prstGeom prst="rect">
              <a:avLst/>
            </a:prstGeom>
            <a:noFill/>
          </p:spPr>
          <p:txBody>
            <a:bodyPr wrap="none" rtlCol="0">
              <a:spAutoFit/>
            </a:bodyPr>
            <a:lstStyle/>
            <a:p>
              <a:pPr defTabSz="685800"/>
              <a:r>
                <a:rPr lang="en-US" sz="1350" dirty="0">
                  <a:solidFill>
                    <a:prstClr val="black"/>
                  </a:solidFill>
                  <a:latin typeface="Calibri"/>
                </a:rPr>
                <a:t>Number of men </a:t>
              </a:r>
            </a:p>
          </p:txBody>
        </p:sp>
        <p:sp>
          <p:nvSpPr>
            <p:cNvPr id="53" name="Rectangle 52">
              <a:extLst>
                <a:ext uri="{FF2B5EF4-FFF2-40B4-BE49-F238E27FC236}">
                  <a16:creationId xmlns:a16="http://schemas.microsoft.com/office/drawing/2014/main" id="{7CFD1828-A023-49F2-859C-8BC97CF58BB1}"/>
                </a:ext>
              </a:extLst>
            </p:cNvPr>
            <p:cNvSpPr/>
            <p:nvPr/>
          </p:nvSpPr>
          <p:spPr>
            <a:xfrm>
              <a:off x="10005545" y="783823"/>
              <a:ext cx="1690835" cy="1425039"/>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grpSp>
      <p:sp>
        <p:nvSpPr>
          <p:cNvPr id="4" name="TextBox 3">
            <a:extLst>
              <a:ext uri="{FF2B5EF4-FFF2-40B4-BE49-F238E27FC236}">
                <a16:creationId xmlns:a16="http://schemas.microsoft.com/office/drawing/2014/main" id="{12663725-7DE7-5D42-B147-9735B59DEFA2}"/>
              </a:ext>
            </a:extLst>
          </p:cNvPr>
          <p:cNvSpPr txBox="1"/>
          <p:nvPr/>
        </p:nvSpPr>
        <p:spPr>
          <a:xfrm>
            <a:off x="1088020" y="6400800"/>
            <a:ext cx="4411464" cy="369332"/>
          </a:xfrm>
          <a:prstGeom prst="rect">
            <a:avLst/>
          </a:prstGeom>
          <a:noFill/>
        </p:spPr>
        <p:txBody>
          <a:bodyPr wrap="none" rtlCol="0">
            <a:spAutoFit/>
          </a:bodyPr>
          <a:lstStyle/>
          <a:p>
            <a:r>
              <a:rPr lang="en-US" dirty="0" err="1"/>
              <a:t>PrEP</a:t>
            </a:r>
            <a:r>
              <a:rPr lang="en-US" dirty="0"/>
              <a:t> Demonstration project 2019 (150 MSM)</a:t>
            </a:r>
          </a:p>
        </p:txBody>
      </p:sp>
    </p:spTree>
    <p:extLst>
      <p:ext uri="{BB962C8B-B14F-4D97-AF65-F5344CB8AC3E}">
        <p14:creationId xmlns:p14="http://schemas.microsoft.com/office/powerpoint/2010/main" val="99795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75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75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75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75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75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75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75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75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75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31" grpId="0" animBg="1"/>
      <p:bldP spid="34" grpId="0" animBg="1"/>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2C4C-4A98-DA42-97C4-1F6610E79D04}"/>
              </a:ext>
            </a:extLst>
          </p:cNvPr>
          <p:cNvSpPr>
            <a:spLocks noGrp="1"/>
          </p:cNvSpPr>
          <p:nvPr>
            <p:ph type="title"/>
          </p:nvPr>
        </p:nvSpPr>
        <p:spPr/>
        <p:txBody>
          <a:bodyPr>
            <a:normAutofit/>
          </a:bodyPr>
          <a:lstStyle/>
          <a:p>
            <a:r>
              <a:rPr lang="en-US" sz="3000" b="1" dirty="0">
                <a:solidFill>
                  <a:srgbClr val="0070C0"/>
                </a:solidFill>
              </a:rPr>
              <a:t>Lessons learnt and recommendations from My </a:t>
            </a:r>
            <a:r>
              <a:rPr lang="en-US" sz="3000" b="1" dirty="0" err="1">
                <a:solidFill>
                  <a:srgbClr val="0070C0"/>
                </a:solidFill>
              </a:rPr>
              <a:t>PrEP</a:t>
            </a:r>
            <a:r>
              <a:rPr lang="en-US" sz="3000" b="1" dirty="0">
                <a:solidFill>
                  <a:srgbClr val="0070C0"/>
                </a:solidFill>
              </a:rPr>
              <a:t> demonstration project (1) </a:t>
            </a:r>
          </a:p>
        </p:txBody>
      </p:sp>
      <p:sp>
        <p:nvSpPr>
          <p:cNvPr id="3" name="Content Placeholder 2">
            <a:extLst>
              <a:ext uri="{FF2B5EF4-FFF2-40B4-BE49-F238E27FC236}">
                <a16:creationId xmlns:a16="http://schemas.microsoft.com/office/drawing/2014/main" id="{7D11A70F-3B67-824F-8D22-B4CCF0FF4ED4}"/>
              </a:ext>
            </a:extLst>
          </p:cNvPr>
          <p:cNvSpPr>
            <a:spLocks noGrp="1"/>
          </p:cNvSpPr>
          <p:nvPr>
            <p:ph idx="1"/>
          </p:nvPr>
        </p:nvSpPr>
        <p:spPr/>
        <p:txBody>
          <a:bodyPr>
            <a:normAutofit fontScale="70000" lnSpcReduction="20000"/>
          </a:bodyPr>
          <a:lstStyle/>
          <a:p>
            <a:r>
              <a:rPr lang="en-MY" b="1" i="1" dirty="0"/>
              <a:t>Messaging of “safer sex” in the era of </a:t>
            </a:r>
            <a:r>
              <a:rPr lang="en-MY" b="1" i="1" dirty="0" err="1"/>
              <a:t>PrEP</a:t>
            </a:r>
            <a:r>
              <a:rPr lang="en-MY" b="1" i="1" dirty="0"/>
              <a:t> needs to change to reduce stigm</a:t>
            </a:r>
            <a:r>
              <a:rPr lang="en-MY" b="1" dirty="0"/>
              <a:t>a</a:t>
            </a:r>
          </a:p>
          <a:p>
            <a:pPr lvl="1"/>
            <a:r>
              <a:rPr lang="en-MY" dirty="0"/>
              <a:t>It is likely that with the perceived HIV protection offered by </a:t>
            </a:r>
            <a:r>
              <a:rPr lang="en-MY" dirty="0" err="1"/>
              <a:t>PrEP</a:t>
            </a:r>
            <a:r>
              <a:rPr lang="en-MY" dirty="0"/>
              <a:t>, rates of </a:t>
            </a:r>
            <a:r>
              <a:rPr lang="en-MY" dirty="0" err="1"/>
              <a:t>condomless</a:t>
            </a:r>
            <a:r>
              <a:rPr lang="en-MY" dirty="0"/>
              <a:t> sex are likely to increase over time. </a:t>
            </a:r>
          </a:p>
          <a:p>
            <a:pPr lvl="1"/>
            <a:r>
              <a:rPr lang="en-MY" dirty="0"/>
              <a:t>The messaging of "safe sex" in the era of </a:t>
            </a:r>
            <a:r>
              <a:rPr lang="en-MY" dirty="0" err="1"/>
              <a:t>PrEP</a:t>
            </a:r>
            <a:r>
              <a:rPr lang="en-MY" dirty="0"/>
              <a:t> needs to evolve so that patients are not shamed or stigmatized by HCWs/policy makers for not using condoms if they feel  adequately protected from HIV by adhering to </a:t>
            </a:r>
            <a:r>
              <a:rPr lang="en-MY" dirty="0" err="1"/>
              <a:t>PrEP</a:t>
            </a:r>
            <a:endParaRPr lang="en-MY" dirty="0"/>
          </a:p>
          <a:p>
            <a:pPr lvl="1"/>
            <a:r>
              <a:rPr lang="en-MY" dirty="0" err="1"/>
              <a:t>PrEP</a:t>
            </a:r>
            <a:r>
              <a:rPr lang="en-MY" dirty="0"/>
              <a:t> use needs to be re-framed as a positive and responsible option to remain HIV negative and that potential </a:t>
            </a:r>
            <a:r>
              <a:rPr lang="en-MY" dirty="0" err="1"/>
              <a:t>PrEP</a:t>
            </a:r>
            <a:r>
              <a:rPr lang="en-MY" dirty="0"/>
              <a:t> users are seen as taking control of their sexual health</a:t>
            </a:r>
          </a:p>
          <a:p>
            <a:r>
              <a:rPr lang="en-MY" b="1" i="1" dirty="0" err="1"/>
              <a:t>Chemsex</a:t>
            </a:r>
            <a:r>
              <a:rPr lang="en-MY" b="1" i="1" dirty="0"/>
              <a:t> users should be a priority population for </a:t>
            </a:r>
            <a:r>
              <a:rPr lang="en-MY" b="1" i="1" dirty="0" err="1"/>
              <a:t>PrEP</a:t>
            </a:r>
            <a:endParaRPr lang="en-MY" b="1" i="1" dirty="0"/>
          </a:p>
          <a:p>
            <a:pPr lvl="1"/>
            <a:r>
              <a:rPr lang="en-MY" dirty="0"/>
              <a:t>40% of participants used substances in the sexualized context (engaged in </a:t>
            </a:r>
            <a:r>
              <a:rPr lang="en-MY" dirty="0" err="1"/>
              <a:t>chemsex</a:t>
            </a:r>
            <a:r>
              <a:rPr lang="en-MY" dirty="0"/>
              <a:t>), mostly crystal meth with increasing use of GHB over time </a:t>
            </a:r>
          </a:p>
          <a:p>
            <a:pPr lvl="1"/>
            <a:r>
              <a:rPr lang="en-MY" dirty="0"/>
              <a:t>Despite this, </a:t>
            </a:r>
            <a:r>
              <a:rPr lang="en-MY" dirty="0" err="1"/>
              <a:t>chemsex</a:t>
            </a:r>
            <a:r>
              <a:rPr lang="en-MY" dirty="0"/>
              <a:t> use did not appear to impact on overall </a:t>
            </a:r>
            <a:r>
              <a:rPr lang="en-MY" dirty="0" err="1"/>
              <a:t>PrEP</a:t>
            </a:r>
            <a:r>
              <a:rPr lang="en-MY" dirty="0"/>
              <a:t> adherence</a:t>
            </a:r>
          </a:p>
          <a:p>
            <a:pPr lvl="1"/>
            <a:endParaRPr lang="en-MY" dirty="0"/>
          </a:p>
          <a:p>
            <a:r>
              <a:rPr lang="en-MY" b="1" i="1" dirty="0" err="1"/>
              <a:t>PrEP</a:t>
            </a:r>
            <a:r>
              <a:rPr lang="en-MY" b="1" i="1" dirty="0"/>
              <a:t> is an opportunity for STI control and prevention</a:t>
            </a:r>
          </a:p>
          <a:p>
            <a:pPr lvl="1"/>
            <a:r>
              <a:rPr lang="en-MY" dirty="0"/>
              <a:t>There was a </a:t>
            </a:r>
            <a:r>
              <a:rPr lang="en-MY" b="1" dirty="0"/>
              <a:t>high prevalence of baseline  STIs </a:t>
            </a:r>
            <a:r>
              <a:rPr lang="en-MY" dirty="0"/>
              <a:t>which </a:t>
            </a:r>
            <a:r>
              <a:rPr lang="en-MY" b="1" dirty="0"/>
              <a:t>preceded the initiation of </a:t>
            </a:r>
            <a:r>
              <a:rPr lang="en-MY" b="1" dirty="0" err="1"/>
              <a:t>PrEP</a:t>
            </a:r>
            <a:r>
              <a:rPr lang="en-MY" dirty="0"/>
              <a:t>, most of which were </a:t>
            </a:r>
            <a:r>
              <a:rPr lang="en-MY" b="1" dirty="0"/>
              <a:t>asymptomatic</a:t>
            </a:r>
            <a:r>
              <a:rPr lang="en-MY" dirty="0"/>
              <a:t>, re-enforcing that we are reaching those at higher risk of HIV/STIs and emphasizing the importance of regular screening of extra-genital STIs and syphilis within MSM irrespective of symptoms</a:t>
            </a:r>
          </a:p>
          <a:p>
            <a:endParaRPr lang="en-MY" dirty="0"/>
          </a:p>
          <a:p>
            <a:endParaRPr lang="en-US" dirty="0"/>
          </a:p>
        </p:txBody>
      </p:sp>
      <p:sp>
        <p:nvSpPr>
          <p:cNvPr id="4" name="Slide Number Placeholder 3">
            <a:extLst>
              <a:ext uri="{FF2B5EF4-FFF2-40B4-BE49-F238E27FC236}">
                <a16:creationId xmlns:a16="http://schemas.microsoft.com/office/drawing/2014/main" id="{B32F504C-2ECF-8D4C-B8F6-BC7F313B8948}"/>
              </a:ext>
            </a:extLst>
          </p:cNvPr>
          <p:cNvSpPr>
            <a:spLocks noGrp="1"/>
          </p:cNvSpPr>
          <p:nvPr>
            <p:ph type="sldNum" sz="quarter" idx="12"/>
          </p:nvPr>
        </p:nvSpPr>
        <p:spPr/>
        <p:txBody>
          <a:bodyPr/>
          <a:lstStyle/>
          <a:p>
            <a:pPr defTabSz="685800"/>
            <a:endParaRPr lang="en-US" sz="1350" dirty="0">
              <a:solidFill>
                <a:prstClr val="black"/>
              </a:solidFill>
              <a:latin typeface="Calibri"/>
            </a:endParaRPr>
          </a:p>
        </p:txBody>
      </p:sp>
    </p:spTree>
    <p:extLst>
      <p:ext uri="{BB962C8B-B14F-4D97-AF65-F5344CB8AC3E}">
        <p14:creationId xmlns:p14="http://schemas.microsoft.com/office/powerpoint/2010/main" val="2955610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86769B-50E4-4FD9-8DD9-862FFE57E22F}"/>
              </a:ext>
            </a:extLst>
          </p:cNvPr>
          <p:cNvSpPr txBox="1"/>
          <p:nvPr/>
        </p:nvSpPr>
        <p:spPr>
          <a:xfrm>
            <a:off x="2283388" y="1051554"/>
            <a:ext cx="7625224" cy="552051"/>
          </a:xfrm>
          <a:prstGeom prst="rect">
            <a:avLst/>
          </a:prstGeom>
        </p:spPr>
        <p:txBody>
          <a:bodyPr vert="horz" lIns="68580" tIns="34290" rIns="68580" bIns="34290" rtlCol="0" anchor="ctr">
            <a:normAutofit/>
          </a:bodyPr>
          <a:lstStyle/>
          <a:p>
            <a:pPr algn="ctr" defTabSz="685800">
              <a:lnSpc>
                <a:spcPct val="90000"/>
              </a:lnSpc>
              <a:spcBef>
                <a:spcPct val="0"/>
              </a:spcBef>
              <a:spcAft>
                <a:spcPts val="450"/>
              </a:spcAft>
            </a:pPr>
            <a:r>
              <a:rPr lang="en-US" sz="2400" b="1" dirty="0">
                <a:solidFill>
                  <a:prstClr val="black"/>
                </a:solidFill>
                <a:latin typeface="Calibri"/>
              </a:rPr>
              <a:t>Summary</a:t>
            </a:r>
            <a:r>
              <a:rPr lang="en-US" sz="3300" b="1" dirty="0">
                <a:solidFill>
                  <a:srgbClr val="FFFF00"/>
                </a:solidFill>
                <a:latin typeface="Calibri"/>
              </a:rPr>
              <a:t> </a:t>
            </a:r>
          </a:p>
        </p:txBody>
      </p:sp>
      <p:sp>
        <p:nvSpPr>
          <p:cNvPr id="3" name="TextBox 2">
            <a:extLst>
              <a:ext uri="{FF2B5EF4-FFF2-40B4-BE49-F238E27FC236}">
                <a16:creationId xmlns:a16="http://schemas.microsoft.com/office/drawing/2014/main" id="{5F4C2B84-CC36-457A-98FC-72BCA2ADF72B}"/>
              </a:ext>
            </a:extLst>
          </p:cNvPr>
          <p:cNvSpPr txBox="1"/>
          <p:nvPr/>
        </p:nvSpPr>
        <p:spPr>
          <a:xfrm>
            <a:off x="2464483" y="1661978"/>
            <a:ext cx="7783382" cy="3534047"/>
          </a:xfrm>
          <a:prstGeom prst="rect">
            <a:avLst/>
          </a:prstGeom>
        </p:spPr>
        <p:txBody>
          <a:bodyPr vert="horz" lIns="68580" tIns="34290" rIns="68580" bIns="34290" rtlCol="0" anchor="t">
            <a:noAutofit/>
          </a:bodyPr>
          <a:lstStyle/>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A sample of 150 MSM was successfully enrolled at three different PrEP service delivery sites in </a:t>
            </a:r>
            <a:r>
              <a:rPr lang="en-US" dirty="0" err="1">
                <a:solidFill>
                  <a:prstClr val="black"/>
                </a:solidFill>
                <a:latin typeface="Calibri"/>
              </a:rPr>
              <a:t>Klang</a:t>
            </a:r>
            <a:r>
              <a:rPr lang="en-US" dirty="0">
                <a:solidFill>
                  <a:prstClr val="black"/>
                </a:solidFill>
                <a:latin typeface="Calibri"/>
              </a:rPr>
              <a:t> Valley</a:t>
            </a:r>
          </a:p>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Men were in majority Chinese, young, well educated, employed and at very high risk for HIV infection</a:t>
            </a:r>
          </a:p>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Project retention and drug adherence were high (&gt;90%), exceeding international standards</a:t>
            </a:r>
          </a:p>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Only minor changes in sexual risk behaviors were observed</a:t>
            </a:r>
          </a:p>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Some self-reported medical conditions following PrEP initiation seem to be elevated compared to one would expect in every-day life</a:t>
            </a:r>
          </a:p>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Decreases in kidney function below the eGFR threshold (&lt;60) were associated with use of </a:t>
            </a:r>
            <a:r>
              <a:rPr lang="en-US" dirty="0" err="1">
                <a:solidFill>
                  <a:prstClr val="black"/>
                </a:solidFill>
                <a:latin typeface="Calibri"/>
              </a:rPr>
              <a:t>creatine</a:t>
            </a:r>
            <a:r>
              <a:rPr lang="en-US" dirty="0">
                <a:solidFill>
                  <a:prstClr val="black"/>
                </a:solidFill>
                <a:latin typeface="Calibri"/>
              </a:rPr>
              <a:t> supplements</a:t>
            </a:r>
          </a:p>
          <a:p>
            <a:pPr marL="214313" indent="-214313" defTabSz="685800">
              <a:lnSpc>
                <a:spcPct val="90000"/>
              </a:lnSpc>
              <a:spcAft>
                <a:spcPts val="450"/>
              </a:spcAft>
              <a:buFont typeface="Arial" panose="020B0604020202020204" pitchFamily="34" charset="0"/>
              <a:buChar char="•"/>
            </a:pPr>
            <a:r>
              <a:rPr lang="en-US" dirty="0">
                <a:solidFill>
                  <a:prstClr val="black"/>
                </a:solidFill>
                <a:latin typeface="Calibri"/>
              </a:rPr>
              <a:t>There were high rate of asymptomatic STIs at baseline, which preceded the initiation of </a:t>
            </a:r>
            <a:r>
              <a:rPr lang="en-US" dirty="0" err="1">
                <a:solidFill>
                  <a:prstClr val="black"/>
                </a:solidFill>
                <a:latin typeface="Calibri"/>
              </a:rPr>
              <a:t>PrEP</a:t>
            </a:r>
            <a:endParaRPr lang="en-US" dirty="0">
              <a:solidFill>
                <a:prstClr val="black"/>
              </a:solidFill>
              <a:latin typeface="Calibri"/>
            </a:endParaRPr>
          </a:p>
        </p:txBody>
      </p:sp>
      <p:pic>
        <p:nvPicPr>
          <p:cNvPr id="4" name="Picture 3">
            <a:extLst>
              <a:ext uri="{FF2B5EF4-FFF2-40B4-BE49-F238E27FC236}">
                <a16:creationId xmlns:a16="http://schemas.microsoft.com/office/drawing/2014/main" id="{C9D9F435-8334-7A43-96E0-CD047E171858}"/>
              </a:ext>
            </a:extLst>
          </p:cNvPr>
          <p:cNvPicPr>
            <a:picLocks noChangeAspect="1"/>
          </p:cNvPicPr>
          <p:nvPr/>
        </p:nvPicPr>
        <p:blipFill>
          <a:blip r:embed="rId2"/>
          <a:stretch>
            <a:fillRect/>
          </a:stretch>
        </p:blipFill>
        <p:spPr>
          <a:xfrm>
            <a:off x="1524000" y="645460"/>
            <a:ext cx="9144000" cy="5776855"/>
          </a:xfrm>
          <a:prstGeom prst="rect">
            <a:avLst/>
          </a:prstGeom>
        </p:spPr>
      </p:pic>
      <p:sp>
        <p:nvSpPr>
          <p:cNvPr id="5" name="TextBox 4">
            <a:extLst>
              <a:ext uri="{FF2B5EF4-FFF2-40B4-BE49-F238E27FC236}">
                <a16:creationId xmlns:a16="http://schemas.microsoft.com/office/drawing/2014/main" id="{A6F34327-6177-0744-A754-F40A623A147F}"/>
              </a:ext>
            </a:extLst>
          </p:cNvPr>
          <p:cNvSpPr txBox="1"/>
          <p:nvPr/>
        </p:nvSpPr>
        <p:spPr>
          <a:xfrm>
            <a:off x="2691448" y="3043463"/>
            <a:ext cx="6097760" cy="1200329"/>
          </a:xfrm>
          <a:prstGeom prst="rect">
            <a:avLst/>
          </a:prstGeom>
          <a:noFill/>
        </p:spPr>
        <p:txBody>
          <a:bodyPr wrap="none" rtlCol="0">
            <a:spAutoFit/>
          </a:bodyPr>
          <a:lstStyle/>
          <a:p>
            <a:pPr algn="ctr"/>
            <a:r>
              <a:rPr lang="en-US" sz="3600" b="1" dirty="0"/>
              <a:t>NO HIV SEROCONVERSIONS</a:t>
            </a:r>
          </a:p>
          <a:p>
            <a:pPr algn="ctr"/>
            <a:r>
              <a:rPr lang="en-US" sz="3600" b="1" dirty="0"/>
              <a:t>18 MONTHS INTO THE STUDY!!</a:t>
            </a:r>
          </a:p>
        </p:txBody>
      </p:sp>
      <p:sp>
        <p:nvSpPr>
          <p:cNvPr id="6" name="TextBox 5">
            <a:extLst>
              <a:ext uri="{FF2B5EF4-FFF2-40B4-BE49-F238E27FC236}">
                <a16:creationId xmlns:a16="http://schemas.microsoft.com/office/drawing/2014/main" id="{89D07789-1A7D-9648-A577-EEA0B7C43028}"/>
              </a:ext>
            </a:extLst>
          </p:cNvPr>
          <p:cNvSpPr txBox="1"/>
          <p:nvPr/>
        </p:nvSpPr>
        <p:spPr>
          <a:xfrm>
            <a:off x="2464483" y="6111356"/>
            <a:ext cx="6753644" cy="1015663"/>
          </a:xfrm>
          <a:prstGeom prst="rect">
            <a:avLst/>
          </a:prstGeom>
          <a:noFill/>
        </p:spPr>
        <p:txBody>
          <a:bodyPr wrap="none" rtlCol="0">
            <a:spAutoFit/>
          </a:bodyPr>
          <a:lstStyle/>
          <a:p>
            <a:r>
              <a:rPr lang="en-US" sz="1200" dirty="0" err="1"/>
              <a:t>Chemsex</a:t>
            </a:r>
            <a:r>
              <a:rPr lang="en-US" sz="1200" dirty="0"/>
              <a:t> (</a:t>
            </a:r>
            <a:r>
              <a:rPr lang="en-US" sz="1200" dirty="0" err="1"/>
              <a:t>aHR</a:t>
            </a:r>
            <a:r>
              <a:rPr lang="en-US" sz="1200" dirty="0"/>
              <a:t> 1.46 (95% CI 1.03- 2.08) (p=0.036) and receptive AI (</a:t>
            </a:r>
            <a:r>
              <a:rPr lang="en-US" sz="1200" dirty="0" err="1"/>
              <a:t>aHR</a:t>
            </a:r>
            <a:r>
              <a:rPr lang="en-US" sz="1200" dirty="0"/>
              <a:t> 1.55 (95% CI 1.04- 2.30) (p=0.03) </a:t>
            </a:r>
          </a:p>
          <a:p>
            <a:r>
              <a:rPr lang="en-US" sz="1200" dirty="0"/>
              <a:t> were significant predictors of STI positivity on multivariate analyses</a:t>
            </a:r>
          </a:p>
          <a:p>
            <a:endParaRPr lang="en-US" dirty="0"/>
          </a:p>
          <a:p>
            <a:endParaRPr lang="en-US" dirty="0"/>
          </a:p>
        </p:txBody>
      </p:sp>
    </p:spTree>
    <p:extLst>
      <p:ext uri="{BB962C8B-B14F-4D97-AF65-F5344CB8AC3E}">
        <p14:creationId xmlns:p14="http://schemas.microsoft.com/office/powerpoint/2010/main" val="268615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44DB7-7BEC-2B4D-9A78-80BE2277C70B}"/>
              </a:ext>
            </a:extLst>
          </p:cNvPr>
          <p:cNvSpPr>
            <a:spLocks noGrp="1"/>
          </p:cNvSpPr>
          <p:nvPr>
            <p:ph type="title"/>
          </p:nvPr>
        </p:nvSpPr>
        <p:spPr/>
        <p:txBody>
          <a:bodyPr/>
          <a:lstStyle/>
          <a:p>
            <a:r>
              <a:rPr lang="en-US" b="1" dirty="0">
                <a:solidFill>
                  <a:srgbClr val="0070C0"/>
                </a:solidFill>
              </a:rPr>
              <a:t>Lessons Learnt (2)</a:t>
            </a:r>
          </a:p>
        </p:txBody>
      </p:sp>
      <p:sp>
        <p:nvSpPr>
          <p:cNvPr id="3" name="Content Placeholder 2">
            <a:extLst>
              <a:ext uri="{FF2B5EF4-FFF2-40B4-BE49-F238E27FC236}">
                <a16:creationId xmlns:a16="http://schemas.microsoft.com/office/drawing/2014/main" id="{194D884E-64A2-5A4A-9A4D-ABE1DB0E0B92}"/>
              </a:ext>
            </a:extLst>
          </p:cNvPr>
          <p:cNvSpPr>
            <a:spLocks noGrp="1"/>
          </p:cNvSpPr>
          <p:nvPr>
            <p:ph idx="1"/>
          </p:nvPr>
        </p:nvSpPr>
        <p:spPr>
          <a:xfrm>
            <a:off x="2152650" y="1578199"/>
            <a:ext cx="7886700" cy="4351338"/>
          </a:xfrm>
        </p:spPr>
        <p:txBody>
          <a:bodyPr>
            <a:normAutofit lnSpcReduction="10000"/>
          </a:bodyPr>
          <a:lstStyle/>
          <a:p>
            <a:r>
              <a:rPr lang="en-MY" b="1" i="1" dirty="0"/>
              <a:t>The preferred and most accessible sites for accessing </a:t>
            </a:r>
            <a:r>
              <a:rPr lang="en-MY" b="1" i="1" dirty="0" err="1"/>
              <a:t>PrEP</a:t>
            </a:r>
            <a:r>
              <a:rPr lang="en-MY" b="1" i="1" dirty="0"/>
              <a:t> (if all other factors were equivalent) was either the private clinic or the community based clinic. </a:t>
            </a:r>
          </a:p>
          <a:p>
            <a:pPr lvl="1"/>
            <a:r>
              <a:rPr lang="en-MY" dirty="0"/>
              <a:t>HIV treatment clinics offering </a:t>
            </a:r>
            <a:r>
              <a:rPr lang="en-MY" dirty="0" err="1"/>
              <a:t>PrEP</a:t>
            </a:r>
            <a:r>
              <a:rPr lang="en-MY" dirty="0"/>
              <a:t> in the hospital setting may be early adopters in providing </a:t>
            </a:r>
            <a:r>
              <a:rPr lang="en-MY" dirty="0" err="1"/>
              <a:t>PrEP</a:t>
            </a:r>
            <a:r>
              <a:rPr lang="en-MY" dirty="0"/>
              <a:t> but in the long term, </a:t>
            </a:r>
            <a:r>
              <a:rPr lang="en-MY" dirty="0" err="1"/>
              <a:t>PrEP</a:t>
            </a:r>
            <a:r>
              <a:rPr lang="en-MY" dirty="0"/>
              <a:t> provision is best delivered in key population clinics or private clinics which are already being accessed by key populations. </a:t>
            </a:r>
          </a:p>
          <a:p>
            <a:pPr lvl="1"/>
            <a:r>
              <a:rPr lang="en-MY" dirty="0"/>
              <a:t>Task shifting to trained nurses or empowered members of key populations should be considered as part of de-medicalization of </a:t>
            </a:r>
            <a:r>
              <a:rPr lang="en-MY" dirty="0" err="1"/>
              <a:t>PrEP</a:t>
            </a:r>
            <a:r>
              <a:rPr lang="en-MY" dirty="0"/>
              <a:t> service delivery models. </a:t>
            </a:r>
          </a:p>
          <a:p>
            <a:endParaRPr lang="en-US" dirty="0"/>
          </a:p>
        </p:txBody>
      </p:sp>
      <p:sp>
        <p:nvSpPr>
          <p:cNvPr id="4" name="Slide Number Placeholder 3">
            <a:extLst>
              <a:ext uri="{FF2B5EF4-FFF2-40B4-BE49-F238E27FC236}">
                <a16:creationId xmlns:a16="http://schemas.microsoft.com/office/drawing/2014/main" id="{EE163853-7EBF-4C4A-B577-B9954C7C4C42}"/>
              </a:ext>
            </a:extLst>
          </p:cNvPr>
          <p:cNvSpPr>
            <a:spLocks noGrp="1"/>
          </p:cNvSpPr>
          <p:nvPr>
            <p:ph type="sldNum" sz="quarter" idx="12"/>
          </p:nvPr>
        </p:nvSpPr>
        <p:spPr/>
        <p:txBody>
          <a:bodyPr/>
          <a:lstStyle/>
          <a:p>
            <a:endParaRPr lang="en-US" dirty="0"/>
          </a:p>
        </p:txBody>
      </p:sp>
      <p:sp>
        <p:nvSpPr>
          <p:cNvPr id="5" name="TextBox 4">
            <a:extLst>
              <a:ext uri="{FF2B5EF4-FFF2-40B4-BE49-F238E27FC236}">
                <a16:creationId xmlns:a16="http://schemas.microsoft.com/office/drawing/2014/main" id="{ADCC4D0A-E97D-BE4F-BB02-93DEDB60F406}"/>
              </a:ext>
            </a:extLst>
          </p:cNvPr>
          <p:cNvSpPr txBox="1"/>
          <p:nvPr/>
        </p:nvSpPr>
        <p:spPr>
          <a:xfrm>
            <a:off x="14988988" y="9548159"/>
            <a:ext cx="237566" cy="369332"/>
          </a:xfrm>
          <a:prstGeom prst="rect">
            <a:avLst/>
          </a:prstGeom>
          <a:noFill/>
        </p:spPr>
        <p:txBody>
          <a:bodyPr wrap="none" rtlCol="0">
            <a:spAutoFit/>
          </a:bodyPr>
          <a:lstStyle/>
          <a:p>
            <a:r>
              <a:rPr lang="en-US" dirty="0"/>
              <a:t> </a:t>
            </a:r>
          </a:p>
        </p:txBody>
      </p:sp>
      <p:pic>
        <p:nvPicPr>
          <p:cNvPr id="1025" name="Picture 1" descr="page25image1960">
            <a:extLst>
              <a:ext uri="{FF2B5EF4-FFF2-40B4-BE49-F238E27FC236}">
                <a16:creationId xmlns:a16="http://schemas.microsoft.com/office/drawing/2014/main" id="{DCB5CB47-2EDE-5C47-AB55-1D35AAF706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2998" y="4475181"/>
            <a:ext cx="2299002" cy="23828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25image1792">
            <a:extLst>
              <a:ext uri="{FF2B5EF4-FFF2-40B4-BE49-F238E27FC236}">
                <a16:creationId xmlns:a16="http://schemas.microsoft.com/office/drawing/2014/main" id="{ED65B07E-6862-814A-B2DB-BE0075C27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77" y="4679577"/>
            <a:ext cx="2178423" cy="2178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23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675F5-3037-5646-A562-DD8057873AEB}"/>
              </a:ext>
            </a:extLst>
          </p:cNvPr>
          <p:cNvSpPr>
            <a:spLocks noGrp="1"/>
          </p:cNvSpPr>
          <p:nvPr>
            <p:ph type="title"/>
          </p:nvPr>
        </p:nvSpPr>
        <p:spPr/>
        <p:txBody>
          <a:bodyPr>
            <a:normAutofit/>
          </a:bodyPr>
          <a:lstStyle/>
          <a:p>
            <a:r>
              <a:rPr lang="en-US" sz="4000" b="1" dirty="0">
                <a:solidFill>
                  <a:srgbClr val="0070C0"/>
                </a:solidFill>
              </a:rPr>
              <a:t>4.Mobilizing family and parental support</a:t>
            </a:r>
            <a:endParaRPr lang="en-US" sz="4000" b="1" dirty="0"/>
          </a:p>
        </p:txBody>
      </p:sp>
      <p:sp>
        <p:nvSpPr>
          <p:cNvPr id="3" name="Content Placeholder 2">
            <a:extLst>
              <a:ext uri="{FF2B5EF4-FFF2-40B4-BE49-F238E27FC236}">
                <a16:creationId xmlns:a16="http://schemas.microsoft.com/office/drawing/2014/main" id="{C760F0F0-7829-8E47-AF1E-6A24999AA047}"/>
              </a:ext>
            </a:extLst>
          </p:cNvPr>
          <p:cNvSpPr>
            <a:spLocks noGrp="1"/>
          </p:cNvSpPr>
          <p:nvPr>
            <p:ph idx="1"/>
          </p:nvPr>
        </p:nvSpPr>
        <p:spPr/>
        <p:txBody>
          <a:bodyPr>
            <a:normAutofit fontScale="92500" lnSpcReduction="20000"/>
          </a:bodyPr>
          <a:lstStyle/>
          <a:p>
            <a:pPr lvl="1"/>
            <a:r>
              <a:rPr lang="en-US" dirty="0"/>
              <a:t>Access of young people to sexual and reproductive health services are often restricted by laws and policies requiring consent of parents in order for legal minors to undergo testing or treatment</a:t>
            </a:r>
          </a:p>
          <a:p>
            <a:pPr lvl="1"/>
            <a:r>
              <a:rPr lang="en-US" dirty="0"/>
              <a:t>Age of consent laws and policies can significantly impact adolescent MSM’s access to HIV prevention interventions including HIV testing and access to </a:t>
            </a:r>
            <a:r>
              <a:rPr lang="en-US" dirty="0" err="1"/>
              <a:t>PrEP</a:t>
            </a:r>
            <a:endParaRPr lang="en-US" dirty="0"/>
          </a:p>
          <a:p>
            <a:pPr lvl="1"/>
            <a:r>
              <a:rPr lang="en-US" dirty="0"/>
              <a:t>Parental consent is a particular concern for MSM under the age of 18 who may fear disclosing their sexual </a:t>
            </a:r>
            <a:r>
              <a:rPr lang="en-US" dirty="0" err="1"/>
              <a:t>behaviours</a:t>
            </a:r>
            <a:r>
              <a:rPr lang="en-US" dirty="0"/>
              <a:t> or orientation to their parents</a:t>
            </a:r>
          </a:p>
          <a:p>
            <a:pPr lvl="1"/>
            <a:r>
              <a:rPr lang="en-US" dirty="0"/>
              <a:t>Primary consideration should be given to the </a:t>
            </a:r>
            <a:r>
              <a:rPr lang="en-US" u="sng" dirty="0"/>
              <a:t>best interest of the young person </a:t>
            </a:r>
            <a:r>
              <a:rPr lang="en-US" dirty="0"/>
              <a:t>in the design and delivery of all </a:t>
            </a:r>
            <a:r>
              <a:rPr lang="en-US" dirty="0" err="1"/>
              <a:t>programmes</a:t>
            </a:r>
            <a:r>
              <a:rPr lang="en-US" dirty="0"/>
              <a:t> and services for young MSM in accordance with the UN Convention on the Rights of the Child (CRC) &amp; other relevant international treaties</a:t>
            </a:r>
          </a:p>
          <a:p>
            <a:pPr lvl="1"/>
            <a:r>
              <a:rPr lang="en-US" dirty="0"/>
              <a:t>Interventions that include parents should be included</a:t>
            </a:r>
          </a:p>
          <a:p>
            <a:pPr lvl="1"/>
            <a:r>
              <a:rPr lang="en-US" dirty="0"/>
              <a:t>Majority of MSM studies start their sample at age 18</a:t>
            </a:r>
          </a:p>
          <a:p>
            <a:pPr lvl="1"/>
            <a:r>
              <a:rPr lang="en-US" dirty="0"/>
              <a:t>Ethics and policy research is needed to address challenges associated with enrollment of YMSM </a:t>
            </a:r>
          </a:p>
          <a:p>
            <a:pPr lvl="1"/>
            <a:endParaRPr lang="en-US" dirty="0"/>
          </a:p>
        </p:txBody>
      </p:sp>
    </p:spTree>
    <p:extLst>
      <p:ext uri="{BB962C8B-B14F-4D97-AF65-F5344CB8AC3E}">
        <p14:creationId xmlns:p14="http://schemas.microsoft.com/office/powerpoint/2010/main" val="4108996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BA0BD7-8B32-EA4D-8A41-8A55089BD5E8}"/>
              </a:ext>
            </a:extLst>
          </p:cNvPr>
          <p:cNvSpPr>
            <a:spLocks noGrp="1"/>
          </p:cNvSpPr>
          <p:nvPr>
            <p:ph type="title"/>
          </p:nvPr>
        </p:nvSpPr>
        <p:spPr/>
        <p:txBody>
          <a:bodyPr/>
          <a:lstStyle/>
          <a:p>
            <a:endParaRPr lang="en-US" dirty="0"/>
          </a:p>
        </p:txBody>
      </p:sp>
      <p:sp>
        <p:nvSpPr>
          <p:cNvPr id="5" name="Text Placeholder 4">
            <a:extLst>
              <a:ext uri="{FF2B5EF4-FFF2-40B4-BE49-F238E27FC236}">
                <a16:creationId xmlns:a16="http://schemas.microsoft.com/office/drawing/2014/main" id="{BE2E0BC1-9FF2-6D4A-984F-EEAA2156A1F6}"/>
              </a:ext>
            </a:extLst>
          </p:cNvPr>
          <p:cNvSpPr>
            <a:spLocks noGrp="1"/>
          </p:cNvSpPr>
          <p:nvPr>
            <p:ph type="body" idx="1"/>
          </p:nvPr>
        </p:nvSpPr>
        <p:spPr>
          <a:xfrm>
            <a:off x="836612" y="1495812"/>
            <a:ext cx="5157787" cy="823912"/>
          </a:xfrm>
        </p:spPr>
        <p:txBody>
          <a:bodyPr>
            <a:normAutofit/>
          </a:bodyPr>
          <a:lstStyle/>
          <a:p>
            <a:r>
              <a:rPr lang="en-US" sz="1800" dirty="0"/>
              <a:t>Independent access to HIV testing and related services for young people in the Asia Pacific</a:t>
            </a:r>
          </a:p>
        </p:txBody>
      </p:sp>
      <p:pic>
        <p:nvPicPr>
          <p:cNvPr id="10" name="Content Placeholder 9">
            <a:extLst>
              <a:ext uri="{FF2B5EF4-FFF2-40B4-BE49-F238E27FC236}">
                <a16:creationId xmlns:a16="http://schemas.microsoft.com/office/drawing/2014/main" id="{104C1F30-BBEC-A34D-9951-883D2401FCD1}"/>
              </a:ext>
            </a:extLst>
          </p:cNvPr>
          <p:cNvPicPr>
            <a:picLocks noGrp="1" noChangeAspect="1"/>
          </p:cNvPicPr>
          <p:nvPr>
            <p:ph sz="half" idx="2"/>
          </p:nvPr>
        </p:nvPicPr>
        <p:blipFill>
          <a:blip r:embed="rId2"/>
          <a:stretch>
            <a:fillRect/>
          </a:stretch>
        </p:blipFill>
        <p:spPr>
          <a:xfrm>
            <a:off x="290383" y="3030778"/>
            <a:ext cx="5468055" cy="2221549"/>
          </a:xfrm>
        </p:spPr>
      </p:pic>
      <p:sp>
        <p:nvSpPr>
          <p:cNvPr id="7" name="Text Placeholder 6">
            <a:extLst>
              <a:ext uri="{FF2B5EF4-FFF2-40B4-BE49-F238E27FC236}">
                <a16:creationId xmlns:a16="http://schemas.microsoft.com/office/drawing/2014/main" id="{9B19CA76-C380-9043-8772-527BC410081D}"/>
              </a:ext>
            </a:extLst>
          </p:cNvPr>
          <p:cNvSpPr>
            <a:spLocks noGrp="1"/>
          </p:cNvSpPr>
          <p:nvPr>
            <p:ph type="body" sz="quarter" idx="3"/>
          </p:nvPr>
        </p:nvSpPr>
        <p:spPr/>
        <p:txBody>
          <a:bodyPr>
            <a:noAutofit/>
          </a:bodyPr>
          <a:lstStyle/>
          <a:p>
            <a:r>
              <a:rPr lang="en-US" sz="1800" dirty="0"/>
              <a:t>No of countries in the Asia Pacific with age of consent laws &amp; regulations for adolescents to access HIV treatment</a:t>
            </a:r>
          </a:p>
        </p:txBody>
      </p:sp>
      <p:pic>
        <p:nvPicPr>
          <p:cNvPr id="12" name="Content Placeholder 11">
            <a:extLst>
              <a:ext uri="{FF2B5EF4-FFF2-40B4-BE49-F238E27FC236}">
                <a16:creationId xmlns:a16="http://schemas.microsoft.com/office/drawing/2014/main" id="{ACBB25F3-B58C-7B4C-829A-79785E48AC87}"/>
              </a:ext>
            </a:extLst>
          </p:cNvPr>
          <p:cNvPicPr>
            <a:picLocks noGrp="1" noChangeAspect="1"/>
          </p:cNvPicPr>
          <p:nvPr>
            <p:ph sz="quarter" idx="4"/>
          </p:nvPr>
        </p:nvPicPr>
        <p:blipFill>
          <a:blip r:embed="rId3"/>
          <a:stretch>
            <a:fillRect/>
          </a:stretch>
        </p:blipFill>
        <p:spPr>
          <a:xfrm>
            <a:off x="6297640" y="2706130"/>
            <a:ext cx="5097764" cy="2870846"/>
          </a:xfrm>
        </p:spPr>
      </p:pic>
    </p:spTree>
    <p:extLst>
      <p:ext uri="{BB962C8B-B14F-4D97-AF65-F5344CB8AC3E}">
        <p14:creationId xmlns:p14="http://schemas.microsoft.com/office/powerpoint/2010/main" val="2205882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5192-2235-4943-8A79-EFA1BB90B929}"/>
              </a:ext>
            </a:extLst>
          </p:cNvPr>
          <p:cNvSpPr>
            <a:spLocks noGrp="1"/>
          </p:cNvSpPr>
          <p:nvPr>
            <p:ph type="title"/>
          </p:nvPr>
        </p:nvSpPr>
        <p:spPr/>
        <p:txBody>
          <a:bodyPr>
            <a:normAutofit fontScale="90000"/>
          </a:bodyPr>
          <a:lstStyle/>
          <a:p>
            <a:br>
              <a:rPr lang="en-US" dirty="0">
                <a:solidFill>
                  <a:srgbClr val="0070C0"/>
                </a:solidFill>
              </a:rPr>
            </a:br>
            <a:r>
              <a:rPr lang="en-US" dirty="0">
                <a:solidFill>
                  <a:srgbClr val="0070C0"/>
                </a:solidFill>
              </a:rPr>
              <a:t>5. </a:t>
            </a:r>
            <a:r>
              <a:rPr lang="en-US" b="1" dirty="0">
                <a:solidFill>
                  <a:srgbClr val="0070C0"/>
                </a:solidFill>
              </a:rPr>
              <a:t>Use of digital technologies and interventions</a:t>
            </a:r>
            <a:br>
              <a:rPr lang="en-US" dirty="0">
                <a:solidFill>
                  <a:srgbClr val="0070C0"/>
                </a:solidFill>
              </a:rPr>
            </a:br>
            <a:endParaRPr lang="en-US" dirty="0"/>
          </a:p>
        </p:txBody>
      </p:sp>
      <p:sp>
        <p:nvSpPr>
          <p:cNvPr id="3" name="Content Placeholder 2">
            <a:extLst>
              <a:ext uri="{FF2B5EF4-FFF2-40B4-BE49-F238E27FC236}">
                <a16:creationId xmlns:a16="http://schemas.microsoft.com/office/drawing/2014/main" id="{4E6BF1C9-882E-9645-91A6-0B83432C0CDE}"/>
              </a:ext>
            </a:extLst>
          </p:cNvPr>
          <p:cNvSpPr>
            <a:spLocks noGrp="1"/>
          </p:cNvSpPr>
          <p:nvPr>
            <p:ph idx="1"/>
          </p:nvPr>
        </p:nvSpPr>
        <p:spPr/>
        <p:txBody>
          <a:bodyPr/>
          <a:lstStyle/>
          <a:p>
            <a:r>
              <a:rPr lang="en-US" dirty="0"/>
              <a:t>YMSM are often early adopters of technology, making digital interventions a priority for HIV prevention efforts</a:t>
            </a:r>
          </a:p>
          <a:p>
            <a:pPr lvl="1"/>
            <a:r>
              <a:rPr lang="en-US" dirty="0" err="1"/>
              <a:t>Eg</a:t>
            </a:r>
            <a:r>
              <a:rPr lang="en-US" dirty="0"/>
              <a:t> acceptability of Mobile health (mHealth) or internet- based electronic (eHealth innovations) &amp; Social media platforms to reach and engage YMSM in HIV prevention </a:t>
            </a:r>
          </a:p>
          <a:p>
            <a:pPr lvl="1"/>
            <a:endParaRPr lang="en-US" dirty="0"/>
          </a:p>
          <a:p>
            <a:r>
              <a:rPr lang="en-US" dirty="0"/>
              <a:t>In Malaysia, the use of mobile technology over the past decades has grown markedly, particularly among MSM, with a mobile phone penetration rate of 97.5% and an internet penetration rate of 71.1%</a:t>
            </a:r>
          </a:p>
          <a:p>
            <a:pPr lvl="1"/>
            <a:endParaRPr lang="en-US" dirty="0"/>
          </a:p>
          <a:p>
            <a:pPr marL="0" indent="0">
              <a:buNone/>
            </a:pPr>
            <a:endParaRPr lang="en-US" dirty="0"/>
          </a:p>
        </p:txBody>
      </p:sp>
    </p:spTree>
    <p:extLst>
      <p:ext uri="{BB962C8B-B14F-4D97-AF65-F5344CB8AC3E}">
        <p14:creationId xmlns:p14="http://schemas.microsoft.com/office/powerpoint/2010/main" val="2488818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CEF097-FA94-4946-B885-909140537252}"/>
              </a:ext>
            </a:extLst>
          </p:cNvPr>
          <p:cNvSpPr>
            <a:spLocks noGrp="1"/>
          </p:cNvSpPr>
          <p:nvPr>
            <p:ph type="title"/>
          </p:nvPr>
        </p:nvSpPr>
        <p:spPr/>
        <p:txBody>
          <a:bodyPr>
            <a:normAutofit fontScale="90000"/>
          </a:bodyPr>
          <a:lstStyle/>
          <a:p>
            <a:r>
              <a:rPr lang="en-US" sz="3600" b="1" dirty="0">
                <a:solidFill>
                  <a:srgbClr val="0070C0"/>
                </a:solidFill>
              </a:rPr>
              <a:t>Evaluation of a clinic integrated smartphone app to improve HIV prevention cascade among MSM in Malaysia</a:t>
            </a:r>
          </a:p>
        </p:txBody>
      </p:sp>
      <p:pic>
        <p:nvPicPr>
          <p:cNvPr id="12" name="Content Placeholder 11">
            <a:extLst>
              <a:ext uri="{FF2B5EF4-FFF2-40B4-BE49-F238E27FC236}">
                <a16:creationId xmlns:a16="http://schemas.microsoft.com/office/drawing/2014/main" id="{BB632F14-1C68-4C4A-892E-9E0357DF225D}"/>
              </a:ext>
            </a:extLst>
          </p:cNvPr>
          <p:cNvPicPr>
            <a:picLocks noGrp="1" noChangeAspect="1"/>
          </p:cNvPicPr>
          <p:nvPr>
            <p:ph sz="half" idx="2"/>
          </p:nvPr>
        </p:nvPicPr>
        <p:blipFill>
          <a:blip r:embed="rId3"/>
          <a:stretch>
            <a:fillRect/>
          </a:stretch>
        </p:blipFill>
        <p:spPr>
          <a:xfrm>
            <a:off x="5359079" y="1812954"/>
            <a:ext cx="6366076" cy="4774558"/>
          </a:xfrm>
          <a:prstGeom prst="rect">
            <a:avLst/>
          </a:prstGeom>
        </p:spPr>
      </p:pic>
      <p:sp>
        <p:nvSpPr>
          <p:cNvPr id="4" name="TextBox 3">
            <a:extLst>
              <a:ext uri="{FF2B5EF4-FFF2-40B4-BE49-F238E27FC236}">
                <a16:creationId xmlns:a16="http://schemas.microsoft.com/office/drawing/2014/main" id="{884E9101-CADF-1040-966F-F1FA3E932BA1}"/>
              </a:ext>
            </a:extLst>
          </p:cNvPr>
          <p:cNvSpPr txBox="1"/>
          <p:nvPr/>
        </p:nvSpPr>
        <p:spPr>
          <a:xfrm>
            <a:off x="277792" y="3055716"/>
            <a:ext cx="237566" cy="369332"/>
          </a:xfrm>
          <a:prstGeom prst="rect">
            <a:avLst/>
          </a:prstGeom>
          <a:noFill/>
        </p:spPr>
        <p:txBody>
          <a:bodyPr wrap="none" rtlCol="0">
            <a:spAutoFit/>
          </a:bodyPr>
          <a:lstStyle/>
          <a:p>
            <a:r>
              <a:rPr lang="en-MY" b="0" i="0" u="none" strike="noStrike" dirty="0">
                <a:solidFill>
                  <a:srgbClr val="000000"/>
                </a:solidFill>
                <a:effectLst/>
              </a:rPr>
              <a:t> </a:t>
            </a:r>
            <a:endParaRPr lang="en-US" dirty="0"/>
          </a:p>
        </p:txBody>
      </p:sp>
      <p:pic>
        <p:nvPicPr>
          <p:cNvPr id="11" name="Content Placeholder 10">
            <a:extLst>
              <a:ext uri="{FF2B5EF4-FFF2-40B4-BE49-F238E27FC236}">
                <a16:creationId xmlns:a16="http://schemas.microsoft.com/office/drawing/2014/main" id="{4F880B1C-E194-144E-84A1-D545410B763F}"/>
              </a:ext>
            </a:extLst>
          </p:cNvPr>
          <p:cNvPicPr>
            <a:picLocks noGrp="1" noChangeAspect="1"/>
          </p:cNvPicPr>
          <p:nvPr>
            <p:ph sz="half" idx="1"/>
          </p:nvPr>
        </p:nvPicPr>
        <p:blipFill>
          <a:blip r:embed="rId4"/>
          <a:stretch>
            <a:fillRect/>
          </a:stretch>
        </p:blipFill>
        <p:spPr>
          <a:xfrm>
            <a:off x="466846" y="1812954"/>
            <a:ext cx="3634449" cy="2725837"/>
          </a:xfrm>
          <a:prstGeom prst="rect">
            <a:avLst/>
          </a:prstGeom>
        </p:spPr>
      </p:pic>
    </p:spTree>
    <p:extLst>
      <p:ext uri="{BB962C8B-B14F-4D97-AF65-F5344CB8AC3E}">
        <p14:creationId xmlns:p14="http://schemas.microsoft.com/office/powerpoint/2010/main" val="507313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5BB3BEC-9BFD-744C-ABA6-83D9EFB29FE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0974CE7-B9F5-3B41-AC31-DAA0294F71AD}"/>
              </a:ext>
            </a:extLst>
          </p:cNvPr>
          <p:cNvPicPr>
            <a:picLocks noGrp="1" noChangeAspect="1"/>
          </p:cNvPicPr>
          <p:nvPr>
            <p:ph sz="half" idx="1"/>
          </p:nvPr>
        </p:nvPicPr>
        <p:blipFill>
          <a:blip r:embed="rId3"/>
          <a:stretch>
            <a:fillRect/>
          </a:stretch>
        </p:blipFill>
        <p:spPr>
          <a:xfrm>
            <a:off x="838200" y="2058194"/>
            <a:ext cx="5181600" cy="3886200"/>
          </a:xfrm>
          <a:prstGeom prst="rect">
            <a:avLst/>
          </a:prstGeom>
        </p:spPr>
      </p:pic>
      <p:pic>
        <p:nvPicPr>
          <p:cNvPr id="6" name="Content Placeholder 5">
            <a:extLst>
              <a:ext uri="{FF2B5EF4-FFF2-40B4-BE49-F238E27FC236}">
                <a16:creationId xmlns:a16="http://schemas.microsoft.com/office/drawing/2014/main" id="{E397E714-2084-6D43-92DC-0BB78BC69056}"/>
              </a:ext>
            </a:extLst>
          </p:cNvPr>
          <p:cNvPicPr>
            <a:picLocks noGrp="1" noChangeAspect="1"/>
          </p:cNvPicPr>
          <p:nvPr>
            <p:ph sz="half" idx="2"/>
          </p:nvPr>
        </p:nvPicPr>
        <p:blipFill>
          <a:blip r:embed="rId4"/>
          <a:stretch>
            <a:fillRect/>
          </a:stretch>
        </p:blipFill>
        <p:spPr>
          <a:xfrm>
            <a:off x="6172200" y="2058194"/>
            <a:ext cx="5181600" cy="3886200"/>
          </a:xfrm>
          <a:prstGeom prst="rect">
            <a:avLst/>
          </a:prstGeom>
        </p:spPr>
      </p:pic>
    </p:spTree>
    <p:extLst>
      <p:ext uri="{BB962C8B-B14F-4D97-AF65-F5344CB8AC3E}">
        <p14:creationId xmlns:p14="http://schemas.microsoft.com/office/powerpoint/2010/main" val="1344565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701E-3093-4546-838D-A6F3112CDD2D}"/>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AD3E8747-A3AD-2B4A-89B8-2BA568457072}"/>
              </a:ext>
            </a:extLst>
          </p:cNvPr>
          <p:cNvSpPr>
            <a:spLocks noGrp="1"/>
          </p:cNvSpPr>
          <p:nvPr>
            <p:ph sz="half" idx="2"/>
          </p:nvPr>
        </p:nvSpPr>
        <p:spPr/>
        <p:txBody>
          <a:bodyPr/>
          <a:lstStyle/>
          <a:p>
            <a:endParaRPr lang="en-US"/>
          </a:p>
        </p:txBody>
      </p:sp>
      <p:pic>
        <p:nvPicPr>
          <p:cNvPr id="5" name="Content Placeholder 4">
            <a:extLst>
              <a:ext uri="{FF2B5EF4-FFF2-40B4-BE49-F238E27FC236}">
                <a16:creationId xmlns:a16="http://schemas.microsoft.com/office/drawing/2014/main" id="{58C60303-1A39-0F4F-842F-34E7FA6311A4}"/>
              </a:ext>
            </a:extLst>
          </p:cNvPr>
          <p:cNvPicPr>
            <a:picLocks noGrp="1" noChangeAspect="1"/>
          </p:cNvPicPr>
          <p:nvPr>
            <p:ph sz="half" idx="1"/>
          </p:nvPr>
        </p:nvPicPr>
        <p:blipFill>
          <a:blip r:embed="rId3"/>
          <a:stretch>
            <a:fillRect/>
          </a:stretch>
        </p:blipFill>
        <p:spPr>
          <a:xfrm>
            <a:off x="838200" y="2058194"/>
            <a:ext cx="5181600" cy="3886200"/>
          </a:xfrm>
          <a:prstGeom prst="rect">
            <a:avLst/>
          </a:prstGeom>
        </p:spPr>
      </p:pic>
    </p:spTree>
    <p:extLst>
      <p:ext uri="{BB962C8B-B14F-4D97-AF65-F5344CB8AC3E}">
        <p14:creationId xmlns:p14="http://schemas.microsoft.com/office/powerpoint/2010/main" val="974522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42785B-2072-064F-9C9B-3ED347370D65}"/>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165B8098-08DE-D840-8FB6-F26E02220B5E}"/>
              </a:ext>
            </a:extLst>
          </p:cNvPr>
          <p:cNvPicPr>
            <a:picLocks noGrp="1" noChangeAspect="1"/>
          </p:cNvPicPr>
          <p:nvPr>
            <p:ph sz="half" idx="1"/>
          </p:nvPr>
        </p:nvPicPr>
        <p:blipFill>
          <a:blip r:embed="rId3"/>
          <a:stretch>
            <a:fillRect/>
          </a:stretch>
        </p:blipFill>
        <p:spPr>
          <a:xfrm>
            <a:off x="838200" y="2058194"/>
            <a:ext cx="5181600" cy="3886200"/>
          </a:xfrm>
          <a:prstGeom prst="rect">
            <a:avLst/>
          </a:prstGeom>
        </p:spPr>
      </p:pic>
      <p:pic>
        <p:nvPicPr>
          <p:cNvPr id="8" name="Content Placeholder 7">
            <a:extLst>
              <a:ext uri="{FF2B5EF4-FFF2-40B4-BE49-F238E27FC236}">
                <a16:creationId xmlns:a16="http://schemas.microsoft.com/office/drawing/2014/main" id="{3CB88CB0-0058-3A42-B102-56B6ED8CF9B9}"/>
              </a:ext>
            </a:extLst>
          </p:cNvPr>
          <p:cNvPicPr>
            <a:picLocks noGrp="1" noChangeAspect="1"/>
          </p:cNvPicPr>
          <p:nvPr>
            <p:ph sz="half" idx="2"/>
          </p:nvPr>
        </p:nvPicPr>
        <p:blipFill>
          <a:blip r:embed="rId4"/>
          <a:stretch>
            <a:fillRect/>
          </a:stretch>
        </p:blipFill>
        <p:spPr>
          <a:xfrm>
            <a:off x="6172200" y="2058194"/>
            <a:ext cx="5181600" cy="3886200"/>
          </a:xfrm>
          <a:prstGeom prst="rect">
            <a:avLst/>
          </a:prstGeom>
        </p:spPr>
      </p:pic>
    </p:spTree>
    <p:extLst>
      <p:ext uri="{BB962C8B-B14F-4D97-AF65-F5344CB8AC3E}">
        <p14:creationId xmlns:p14="http://schemas.microsoft.com/office/powerpoint/2010/main" val="382231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idx="4294967295"/>
          </p:nvPr>
        </p:nvSpPr>
        <p:spPr>
          <a:xfrm>
            <a:off x="4025212" y="3211286"/>
            <a:ext cx="8166788" cy="1143000"/>
          </a:xfrm>
          <a:solidFill>
            <a:srgbClr val="000000"/>
          </a:solidFill>
        </p:spPr>
        <p:txBody>
          <a:bodyPr/>
          <a:lstStyle/>
          <a:p>
            <a:pPr algn="ctr" eaLnBrk="1" hangingPunct="1"/>
            <a:r>
              <a:rPr lang="en-US" sz="4800" b="1" dirty="0">
                <a:solidFill>
                  <a:schemeClr val="bg1"/>
                </a:solidFill>
              </a:rPr>
              <a:t>Thank You</a:t>
            </a:r>
          </a:p>
        </p:txBody>
      </p:sp>
      <p:sp>
        <p:nvSpPr>
          <p:cNvPr id="2" name="TextBox 1">
            <a:extLst>
              <a:ext uri="{FF2B5EF4-FFF2-40B4-BE49-F238E27FC236}">
                <a16:creationId xmlns:a16="http://schemas.microsoft.com/office/drawing/2014/main" id="{F3668D09-E7E2-7743-B783-BFA1240F808D}"/>
              </a:ext>
            </a:extLst>
          </p:cNvPr>
          <p:cNvSpPr txBox="1"/>
          <p:nvPr/>
        </p:nvSpPr>
        <p:spPr>
          <a:xfrm>
            <a:off x="3522922" y="62732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715238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a:themeElements>
    <a:clrScheme name="YSM New Brand">
      <a:dk1>
        <a:srgbClr val="000000"/>
      </a:dk1>
      <a:lt1>
        <a:srgbClr val="FFFFFF"/>
      </a:lt1>
      <a:dk2>
        <a:srgbClr val="585858"/>
      </a:dk2>
      <a:lt2>
        <a:srgbClr val="C2C0C0"/>
      </a:lt2>
      <a:accent1>
        <a:srgbClr val="467FCC"/>
      </a:accent1>
      <a:accent2>
        <a:srgbClr val="55A51C"/>
      </a:accent2>
      <a:accent3>
        <a:srgbClr val="80CDE9"/>
      </a:accent3>
      <a:accent4>
        <a:srgbClr val="A098E4"/>
      </a:accent4>
      <a:accent5>
        <a:srgbClr val="F7941D"/>
      </a:accent5>
      <a:accent6>
        <a:srgbClr val="004DA4"/>
      </a:accent6>
      <a:hlink>
        <a:srgbClr val="467FCC"/>
      </a:hlink>
      <a:folHlink>
        <a:srgbClr val="C4DF9B"/>
      </a:folHlink>
    </a:clrScheme>
    <a:fontScheme name="2_New_Blue_YSM_2">
      <a:majorFont>
        <a:latin typeface="Georgia"/>
        <a:ea typeface="Gulim"/>
        <a:cs typeface="Gulim"/>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New_Blue_YSM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New_Blue_YSM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New_Blue_YSM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New_Blue_YSM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New_Blue_YSM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New_Blue_YSM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New_Blue_YSM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New_Blue_YSM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New_Blue_YSM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New_Blue_YSM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New_Blue_YSM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New_Blue_YSM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6871</TotalTime>
  <Words>2844</Words>
  <Application>Microsoft Macintosh PowerPoint</Application>
  <PresentationFormat>Widescreen</PresentationFormat>
  <Paragraphs>227</Paragraphs>
  <Slides>32</Slides>
  <Notes>10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32</vt:i4>
      </vt:variant>
    </vt:vector>
  </HeadingPairs>
  <TitlesOfParts>
    <vt:vector size="43" baseType="lpstr">
      <vt:lpstr>Arial</vt:lpstr>
      <vt:lpstr>Arial Rounded MT Bold</vt:lpstr>
      <vt:lpstr>Avenir</vt:lpstr>
      <vt:lpstr>BlinkMacSystemFont</vt:lpstr>
      <vt:lpstr>Calibri</vt:lpstr>
      <vt:lpstr>Calibri Light</vt:lpstr>
      <vt:lpstr>Cambria</vt:lpstr>
      <vt:lpstr>Georgia</vt:lpstr>
      <vt:lpstr>Office Theme</vt:lpstr>
      <vt:lpstr>1_Office Theme</vt:lpstr>
      <vt:lpstr>Content Slides</vt:lpstr>
      <vt:lpstr> Implementation science and Young Men who have sex with Men (YMSM)</vt:lpstr>
      <vt:lpstr>Outline of my talk</vt:lpstr>
      <vt:lpstr>Definitions </vt:lpstr>
      <vt:lpstr>Young People Living with HIV (15-24) is a global issue (2022)</vt:lpstr>
      <vt:lpstr>HIV prevalance among young key populations From Global AIDS Monitoring countries that submitted a Global AIDS Monitoring report between 2016 and 2020 (n = number of countries)</vt:lpstr>
      <vt:lpstr>New HIV infections among young people declined by 32% between 2010 and 2020 in the AP. HIV epidemics are growing in some countries, however, with up to half of new infections among young people from key populations</vt:lpstr>
      <vt:lpstr>Almost all new HIV infections among young people in the Asia Pacific are in young people from key populations and their sexual partners</vt:lpstr>
      <vt:lpstr>Key implementation considerations for HIV prevention programmes for young MSM  </vt:lpstr>
      <vt:lpstr>  1. Understanding the target population and identifying the barriers and facilitators  </vt:lpstr>
      <vt:lpstr>PowerPoint Presentation</vt:lpstr>
      <vt:lpstr> 2.Optimizing Youth engagement </vt:lpstr>
      <vt:lpstr>PowerPoint Presentation</vt:lpstr>
      <vt:lpstr>PowerPoint Presentation</vt:lpstr>
      <vt:lpstr> 3.Addressing structural barriers  </vt:lpstr>
      <vt:lpstr>The Safe Clinic Community based integrated sexual health clinic</vt:lpstr>
      <vt:lpstr>Lessons Learnt</vt:lpstr>
      <vt:lpstr>3.PRORITIZE HIV SELF TESTING!!! JOMTEST: Web-based HIV self testing (ST) study in Malaysia (Nov 2020 – Oct 2021) (N=1077)</vt:lpstr>
      <vt:lpstr>Stigma &amp; discrimination</vt:lpstr>
      <vt:lpstr>PrEP stigma remains at an all time high Examples from Malaysia</vt:lpstr>
      <vt:lpstr>PowerPoint Presentation</vt:lpstr>
      <vt:lpstr>PowerPoint Presentation</vt:lpstr>
      <vt:lpstr>Lessons learnt and recommendations from My PrEP demonstration project (1) </vt:lpstr>
      <vt:lpstr>PowerPoint Presentation</vt:lpstr>
      <vt:lpstr>Lessons Learnt (2)</vt:lpstr>
      <vt:lpstr>4.Mobilizing family and parental support</vt:lpstr>
      <vt:lpstr>PowerPoint Presentation</vt:lpstr>
      <vt:lpstr> 5. Use of digital technologies and interventions </vt:lpstr>
      <vt:lpstr>Evaluation of a clinic integrated smartphone app to improve HIV prevention cascade among MSM in Malaysia</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Implementation science and Young Men who have sex with Men (YMSM)</dc:title>
  <dc:creator>Microsoft Office User</dc:creator>
  <cp:lastModifiedBy>Microsoft Office User</cp:lastModifiedBy>
  <cp:revision>2</cp:revision>
  <dcterms:created xsi:type="dcterms:W3CDTF">2023-07-14T08:24:17Z</dcterms:created>
  <dcterms:modified xsi:type="dcterms:W3CDTF">2023-07-19T02:55:19Z</dcterms:modified>
</cp:coreProperties>
</file>