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3.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4.xml" ContentType="application/vnd.openxmlformats-officedocument.drawingml.chartshapes+xml"/>
  <Override PartName="/ppt/notesSlides/notesSlide2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5.xml" ContentType="application/vnd.openxmlformats-officedocument.drawingml.chartshape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6.xml" ContentType="application/vnd.openxmlformats-officedocument.drawingml.chartshape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2"/>
  </p:notesMasterIdLst>
  <p:sldIdLst>
    <p:sldId id="256" r:id="rId3"/>
    <p:sldId id="963" r:id="rId4"/>
    <p:sldId id="964" r:id="rId5"/>
    <p:sldId id="965" r:id="rId6"/>
    <p:sldId id="969" r:id="rId7"/>
    <p:sldId id="966" r:id="rId8"/>
    <p:sldId id="967" r:id="rId9"/>
    <p:sldId id="968" r:id="rId10"/>
    <p:sldId id="970" r:id="rId11"/>
    <p:sldId id="971" r:id="rId12"/>
    <p:sldId id="975" r:id="rId13"/>
    <p:sldId id="973" r:id="rId14"/>
    <p:sldId id="272" r:id="rId15"/>
    <p:sldId id="514" r:id="rId16"/>
    <p:sldId id="486" r:id="rId17"/>
    <p:sldId id="892" r:id="rId18"/>
    <p:sldId id="487" r:id="rId19"/>
    <p:sldId id="890" r:id="rId20"/>
    <p:sldId id="891" r:id="rId21"/>
    <p:sldId id="894" r:id="rId22"/>
    <p:sldId id="983" r:id="rId23"/>
    <p:sldId id="490" r:id="rId24"/>
    <p:sldId id="492" r:id="rId25"/>
    <p:sldId id="262" r:id="rId26"/>
    <p:sldId id="893" r:id="rId27"/>
    <p:sldId id="494" r:id="rId28"/>
    <p:sldId id="495" r:id="rId29"/>
    <p:sldId id="489" r:id="rId30"/>
    <p:sldId id="493" r:id="rId31"/>
    <p:sldId id="491" r:id="rId32"/>
    <p:sldId id="977" r:id="rId33"/>
    <p:sldId id="257" r:id="rId34"/>
    <p:sldId id="261" r:id="rId35"/>
    <p:sldId id="267" r:id="rId36"/>
    <p:sldId id="268" r:id="rId37"/>
    <p:sldId id="979" r:id="rId38"/>
    <p:sldId id="507" r:id="rId39"/>
    <p:sldId id="508" r:id="rId40"/>
    <p:sldId id="985" r:id="rId41"/>
    <p:sldId id="986" r:id="rId42"/>
    <p:sldId id="982" r:id="rId43"/>
    <p:sldId id="981" r:id="rId44"/>
    <p:sldId id="903" r:id="rId45"/>
    <p:sldId id="904" r:id="rId46"/>
    <p:sldId id="905" r:id="rId47"/>
    <p:sldId id="906" r:id="rId48"/>
    <p:sldId id="907" r:id="rId49"/>
    <p:sldId id="910" r:id="rId50"/>
    <p:sldId id="911" r:id="rId51"/>
    <p:sldId id="912" r:id="rId52"/>
    <p:sldId id="913" r:id="rId53"/>
    <p:sldId id="915" r:id="rId54"/>
    <p:sldId id="929" r:id="rId55"/>
    <p:sldId id="265" r:id="rId56"/>
    <p:sldId id="962" r:id="rId57"/>
    <p:sldId id="952" r:id="rId58"/>
    <p:sldId id="980" r:id="rId59"/>
    <p:sldId id="271" r:id="rId60"/>
    <p:sldId id="499" r:id="rId61"/>
    <p:sldId id="258" r:id="rId62"/>
    <p:sldId id="500" r:id="rId63"/>
    <p:sldId id="501" r:id="rId64"/>
    <p:sldId id="502" r:id="rId65"/>
    <p:sldId id="503" r:id="rId66"/>
    <p:sldId id="504" r:id="rId67"/>
    <p:sldId id="505" r:id="rId68"/>
    <p:sldId id="506" r:id="rId69"/>
    <p:sldId id="263" r:id="rId70"/>
    <p:sldId id="259"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B9FD99-4988-3AF9-4654-4A98275F2250}" v="112" dt="2023-07-09T06:19:06.0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85871" autoAdjust="0"/>
  </p:normalViewPr>
  <p:slideViewPr>
    <p:cSldViewPr snapToGrid="0">
      <p:cViewPr varScale="1">
        <p:scale>
          <a:sx n="55" d="100"/>
          <a:sy n="55" d="100"/>
        </p:scale>
        <p:origin x="1056"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4.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5.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255842027931351E-2"/>
          <c:y val="3.6622108111445353E-2"/>
          <c:w val="0.91359960633643023"/>
          <c:h val="0.60151643855155956"/>
        </c:manualLayout>
      </c:layout>
      <c:barChart>
        <c:barDir val="col"/>
        <c:grouping val="clustered"/>
        <c:varyColors val="0"/>
        <c:ser>
          <c:idx val="0"/>
          <c:order val="0"/>
          <c:tx>
            <c:strRef>
              <c:f>Sheet1!$B$1</c:f>
              <c:strCache>
                <c:ptCount val="1"/>
                <c:pt idx="0">
                  <c:v>Series 1</c:v>
                </c:pt>
              </c:strCache>
            </c:strRef>
          </c:tx>
          <c:spPr>
            <a:solidFill>
              <a:schemeClr val="accent6"/>
            </a:solidFill>
            <a:ln>
              <a:noFill/>
            </a:ln>
            <a:effectLst/>
          </c:spPr>
          <c:invertIfNegative val="0"/>
          <c:dPt>
            <c:idx val="0"/>
            <c:invertIfNegative val="0"/>
            <c:bubble3D val="0"/>
            <c:spPr>
              <a:solidFill>
                <a:srgbClr val="92D050"/>
              </a:solidFill>
              <a:ln>
                <a:noFill/>
              </a:ln>
              <a:effectLst/>
            </c:spPr>
            <c:extLst>
              <c:ext xmlns:c16="http://schemas.microsoft.com/office/drawing/2014/chart" uri="{C3380CC4-5D6E-409C-BE32-E72D297353CC}">
                <c16:uniqueId val="{00000001-93DC-408B-A45B-0773FB5525A6}"/>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C-93DC-408B-A45B-0773FB5525A6}"/>
              </c:ext>
            </c:extLst>
          </c:dPt>
          <c:dPt>
            <c:idx val="2"/>
            <c:invertIfNegative val="0"/>
            <c:bubble3D val="0"/>
            <c:spPr>
              <a:solidFill>
                <a:srgbClr val="C00000"/>
              </a:solidFill>
              <a:ln>
                <a:noFill/>
              </a:ln>
              <a:effectLst/>
            </c:spPr>
            <c:extLst>
              <c:ext xmlns:c16="http://schemas.microsoft.com/office/drawing/2014/chart" uri="{C3380CC4-5D6E-409C-BE32-E72D297353CC}">
                <c16:uniqueId val="{00000005-B44E-4A91-97AE-E7CF27D7F72A}"/>
              </c:ext>
            </c:extLst>
          </c:dPt>
          <c:dPt>
            <c:idx val="3"/>
            <c:invertIfNegative val="0"/>
            <c:bubble3D val="0"/>
            <c:spPr>
              <a:solidFill>
                <a:srgbClr val="7030A0"/>
              </a:solidFill>
              <a:ln>
                <a:noFill/>
              </a:ln>
              <a:effectLst/>
            </c:spPr>
            <c:extLst>
              <c:ext xmlns:c16="http://schemas.microsoft.com/office/drawing/2014/chart" uri="{C3380CC4-5D6E-409C-BE32-E72D297353CC}">
                <c16:uniqueId val="{00000006-B44E-4A91-97AE-E7CF27D7F72A}"/>
              </c:ext>
            </c:extLst>
          </c:dPt>
          <c:dPt>
            <c:idx val="4"/>
            <c:invertIfNegative val="0"/>
            <c:bubble3D val="0"/>
            <c:spPr>
              <a:solidFill>
                <a:srgbClr val="00B050"/>
              </a:solidFill>
              <a:ln>
                <a:noFill/>
              </a:ln>
              <a:effectLst/>
            </c:spPr>
            <c:extLst>
              <c:ext xmlns:c16="http://schemas.microsoft.com/office/drawing/2014/chart" uri="{C3380CC4-5D6E-409C-BE32-E72D297353CC}">
                <c16:uniqueId val="{00000007-B44E-4A91-97AE-E7CF27D7F72A}"/>
              </c:ext>
            </c:extLst>
          </c:dPt>
          <c:dPt>
            <c:idx val="5"/>
            <c:invertIfNegative val="0"/>
            <c:bubble3D val="0"/>
            <c:spPr>
              <a:solidFill>
                <a:schemeClr val="tx2"/>
              </a:solidFill>
              <a:ln>
                <a:noFill/>
              </a:ln>
              <a:effectLst/>
            </c:spPr>
            <c:extLst>
              <c:ext xmlns:c16="http://schemas.microsoft.com/office/drawing/2014/chart" uri="{C3380CC4-5D6E-409C-BE32-E72D297353CC}">
                <c16:uniqueId val="{00000008-B44E-4A91-97AE-E7CF27D7F72A}"/>
              </c:ext>
            </c:extLst>
          </c:dPt>
          <c:cat>
            <c:strRef>
              <c:f>Sheet1!$A$2:$A$7</c:f>
              <c:strCache>
                <c:ptCount val="6"/>
                <c:pt idx="0">
                  <c:v>Registered individuals with mailing address provided 
(3005)</c:v>
                </c:pt>
                <c:pt idx="1">
                  <c:v>Online consent provided
(2868)</c:v>
                </c:pt>
                <c:pt idx="2">
                  <c:v>Completed baseline survey 
(2868)</c:v>
                </c:pt>
                <c:pt idx="3">
                  <c:v>Test kits delivered
(2526)</c:v>
                </c:pt>
                <c:pt idx="4">
                  <c:v>Test results returned 
(1077)</c:v>
                </c:pt>
                <c:pt idx="5">
                  <c:v>Completed follow-up survey
(1017)</c:v>
                </c:pt>
              </c:strCache>
            </c:strRef>
          </c:cat>
          <c:val>
            <c:numRef>
              <c:f>Sheet1!$B$2:$B$7</c:f>
              <c:numCache>
                <c:formatCode>General</c:formatCode>
                <c:ptCount val="6"/>
                <c:pt idx="0">
                  <c:v>3005</c:v>
                </c:pt>
                <c:pt idx="1">
                  <c:v>2868</c:v>
                </c:pt>
                <c:pt idx="2">
                  <c:v>2868</c:v>
                </c:pt>
                <c:pt idx="3">
                  <c:v>2526</c:v>
                </c:pt>
                <c:pt idx="4">
                  <c:v>1077</c:v>
                </c:pt>
                <c:pt idx="5">
                  <c:v>1017</c:v>
                </c:pt>
              </c:numCache>
            </c:numRef>
          </c:val>
          <c:extLst>
            <c:ext xmlns:c16="http://schemas.microsoft.com/office/drawing/2014/chart" uri="{C3380CC4-5D6E-409C-BE32-E72D297353CC}">
              <c16:uniqueId val="{00000000-B44E-4A91-97AE-E7CF27D7F72A}"/>
            </c:ext>
          </c:extLst>
        </c:ser>
        <c:dLbls>
          <c:showLegendKey val="0"/>
          <c:showVal val="0"/>
          <c:showCatName val="0"/>
          <c:showSerName val="0"/>
          <c:showPercent val="0"/>
          <c:showBubbleSize val="0"/>
        </c:dLbls>
        <c:gapWidth val="219"/>
        <c:overlap val="-27"/>
        <c:axId val="1058415231"/>
        <c:axId val="1058413151"/>
      </c:barChart>
      <c:catAx>
        <c:axId val="1058415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058413151"/>
        <c:crosses val="autoZero"/>
        <c:auto val="1"/>
        <c:lblAlgn val="ctr"/>
        <c:lblOffset val="100"/>
        <c:noMultiLvlLbl val="0"/>
      </c:catAx>
      <c:valAx>
        <c:axId val="1058413151"/>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0584152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solidFill>
          <a:schemeClr val="accent4">
            <a:lumMod val="20000"/>
            <a:lumOff val="80000"/>
          </a:schemeClr>
        </a:solid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1623231891935227"/>
          <c:y val="0.23737430936510745"/>
          <c:w val="0.55856481064543118"/>
          <c:h val="0.62194262569063485"/>
        </c:manualLayout>
      </c:layout>
      <c:doughnutChart>
        <c:varyColors val="1"/>
        <c:ser>
          <c:idx val="0"/>
          <c:order val="0"/>
          <c:tx>
            <c:strRef>
              <c:f>Sheet1!$B$1</c:f>
              <c:strCache>
                <c:ptCount val="1"/>
                <c:pt idx="0">
                  <c:v>Test results returned</c:v>
                </c:pt>
              </c:strCache>
            </c:strRef>
          </c:tx>
          <c:dPt>
            <c:idx val="0"/>
            <c:bubble3D val="0"/>
            <c:spPr>
              <a:solidFill>
                <a:srgbClr val="FF0000"/>
              </a:solidFill>
              <a:ln w="19050">
                <a:solidFill>
                  <a:schemeClr val="lt1"/>
                </a:solidFill>
              </a:ln>
              <a:effectLst/>
            </c:spPr>
            <c:extLst>
              <c:ext xmlns:c16="http://schemas.microsoft.com/office/drawing/2014/chart" uri="{C3380CC4-5D6E-409C-BE32-E72D297353CC}">
                <c16:uniqueId val="{00000003-7FF3-4877-9105-FA9620424904}"/>
              </c:ext>
            </c:extLst>
          </c:dPt>
          <c:dPt>
            <c:idx val="1"/>
            <c:bubble3D val="0"/>
            <c:spPr>
              <a:solidFill>
                <a:srgbClr val="00B050"/>
              </a:solidFill>
              <a:ln w="19050">
                <a:solidFill>
                  <a:schemeClr val="lt1"/>
                </a:solidFill>
              </a:ln>
              <a:effectLst/>
            </c:spPr>
            <c:extLst>
              <c:ext xmlns:c16="http://schemas.microsoft.com/office/drawing/2014/chart" uri="{C3380CC4-5D6E-409C-BE32-E72D297353CC}">
                <c16:uniqueId val="{00000002-7FF3-4877-9105-FA962042490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577-4A71-B6DC-3471C86624AA}"/>
              </c:ext>
            </c:extLst>
          </c:dPt>
          <c:cat>
            <c:strRef>
              <c:f>Sheet1!$A$2:$A$4</c:f>
              <c:strCache>
                <c:ptCount val="3"/>
                <c:pt idx="0">
                  <c:v>Positive</c:v>
                </c:pt>
                <c:pt idx="1">
                  <c:v>Negative</c:v>
                </c:pt>
                <c:pt idx="2">
                  <c:v>Invalid</c:v>
                </c:pt>
              </c:strCache>
            </c:strRef>
          </c:cat>
          <c:val>
            <c:numRef>
              <c:f>Sheet1!$B$2:$B$4</c:f>
              <c:numCache>
                <c:formatCode>General</c:formatCode>
                <c:ptCount val="3"/>
                <c:pt idx="0">
                  <c:v>76</c:v>
                </c:pt>
                <c:pt idx="1">
                  <c:v>953</c:v>
                </c:pt>
                <c:pt idx="2">
                  <c:v>48</c:v>
                </c:pt>
              </c:numCache>
            </c:numRef>
          </c:val>
          <c:extLst>
            <c:ext xmlns:c16="http://schemas.microsoft.com/office/drawing/2014/chart" uri="{C3380CC4-5D6E-409C-BE32-E72D297353CC}">
              <c16:uniqueId val="{00000000-7FF3-4877-9105-FA9620424904}"/>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layout>
        <c:manualLayout>
          <c:xMode val="edge"/>
          <c:yMode val="edge"/>
          <c:x val="0"/>
          <c:y val="0.86948979022549522"/>
          <c:w val="1"/>
          <c:h val="0.13051023417684185"/>
        </c:manualLayout>
      </c:layout>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JUMLAH PESERTA (N=1,077)</c:v>
                </c:pt>
              </c:strCache>
            </c:strRef>
          </c:tx>
          <c:spPr>
            <a:solidFill>
              <a:schemeClr val="accent2">
                <a:alpha val="70000"/>
              </a:schemeClr>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0-155D-4441-9E5D-D31B1BFA75D1}"/>
              </c:ext>
            </c:extLst>
          </c:dPt>
          <c:dPt>
            <c:idx val="1"/>
            <c:invertIfNegative val="0"/>
            <c:bubble3D val="0"/>
            <c:spPr>
              <a:solidFill>
                <a:srgbClr val="00B050"/>
              </a:solidFill>
              <a:ln>
                <a:noFill/>
              </a:ln>
              <a:effectLst/>
            </c:spPr>
            <c:extLst>
              <c:ext xmlns:c16="http://schemas.microsoft.com/office/drawing/2014/chart" uri="{C3380CC4-5D6E-409C-BE32-E72D297353CC}">
                <c16:uniqueId val="{00000001-155D-4441-9E5D-D31B1BFA75D1}"/>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2-155D-4441-9E5D-D31B1BFA75D1}"/>
              </c:ext>
            </c:extLst>
          </c:dPt>
          <c:dPt>
            <c:idx val="3"/>
            <c:invertIfNegative val="0"/>
            <c:bubble3D val="0"/>
            <c:spPr>
              <a:solidFill>
                <a:srgbClr val="C00000"/>
              </a:solidFill>
              <a:ln>
                <a:noFill/>
              </a:ln>
              <a:effectLst/>
            </c:spPr>
            <c:extLst>
              <c:ext xmlns:c16="http://schemas.microsoft.com/office/drawing/2014/chart" uri="{C3380CC4-5D6E-409C-BE32-E72D297353CC}">
                <c16:uniqueId val="{00000003-155D-4441-9E5D-D31B1BFA75D1}"/>
              </c:ext>
            </c:extLst>
          </c:dPt>
          <c:dPt>
            <c:idx val="5"/>
            <c:invertIfNegative val="0"/>
            <c:bubble3D val="0"/>
            <c:spPr>
              <a:solidFill>
                <a:srgbClr val="7030A0"/>
              </a:solidFill>
              <a:ln>
                <a:noFill/>
              </a:ln>
              <a:effectLst/>
            </c:spPr>
            <c:extLst>
              <c:ext xmlns:c16="http://schemas.microsoft.com/office/drawing/2014/chart" uri="{C3380CC4-5D6E-409C-BE32-E72D297353CC}">
                <c16:uniqueId val="{00000004-155D-4441-9E5D-D31B1BFA75D1}"/>
              </c:ext>
            </c:extLst>
          </c:dPt>
          <c:dPt>
            <c:idx val="6"/>
            <c:invertIfNegative val="0"/>
            <c:bubble3D val="0"/>
            <c:spPr>
              <a:solidFill>
                <a:schemeClr val="accent6"/>
              </a:solidFill>
              <a:ln>
                <a:noFill/>
              </a:ln>
              <a:effectLst/>
            </c:spPr>
            <c:extLst>
              <c:ext xmlns:c16="http://schemas.microsoft.com/office/drawing/2014/chart" uri="{C3380CC4-5D6E-409C-BE32-E72D297353CC}">
                <c16:uniqueId val="{00000005-155D-4441-9E5D-D31B1BFA75D1}"/>
              </c:ext>
            </c:extLst>
          </c:dPt>
          <c:dPt>
            <c:idx val="7"/>
            <c:invertIfNegative val="0"/>
            <c:bubble3D val="0"/>
            <c:spPr>
              <a:solidFill>
                <a:srgbClr val="002060"/>
              </a:solidFill>
              <a:ln>
                <a:noFill/>
              </a:ln>
              <a:effectLst/>
            </c:spPr>
            <c:extLst>
              <c:ext xmlns:c16="http://schemas.microsoft.com/office/drawing/2014/chart" uri="{C3380CC4-5D6E-409C-BE32-E72D297353CC}">
                <c16:uniqueId val="{00000006-155D-4441-9E5D-D31B1BFA75D1}"/>
              </c:ext>
            </c:extLst>
          </c:dPt>
          <c:dPt>
            <c:idx val="8"/>
            <c:invertIfNegative val="0"/>
            <c:bubble3D val="0"/>
            <c:spPr>
              <a:solidFill>
                <a:srgbClr val="FFC000"/>
              </a:solidFill>
              <a:ln>
                <a:noFill/>
              </a:ln>
              <a:effectLst/>
            </c:spPr>
            <c:extLst>
              <c:ext xmlns:c16="http://schemas.microsoft.com/office/drawing/2014/chart" uri="{C3380CC4-5D6E-409C-BE32-E72D297353CC}">
                <c16:uniqueId val="{00000007-155D-4441-9E5D-D31B1BFA75D1}"/>
              </c:ext>
            </c:extLst>
          </c:dPt>
          <c:dPt>
            <c:idx val="9"/>
            <c:invertIfNegative val="0"/>
            <c:bubble3D val="0"/>
            <c:spPr>
              <a:solidFill>
                <a:schemeClr val="accent5">
                  <a:lumMod val="75000"/>
                </a:schemeClr>
              </a:solidFill>
              <a:ln>
                <a:noFill/>
              </a:ln>
              <a:effectLst/>
            </c:spPr>
            <c:extLst>
              <c:ext xmlns:c16="http://schemas.microsoft.com/office/drawing/2014/chart" uri="{C3380CC4-5D6E-409C-BE32-E72D297353CC}">
                <c16:uniqueId val="{0000000A-155D-4441-9E5D-D31B1BFA75D1}"/>
              </c:ext>
            </c:extLst>
          </c:dPt>
          <c:dPt>
            <c:idx val="11"/>
            <c:invertIfNegative val="0"/>
            <c:bubble3D val="0"/>
            <c:spPr>
              <a:solidFill>
                <a:schemeClr val="tx2">
                  <a:lumMod val="60000"/>
                  <a:lumOff val="40000"/>
                </a:schemeClr>
              </a:solidFill>
              <a:ln>
                <a:noFill/>
              </a:ln>
              <a:effectLst/>
            </c:spPr>
            <c:extLst>
              <c:ext xmlns:c16="http://schemas.microsoft.com/office/drawing/2014/chart" uri="{C3380CC4-5D6E-409C-BE32-E72D297353CC}">
                <c16:uniqueId val="{0000000C-155D-4441-9E5D-D31B1BFA75D1}"/>
              </c:ext>
            </c:extLst>
          </c:dPt>
          <c:dPt>
            <c:idx val="12"/>
            <c:invertIfNegative val="0"/>
            <c:bubble3D val="0"/>
            <c:spPr>
              <a:solidFill>
                <a:schemeClr val="accent6">
                  <a:lumMod val="60000"/>
                  <a:lumOff val="40000"/>
                </a:schemeClr>
              </a:solidFill>
              <a:ln>
                <a:noFill/>
              </a:ln>
              <a:effectLst/>
            </c:spPr>
            <c:extLst>
              <c:ext xmlns:c16="http://schemas.microsoft.com/office/drawing/2014/chart" uri="{C3380CC4-5D6E-409C-BE32-E72D297353CC}">
                <c16:uniqueId val="{0000000B-155D-4441-9E5D-D31B1BFA75D1}"/>
              </c:ext>
            </c:extLst>
          </c:dPt>
          <c:dPt>
            <c:idx val="13"/>
            <c:invertIfNegative val="0"/>
            <c:bubble3D val="0"/>
            <c:spPr>
              <a:solidFill>
                <a:schemeClr val="accent5">
                  <a:lumMod val="60000"/>
                  <a:lumOff val="40000"/>
                </a:schemeClr>
              </a:solidFill>
              <a:ln>
                <a:noFill/>
              </a:ln>
              <a:effectLst/>
            </c:spPr>
            <c:extLst>
              <c:ext xmlns:c16="http://schemas.microsoft.com/office/drawing/2014/chart" uri="{C3380CC4-5D6E-409C-BE32-E72D297353CC}">
                <c16:uniqueId val="{00000009-155D-4441-9E5D-D31B1BFA75D1}"/>
              </c:ext>
            </c:extLst>
          </c:dPt>
          <c:dPt>
            <c:idx val="14"/>
            <c:invertIfNegative val="0"/>
            <c:bubble3D val="0"/>
            <c:spPr>
              <a:solidFill>
                <a:srgbClr val="FF0000"/>
              </a:solidFill>
              <a:ln>
                <a:noFill/>
              </a:ln>
              <a:effectLst/>
            </c:spPr>
            <c:extLst>
              <c:ext xmlns:c16="http://schemas.microsoft.com/office/drawing/2014/chart" uri="{C3380CC4-5D6E-409C-BE32-E72D297353CC}">
                <c16:uniqueId val="{00000008-155D-4441-9E5D-D31B1BFA75D1}"/>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Sheet1!$A$2:$A$17</c:f>
              <c:strCache>
                <c:ptCount val="16"/>
                <c:pt idx="0">
                  <c:v>Johor</c:v>
                </c:pt>
                <c:pt idx="1">
                  <c:v>Kedah</c:v>
                </c:pt>
                <c:pt idx="2">
                  <c:v>Kelantan</c:v>
                </c:pt>
                <c:pt idx="3">
                  <c:v>Kuala Lumpur</c:v>
                </c:pt>
                <c:pt idx="4">
                  <c:v>Labuan</c:v>
                </c:pt>
                <c:pt idx="5">
                  <c:v>Melaka</c:v>
                </c:pt>
                <c:pt idx="6">
                  <c:v>Negeri sembilan</c:v>
                </c:pt>
                <c:pt idx="7">
                  <c:v>Pahang</c:v>
                </c:pt>
                <c:pt idx="8">
                  <c:v>Penang</c:v>
                </c:pt>
                <c:pt idx="9">
                  <c:v>Perak</c:v>
                </c:pt>
                <c:pt idx="10">
                  <c:v>Perlis</c:v>
                </c:pt>
                <c:pt idx="11">
                  <c:v>Putrajaya</c:v>
                </c:pt>
                <c:pt idx="12">
                  <c:v>Sabah</c:v>
                </c:pt>
                <c:pt idx="13">
                  <c:v>Sarawak</c:v>
                </c:pt>
                <c:pt idx="14">
                  <c:v>Selangor</c:v>
                </c:pt>
                <c:pt idx="15">
                  <c:v>Terengganu</c:v>
                </c:pt>
              </c:strCache>
            </c:strRef>
          </c:cat>
          <c:val>
            <c:numRef>
              <c:f>Sheet1!$B$2:$B$17</c:f>
              <c:numCache>
                <c:formatCode>0%</c:formatCode>
                <c:ptCount val="16"/>
                <c:pt idx="0">
                  <c:v>0.1</c:v>
                </c:pt>
                <c:pt idx="1">
                  <c:v>0.05</c:v>
                </c:pt>
                <c:pt idx="2">
                  <c:v>0.03</c:v>
                </c:pt>
                <c:pt idx="3">
                  <c:v>0.16</c:v>
                </c:pt>
                <c:pt idx="4">
                  <c:v>0</c:v>
                </c:pt>
                <c:pt idx="5">
                  <c:v>0.03</c:v>
                </c:pt>
                <c:pt idx="6">
                  <c:v>0.04</c:v>
                </c:pt>
                <c:pt idx="7">
                  <c:v>0.04</c:v>
                </c:pt>
                <c:pt idx="8">
                  <c:v>0.05</c:v>
                </c:pt>
                <c:pt idx="9">
                  <c:v>0.06</c:v>
                </c:pt>
                <c:pt idx="10">
                  <c:v>0</c:v>
                </c:pt>
                <c:pt idx="11">
                  <c:v>0.01</c:v>
                </c:pt>
                <c:pt idx="12">
                  <c:v>0.05</c:v>
                </c:pt>
                <c:pt idx="13">
                  <c:v>0.05</c:v>
                </c:pt>
                <c:pt idx="14">
                  <c:v>0.3</c:v>
                </c:pt>
                <c:pt idx="15">
                  <c:v>0.03</c:v>
                </c:pt>
              </c:numCache>
            </c:numRef>
          </c:val>
          <c:extLst>
            <c:ext xmlns:c16="http://schemas.microsoft.com/office/drawing/2014/chart" uri="{C3380CC4-5D6E-409C-BE32-E72D297353CC}">
              <c16:uniqueId val="{00000000-A49F-4FFD-A922-F3F6FD701504}"/>
            </c:ext>
          </c:extLst>
        </c:ser>
        <c:dLbls>
          <c:dLblPos val="inEnd"/>
          <c:showLegendKey val="0"/>
          <c:showVal val="1"/>
          <c:showCatName val="0"/>
          <c:showSerName val="0"/>
          <c:showPercent val="0"/>
          <c:showBubbleSize val="0"/>
        </c:dLbls>
        <c:gapWidth val="80"/>
        <c:overlap val="25"/>
        <c:axId val="1386895743"/>
        <c:axId val="1386896575"/>
      </c:barChart>
      <c:catAx>
        <c:axId val="1386895743"/>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cap="none" spc="20" normalizeH="0" baseline="0">
                <a:solidFill>
                  <a:schemeClr val="tx1"/>
                </a:solidFill>
                <a:latin typeface="+mn-lt"/>
                <a:ea typeface="+mn-ea"/>
                <a:cs typeface="+mn-cs"/>
              </a:defRPr>
            </a:pPr>
            <a:endParaRPr lang="en-US"/>
          </a:p>
        </c:txPr>
        <c:crossAx val="1386896575"/>
        <c:crosses val="autoZero"/>
        <c:auto val="1"/>
        <c:lblAlgn val="ctr"/>
        <c:lblOffset val="100"/>
        <c:noMultiLvlLbl val="0"/>
      </c:catAx>
      <c:valAx>
        <c:axId val="1386896575"/>
        <c:scaling>
          <c:orientation val="minMax"/>
        </c:scaling>
        <c:delete val="1"/>
        <c:axPos val="l"/>
        <c:numFmt formatCode="0%" sourceLinked="1"/>
        <c:majorTickMark val="none"/>
        <c:minorTickMark val="none"/>
        <c:tickLblPos val="nextTo"/>
        <c:crossAx val="138689574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Column3</c:v>
                </c:pt>
              </c:strCache>
            </c:strRef>
          </c:tx>
          <c:spPr>
            <a:solidFill>
              <a:schemeClr val="accent1"/>
            </a:solidFill>
            <a:ln>
              <a:noFill/>
            </a:ln>
            <a:effectLst/>
          </c:spPr>
          <c:invertIfNegative val="0"/>
          <c:dPt>
            <c:idx val="1"/>
            <c:invertIfNegative val="0"/>
            <c:bubble3D val="0"/>
            <c:spPr>
              <a:solidFill>
                <a:srgbClr val="00B050"/>
              </a:solidFill>
              <a:ln>
                <a:noFill/>
              </a:ln>
              <a:effectLst/>
            </c:spPr>
            <c:extLst>
              <c:ext xmlns:c16="http://schemas.microsoft.com/office/drawing/2014/chart" uri="{C3380CC4-5D6E-409C-BE32-E72D297353CC}">
                <c16:uniqueId val="{00000004-7CBE-4947-8062-B24B7FEFDF77}"/>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5-7CBE-4947-8062-B24B7FEFDF77}"/>
              </c:ext>
            </c:extLst>
          </c:dPt>
          <c:dPt>
            <c:idx val="3"/>
            <c:invertIfNegative val="0"/>
            <c:bubble3D val="0"/>
            <c:spPr>
              <a:solidFill>
                <a:srgbClr val="C00000"/>
              </a:solidFill>
              <a:ln>
                <a:noFill/>
              </a:ln>
              <a:effectLst/>
            </c:spPr>
            <c:extLst>
              <c:ext xmlns:c16="http://schemas.microsoft.com/office/drawing/2014/chart" uri="{C3380CC4-5D6E-409C-BE32-E72D297353CC}">
                <c16:uniqueId val="{00000006-7CBE-4947-8062-B24B7FEFDF77}"/>
              </c:ext>
            </c:extLst>
          </c:dPt>
          <c:dPt>
            <c:idx val="4"/>
            <c:invertIfNegative val="0"/>
            <c:bubble3D val="0"/>
            <c:spPr>
              <a:solidFill>
                <a:srgbClr val="002060"/>
              </a:solidFill>
              <a:ln>
                <a:noFill/>
              </a:ln>
              <a:effectLst/>
            </c:spPr>
            <c:extLst>
              <c:ext xmlns:c16="http://schemas.microsoft.com/office/drawing/2014/chart" uri="{C3380CC4-5D6E-409C-BE32-E72D297353CC}">
                <c16:uniqueId val="{00000008-7CBE-4947-8062-B24B7FEFDF77}"/>
              </c:ext>
            </c:extLst>
          </c:dPt>
          <c:dPt>
            <c:idx val="5"/>
            <c:invertIfNegative val="0"/>
            <c:bubble3D val="0"/>
            <c:spPr>
              <a:solidFill>
                <a:srgbClr val="7030A0"/>
              </a:solidFill>
              <a:ln>
                <a:noFill/>
              </a:ln>
              <a:effectLst/>
            </c:spPr>
            <c:extLst>
              <c:ext xmlns:c16="http://schemas.microsoft.com/office/drawing/2014/chart" uri="{C3380CC4-5D6E-409C-BE32-E72D297353CC}">
                <c16:uniqueId val="{00000007-7CBE-4947-8062-B24B7FEFDF77}"/>
              </c:ext>
            </c:extLst>
          </c:dPt>
          <c:cat>
            <c:strRef>
              <c:f>Sheet1!$A$2:$A$7</c:f>
              <c:strCache>
                <c:ptCount val="6"/>
                <c:pt idx="0">
                  <c:v>General population</c:v>
                </c:pt>
                <c:pt idx="1">
                  <c:v>Sex workers</c:v>
                </c:pt>
                <c:pt idx="2">
                  <c:v>Clients of sex workers</c:v>
                </c:pt>
                <c:pt idx="3">
                  <c:v>MSM</c:v>
                </c:pt>
                <c:pt idx="4">
                  <c:v>Transgender</c:v>
                </c:pt>
                <c:pt idx="5">
                  <c:v>People who use drugs</c:v>
                </c:pt>
              </c:strCache>
            </c:strRef>
          </c:cat>
          <c:val>
            <c:numRef>
              <c:f>Sheet1!$B$2:$B$7</c:f>
              <c:numCache>
                <c:formatCode>General</c:formatCode>
                <c:ptCount val="6"/>
                <c:pt idx="0">
                  <c:v>97</c:v>
                </c:pt>
                <c:pt idx="1">
                  <c:v>32</c:v>
                </c:pt>
                <c:pt idx="2">
                  <c:v>100</c:v>
                </c:pt>
                <c:pt idx="3">
                  <c:v>833</c:v>
                </c:pt>
                <c:pt idx="4">
                  <c:v>3</c:v>
                </c:pt>
                <c:pt idx="5">
                  <c:v>12</c:v>
                </c:pt>
              </c:numCache>
            </c:numRef>
          </c:val>
          <c:extLst>
            <c:ext xmlns:c16="http://schemas.microsoft.com/office/drawing/2014/chart" uri="{C3380CC4-5D6E-409C-BE32-E72D297353CC}">
              <c16:uniqueId val="{00000000-7CBE-4947-8062-B24B7FEFDF77}"/>
            </c:ext>
          </c:extLst>
        </c:ser>
        <c:dLbls>
          <c:showLegendKey val="0"/>
          <c:showVal val="0"/>
          <c:showCatName val="0"/>
          <c:showSerName val="0"/>
          <c:showPercent val="0"/>
          <c:showBubbleSize val="0"/>
        </c:dLbls>
        <c:gapWidth val="219"/>
        <c:overlap val="-27"/>
        <c:axId val="211422223"/>
        <c:axId val="51255887"/>
      </c:barChart>
      <c:catAx>
        <c:axId val="2114222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51255887"/>
        <c:crosses val="autoZero"/>
        <c:auto val="1"/>
        <c:lblAlgn val="ctr"/>
        <c:lblOffset val="100"/>
        <c:noMultiLvlLbl val="0"/>
      </c:catAx>
      <c:valAx>
        <c:axId val="51255887"/>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42222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Negative</c:v>
                </c:pt>
              </c:strCache>
            </c:strRef>
          </c:tx>
          <c:spPr>
            <a:solidFill>
              <a:schemeClr val="accent6"/>
            </a:solidFill>
            <a:ln>
              <a:noFill/>
            </a:ln>
            <a:effectLst/>
          </c:spPr>
          <c:invertIfNegative val="0"/>
          <c:cat>
            <c:strRef>
              <c:f>Sheet1!$A$2:$A$7</c:f>
              <c:strCache>
                <c:ptCount val="6"/>
                <c:pt idx="0">
                  <c:v>General population</c:v>
                </c:pt>
                <c:pt idx="1">
                  <c:v>Sex worker</c:v>
                </c:pt>
                <c:pt idx="2">
                  <c:v>Clients of sex worker</c:v>
                </c:pt>
                <c:pt idx="3">
                  <c:v>MSM</c:v>
                </c:pt>
                <c:pt idx="4">
                  <c:v>Transgender</c:v>
                </c:pt>
                <c:pt idx="5">
                  <c:v>People who use drugs</c:v>
                </c:pt>
              </c:strCache>
            </c:strRef>
          </c:cat>
          <c:val>
            <c:numRef>
              <c:f>Sheet1!$B$2:$B$7</c:f>
              <c:numCache>
                <c:formatCode>General</c:formatCode>
                <c:ptCount val="6"/>
                <c:pt idx="0">
                  <c:v>88</c:v>
                </c:pt>
                <c:pt idx="1">
                  <c:v>31</c:v>
                </c:pt>
                <c:pt idx="2">
                  <c:v>96</c:v>
                </c:pt>
                <c:pt idx="3">
                  <c:v>723</c:v>
                </c:pt>
                <c:pt idx="4">
                  <c:v>3</c:v>
                </c:pt>
                <c:pt idx="5">
                  <c:v>12</c:v>
                </c:pt>
              </c:numCache>
            </c:numRef>
          </c:val>
          <c:extLst>
            <c:ext xmlns:c16="http://schemas.microsoft.com/office/drawing/2014/chart" uri="{C3380CC4-5D6E-409C-BE32-E72D297353CC}">
              <c16:uniqueId val="{00000000-CA44-4273-AAE3-62D636C851E6}"/>
            </c:ext>
          </c:extLst>
        </c:ser>
        <c:ser>
          <c:idx val="1"/>
          <c:order val="1"/>
          <c:tx>
            <c:strRef>
              <c:f>Sheet1!$C$1</c:f>
              <c:strCache>
                <c:ptCount val="1"/>
                <c:pt idx="0">
                  <c:v>Positive</c:v>
                </c:pt>
              </c:strCache>
            </c:strRef>
          </c:tx>
          <c:spPr>
            <a:solidFill>
              <a:srgbClr val="FF0000"/>
            </a:solidFill>
            <a:ln>
              <a:noFill/>
            </a:ln>
            <a:effectLst/>
          </c:spPr>
          <c:invertIfNegative val="0"/>
          <c:cat>
            <c:strRef>
              <c:f>Sheet1!$A$2:$A$7</c:f>
              <c:strCache>
                <c:ptCount val="6"/>
                <c:pt idx="0">
                  <c:v>General population</c:v>
                </c:pt>
                <c:pt idx="1">
                  <c:v>Sex worker</c:v>
                </c:pt>
                <c:pt idx="2">
                  <c:v>Clients of sex worker</c:v>
                </c:pt>
                <c:pt idx="3">
                  <c:v>MSM</c:v>
                </c:pt>
                <c:pt idx="4">
                  <c:v>Transgender</c:v>
                </c:pt>
                <c:pt idx="5">
                  <c:v>People who use drugs</c:v>
                </c:pt>
              </c:strCache>
            </c:strRef>
          </c:cat>
          <c:val>
            <c:numRef>
              <c:f>Sheet1!$C$2:$C$7</c:f>
              <c:numCache>
                <c:formatCode>General</c:formatCode>
                <c:ptCount val="6"/>
                <c:pt idx="0">
                  <c:v>6</c:v>
                </c:pt>
                <c:pt idx="1">
                  <c:v>1</c:v>
                </c:pt>
                <c:pt idx="2">
                  <c:v>1</c:v>
                </c:pt>
                <c:pt idx="3">
                  <c:v>69</c:v>
                </c:pt>
                <c:pt idx="4">
                  <c:v>0</c:v>
                </c:pt>
                <c:pt idx="5">
                  <c:v>0</c:v>
                </c:pt>
              </c:numCache>
            </c:numRef>
          </c:val>
          <c:extLst>
            <c:ext xmlns:c16="http://schemas.microsoft.com/office/drawing/2014/chart" uri="{C3380CC4-5D6E-409C-BE32-E72D297353CC}">
              <c16:uniqueId val="{00000001-CA44-4273-AAE3-62D636C851E6}"/>
            </c:ext>
          </c:extLst>
        </c:ser>
        <c:ser>
          <c:idx val="2"/>
          <c:order val="2"/>
          <c:tx>
            <c:strRef>
              <c:f>Sheet1!$D$1</c:f>
              <c:strCache>
                <c:ptCount val="1"/>
                <c:pt idx="0">
                  <c:v>Invalid</c:v>
                </c:pt>
              </c:strCache>
            </c:strRef>
          </c:tx>
          <c:spPr>
            <a:solidFill>
              <a:schemeClr val="accent3"/>
            </a:solidFill>
            <a:ln>
              <a:noFill/>
            </a:ln>
            <a:effectLst/>
          </c:spPr>
          <c:invertIfNegative val="0"/>
          <c:cat>
            <c:strRef>
              <c:f>Sheet1!$A$2:$A$7</c:f>
              <c:strCache>
                <c:ptCount val="6"/>
                <c:pt idx="0">
                  <c:v>General population</c:v>
                </c:pt>
                <c:pt idx="1">
                  <c:v>Sex worker</c:v>
                </c:pt>
                <c:pt idx="2">
                  <c:v>Clients of sex worker</c:v>
                </c:pt>
                <c:pt idx="3">
                  <c:v>MSM</c:v>
                </c:pt>
                <c:pt idx="4">
                  <c:v>Transgender</c:v>
                </c:pt>
                <c:pt idx="5">
                  <c:v>People who use drugs</c:v>
                </c:pt>
              </c:strCache>
            </c:strRef>
          </c:cat>
          <c:val>
            <c:numRef>
              <c:f>Sheet1!$D$2:$D$7</c:f>
              <c:numCache>
                <c:formatCode>General</c:formatCode>
                <c:ptCount val="6"/>
                <c:pt idx="0">
                  <c:v>3</c:v>
                </c:pt>
                <c:pt idx="1">
                  <c:v>0</c:v>
                </c:pt>
                <c:pt idx="2">
                  <c:v>3</c:v>
                </c:pt>
                <c:pt idx="3">
                  <c:v>42</c:v>
                </c:pt>
                <c:pt idx="4">
                  <c:v>0</c:v>
                </c:pt>
                <c:pt idx="5">
                  <c:v>0</c:v>
                </c:pt>
              </c:numCache>
            </c:numRef>
          </c:val>
          <c:extLst>
            <c:ext xmlns:c16="http://schemas.microsoft.com/office/drawing/2014/chart" uri="{C3380CC4-5D6E-409C-BE32-E72D297353CC}">
              <c16:uniqueId val="{00000002-CA44-4273-AAE3-62D636C851E6}"/>
            </c:ext>
          </c:extLst>
        </c:ser>
        <c:dLbls>
          <c:showLegendKey val="0"/>
          <c:showVal val="0"/>
          <c:showCatName val="0"/>
          <c:showSerName val="0"/>
          <c:showPercent val="0"/>
          <c:showBubbleSize val="0"/>
        </c:dLbls>
        <c:gapWidth val="150"/>
        <c:overlap val="100"/>
        <c:axId val="214425647"/>
        <c:axId val="214423567"/>
      </c:barChart>
      <c:catAx>
        <c:axId val="2144256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214423567"/>
        <c:crosses val="autoZero"/>
        <c:auto val="1"/>
        <c:lblAlgn val="ctr"/>
        <c:lblOffset val="100"/>
        <c:noMultiLvlLbl val="0"/>
      </c:catAx>
      <c:valAx>
        <c:axId val="214423567"/>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2144256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JUMLAH PESERTA (N=1077)</c:v>
                </c:pt>
              </c:strCache>
            </c:strRef>
          </c:tx>
          <c:spPr>
            <a:solidFill>
              <a:schemeClr val="accent2"/>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FD75-4134-8DA7-24FFCF0AEF4C}"/>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FD75-4134-8DA7-24FFCF0AEF4C}"/>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5-FD75-4134-8DA7-24FFCF0AEF4C}"/>
              </c:ext>
            </c:extLst>
          </c:dPt>
          <c:dPt>
            <c:idx val="3"/>
            <c:invertIfNegative val="0"/>
            <c:bubble3D val="0"/>
            <c:spPr>
              <a:solidFill>
                <a:schemeClr val="accent2"/>
              </a:solidFill>
              <a:ln>
                <a:noFill/>
              </a:ln>
              <a:effectLst/>
            </c:spPr>
            <c:extLst>
              <c:ext xmlns:c16="http://schemas.microsoft.com/office/drawing/2014/chart" uri="{C3380CC4-5D6E-409C-BE32-E72D297353CC}">
                <c16:uniqueId val="{00000002-F09F-4C6D-8DFA-BDAE8DA65581}"/>
              </c:ext>
            </c:extLst>
          </c:dPt>
          <c:dPt>
            <c:idx val="4"/>
            <c:invertIfNegative val="0"/>
            <c:bubble3D val="0"/>
            <c:spPr>
              <a:solidFill>
                <a:schemeClr val="accent2"/>
              </a:solidFill>
              <a:ln>
                <a:noFill/>
              </a:ln>
              <a:effectLst/>
            </c:spPr>
            <c:extLst>
              <c:ext xmlns:c16="http://schemas.microsoft.com/office/drawing/2014/chart" uri="{C3380CC4-5D6E-409C-BE32-E72D297353CC}">
                <c16:uniqueId val="{00000003-F09F-4C6D-8DFA-BDAE8DA65581}"/>
              </c:ext>
            </c:extLst>
          </c:dPt>
          <c:dPt>
            <c:idx val="5"/>
            <c:invertIfNegative val="0"/>
            <c:bubble3D val="0"/>
            <c:spPr>
              <a:solidFill>
                <a:schemeClr val="accent2"/>
              </a:solidFill>
              <a:ln>
                <a:noFill/>
              </a:ln>
              <a:effectLst/>
            </c:spPr>
            <c:extLst>
              <c:ext xmlns:c16="http://schemas.microsoft.com/office/drawing/2014/chart" uri="{C3380CC4-5D6E-409C-BE32-E72D297353CC}">
                <c16:uniqueId val="{00000004-F09F-4C6D-8DFA-BDAE8DA65581}"/>
              </c:ext>
            </c:extLst>
          </c:dPt>
          <c:dLbls>
            <c:spPr>
              <a:noFill/>
              <a:ln>
                <a:noFill/>
              </a:ln>
              <a:effectLst/>
            </c:spPr>
            <c:txPr>
              <a:bodyPr rot="0" spcFirstLastPara="1" vertOverflow="clip" horzOverflow="clip" vert="horz" wrap="square" lIns="38100" tIns="19050" rIns="38100" bIns="19050" anchor="ctr" anchorCtr="1">
                <a:spAutoFit/>
              </a:bodyPr>
              <a:lstStyle/>
              <a:p>
                <a:pPr>
                  <a:defRPr sz="2000" b="1" i="0" u="none" strike="noStrike" kern="1200" baseline="0">
                    <a:solidFill>
                      <a:schemeClr val="accent5">
                        <a:lumMod val="50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Sheet1!$A$2:$A$7</c:f>
              <c:strCache>
                <c:ptCount val="6"/>
                <c:pt idx="0">
                  <c:v>18-19</c:v>
                </c:pt>
                <c:pt idx="1">
                  <c:v>20-24</c:v>
                </c:pt>
                <c:pt idx="2">
                  <c:v>25-29</c:v>
                </c:pt>
                <c:pt idx="3">
                  <c:v>30-34</c:v>
                </c:pt>
                <c:pt idx="4">
                  <c:v>35-39</c:v>
                </c:pt>
                <c:pt idx="5">
                  <c:v>&gt;40</c:v>
                </c:pt>
              </c:strCache>
            </c:strRef>
          </c:cat>
          <c:val>
            <c:numRef>
              <c:f>Sheet1!$B$2:$B$7</c:f>
              <c:numCache>
                <c:formatCode>0%</c:formatCode>
                <c:ptCount val="6"/>
                <c:pt idx="0">
                  <c:v>7.0000000000000007E-2</c:v>
                </c:pt>
                <c:pt idx="1">
                  <c:v>0.45</c:v>
                </c:pt>
                <c:pt idx="2">
                  <c:v>0.27</c:v>
                </c:pt>
                <c:pt idx="3">
                  <c:v>0.14000000000000001</c:v>
                </c:pt>
                <c:pt idx="4">
                  <c:v>0.04</c:v>
                </c:pt>
                <c:pt idx="5">
                  <c:v>0.02</c:v>
                </c:pt>
              </c:numCache>
            </c:numRef>
          </c:val>
          <c:extLst>
            <c:ext xmlns:c16="http://schemas.microsoft.com/office/drawing/2014/chart" uri="{C3380CC4-5D6E-409C-BE32-E72D297353CC}">
              <c16:uniqueId val="{00000000-F09F-4C6D-8DFA-BDAE8DA65581}"/>
            </c:ext>
          </c:extLst>
        </c:ser>
        <c:dLbls>
          <c:dLblPos val="outEnd"/>
          <c:showLegendKey val="0"/>
          <c:showVal val="1"/>
          <c:showCatName val="0"/>
          <c:showSerName val="0"/>
          <c:showPercent val="0"/>
          <c:showBubbleSize val="0"/>
        </c:dLbls>
        <c:gapWidth val="444"/>
        <c:overlap val="-90"/>
        <c:axId val="608695423"/>
        <c:axId val="608696671"/>
      </c:barChart>
      <c:catAx>
        <c:axId val="6086954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cap="all" spc="120" normalizeH="0" baseline="0">
                <a:solidFill>
                  <a:schemeClr val="bg2">
                    <a:lumMod val="25000"/>
                  </a:schemeClr>
                </a:solidFill>
                <a:latin typeface="+mn-lt"/>
                <a:ea typeface="+mn-ea"/>
                <a:cs typeface="+mn-cs"/>
              </a:defRPr>
            </a:pPr>
            <a:endParaRPr lang="en-US"/>
          </a:p>
        </c:txPr>
        <c:crossAx val="608696671"/>
        <c:crosses val="autoZero"/>
        <c:auto val="1"/>
        <c:lblAlgn val="ctr"/>
        <c:lblOffset val="100"/>
        <c:noMultiLvlLbl val="0"/>
      </c:catAx>
      <c:valAx>
        <c:axId val="608696671"/>
        <c:scaling>
          <c:orientation val="minMax"/>
        </c:scaling>
        <c:delete val="1"/>
        <c:axPos val="l"/>
        <c:numFmt formatCode="0%" sourceLinked="1"/>
        <c:majorTickMark val="none"/>
        <c:minorTickMark val="none"/>
        <c:tickLblPos val="nextTo"/>
        <c:crossAx val="60869542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086735429907514E-2"/>
          <c:y val="3.6622153376912082E-2"/>
          <c:w val="0.91359960633643023"/>
          <c:h val="0.60151643855155956"/>
        </c:manualLayout>
      </c:layout>
      <c:barChart>
        <c:barDir val="col"/>
        <c:grouping val="clustered"/>
        <c:varyColors val="0"/>
        <c:ser>
          <c:idx val="0"/>
          <c:order val="0"/>
          <c:tx>
            <c:strRef>
              <c:f>Sheet1!$B$1</c:f>
              <c:strCache>
                <c:ptCount val="1"/>
                <c:pt idx="0">
                  <c:v>Series 1</c:v>
                </c:pt>
              </c:strCache>
            </c:strRef>
          </c:tx>
          <c:spPr>
            <a:solidFill>
              <a:schemeClr val="accent6"/>
            </a:solidFill>
            <a:ln>
              <a:noFill/>
            </a:ln>
            <a:effectLst/>
          </c:spPr>
          <c:invertIfNegative val="0"/>
          <c:dPt>
            <c:idx val="0"/>
            <c:invertIfNegative val="0"/>
            <c:bubble3D val="0"/>
            <c:spPr>
              <a:solidFill>
                <a:srgbClr val="92D050"/>
              </a:solidFill>
              <a:ln>
                <a:noFill/>
              </a:ln>
              <a:effectLst/>
            </c:spPr>
            <c:extLst>
              <c:ext xmlns:c16="http://schemas.microsoft.com/office/drawing/2014/chart" uri="{C3380CC4-5D6E-409C-BE32-E72D297353CC}">
                <c16:uniqueId val="{00000001-93DC-408B-A45B-0773FB5525A6}"/>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C-93DC-408B-A45B-0773FB5525A6}"/>
              </c:ext>
            </c:extLst>
          </c:dPt>
          <c:dPt>
            <c:idx val="2"/>
            <c:invertIfNegative val="0"/>
            <c:bubble3D val="0"/>
            <c:spPr>
              <a:solidFill>
                <a:srgbClr val="C00000"/>
              </a:solidFill>
              <a:ln>
                <a:noFill/>
              </a:ln>
              <a:effectLst/>
            </c:spPr>
            <c:extLst>
              <c:ext xmlns:c16="http://schemas.microsoft.com/office/drawing/2014/chart" uri="{C3380CC4-5D6E-409C-BE32-E72D297353CC}">
                <c16:uniqueId val="{00000005-B44E-4A91-97AE-E7CF27D7F72A}"/>
              </c:ext>
            </c:extLst>
          </c:dPt>
          <c:dPt>
            <c:idx val="3"/>
            <c:invertIfNegative val="0"/>
            <c:bubble3D val="0"/>
            <c:spPr>
              <a:solidFill>
                <a:srgbClr val="7030A0"/>
              </a:solidFill>
              <a:ln>
                <a:noFill/>
              </a:ln>
              <a:effectLst/>
            </c:spPr>
            <c:extLst>
              <c:ext xmlns:c16="http://schemas.microsoft.com/office/drawing/2014/chart" uri="{C3380CC4-5D6E-409C-BE32-E72D297353CC}">
                <c16:uniqueId val="{00000006-B44E-4A91-97AE-E7CF27D7F72A}"/>
              </c:ext>
            </c:extLst>
          </c:dPt>
          <c:dPt>
            <c:idx val="4"/>
            <c:invertIfNegative val="0"/>
            <c:bubble3D val="0"/>
            <c:spPr>
              <a:solidFill>
                <a:srgbClr val="00B050"/>
              </a:solidFill>
              <a:ln>
                <a:noFill/>
              </a:ln>
              <a:effectLst/>
            </c:spPr>
            <c:extLst>
              <c:ext xmlns:c16="http://schemas.microsoft.com/office/drawing/2014/chart" uri="{C3380CC4-5D6E-409C-BE32-E72D297353CC}">
                <c16:uniqueId val="{00000007-B44E-4A91-97AE-E7CF27D7F72A}"/>
              </c:ext>
            </c:extLst>
          </c:dPt>
          <c:dPt>
            <c:idx val="5"/>
            <c:invertIfNegative val="0"/>
            <c:bubble3D val="0"/>
            <c:spPr>
              <a:solidFill>
                <a:schemeClr val="tx2"/>
              </a:solidFill>
              <a:ln>
                <a:noFill/>
              </a:ln>
              <a:effectLst/>
            </c:spPr>
            <c:extLst>
              <c:ext xmlns:c16="http://schemas.microsoft.com/office/drawing/2014/chart" uri="{C3380CC4-5D6E-409C-BE32-E72D297353CC}">
                <c16:uniqueId val="{00000008-B44E-4A91-97AE-E7CF27D7F72A}"/>
              </c:ext>
            </c:extLst>
          </c:dPt>
          <c:cat>
            <c:strRef>
              <c:f>Sheet1!$A$2:$A$7</c:f>
              <c:strCache>
                <c:ptCount val="6"/>
                <c:pt idx="0">
                  <c:v>Registered individuals with mailing address provided 
(3005)</c:v>
                </c:pt>
                <c:pt idx="1">
                  <c:v>Online consent provided
(2868)</c:v>
                </c:pt>
                <c:pt idx="2">
                  <c:v>Completed baseline survey 
(2868)</c:v>
                </c:pt>
                <c:pt idx="3">
                  <c:v>Test kits delivered
(2526)</c:v>
                </c:pt>
                <c:pt idx="4">
                  <c:v>Test results returned 
(1077)</c:v>
                </c:pt>
                <c:pt idx="5">
                  <c:v>Completed follow-up survey
(1017)</c:v>
                </c:pt>
              </c:strCache>
            </c:strRef>
          </c:cat>
          <c:val>
            <c:numRef>
              <c:f>Sheet1!$B$2:$B$7</c:f>
              <c:numCache>
                <c:formatCode>General</c:formatCode>
                <c:ptCount val="6"/>
                <c:pt idx="0">
                  <c:v>3005</c:v>
                </c:pt>
                <c:pt idx="1">
                  <c:v>2868</c:v>
                </c:pt>
                <c:pt idx="2">
                  <c:v>2868</c:v>
                </c:pt>
                <c:pt idx="3">
                  <c:v>2526</c:v>
                </c:pt>
                <c:pt idx="4">
                  <c:v>1077</c:v>
                </c:pt>
                <c:pt idx="5">
                  <c:v>1017</c:v>
                </c:pt>
              </c:numCache>
            </c:numRef>
          </c:val>
          <c:extLst>
            <c:ext xmlns:c16="http://schemas.microsoft.com/office/drawing/2014/chart" uri="{C3380CC4-5D6E-409C-BE32-E72D297353CC}">
              <c16:uniqueId val="{00000000-B44E-4A91-97AE-E7CF27D7F72A}"/>
            </c:ext>
          </c:extLst>
        </c:ser>
        <c:dLbls>
          <c:showLegendKey val="0"/>
          <c:showVal val="0"/>
          <c:showCatName val="0"/>
          <c:showSerName val="0"/>
          <c:showPercent val="0"/>
          <c:showBubbleSize val="0"/>
        </c:dLbls>
        <c:gapWidth val="219"/>
        <c:overlap val="-27"/>
        <c:axId val="1058415231"/>
        <c:axId val="1058413151"/>
      </c:barChart>
      <c:catAx>
        <c:axId val="1058415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058413151"/>
        <c:crosses val="autoZero"/>
        <c:auto val="1"/>
        <c:lblAlgn val="ctr"/>
        <c:lblOffset val="100"/>
        <c:noMultiLvlLbl val="0"/>
      </c:catAx>
      <c:valAx>
        <c:axId val="1058413151"/>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0584152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255842027931351E-2"/>
          <c:y val="3.6622108111445353E-2"/>
          <c:w val="0.91359960633643023"/>
          <c:h val="0.60151643855155956"/>
        </c:manualLayout>
      </c:layout>
      <c:barChart>
        <c:barDir val="col"/>
        <c:grouping val="clustered"/>
        <c:varyColors val="0"/>
        <c:ser>
          <c:idx val="0"/>
          <c:order val="0"/>
          <c:tx>
            <c:strRef>
              <c:f>Sheet1!$B$1</c:f>
              <c:strCache>
                <c:ptCount val="1"/>
                <c:pt idx="0">
                  <c:v>Series 1</c:v>
                </c:pt>
              </c:strCache>
            </c:strRef>
          </c:tx>
          <c:spPr>
            <a:solidFill>
              <a:schemeClr val="accent6"/>
            </a:solidFill>
            <a:ln>
              <a:noFill/>
            </a:ln>
            <a:effectLst/>
          </c:spPr>
          <c:invertIfNegative val="0"/>
          <c:dPt>
            <c:idx val="0"/>
            <c:invertIfNegative val="0"/>
            <c:bubble3D val="0"/>
            <c:spPr>
              <a:solidFill>
                <a:srgbClr val="92D050"/>
              </a:solidFill>
              <a:ln>
                <a:noFill/>
              </a:ln>
              <a:effectLst/>
            </c:spPr>
            <c:extLst>
              <c:ext xmlns:c16="http://schemas.microsoft.com/office/drawing/2014/chart" uri="{C3380CC4-5D6E-409C-BE32-E72D297353CC}">
                <c16:uniqueId val="{00000001-93DC-408B-A45B-0773FB5525A6}"/>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C-93DC-408B-A45B-0773FB5525A6}"/>
              </c:ext>
            </c:extLst>
          </c:dPt>
          <c:dPt>
            <c:idx val="2"/>
            <c:invertIfNegative val="0"/>
            <c:bubble3D val="0"/>
            <c:spPr>
              <a:solidFill>
                <a:srgbClr val="C00000"/>
              </a:solidFill>
              <a:ln>
                <a:noFill/>
              </a:ln>
              <a:effectLst/>
            </c:spPr>
            <c:extLst>
              <c:ext xmlns:c16="http://schemas.microsoft.com/office/drawing/2014/chart" uri="{C3380CC4-5D6E-409C-BE32-E72D297353CC}">
                <c16:uniqueId val="{00000005-B44E-4A91-97AE-E7CF27D7F72A}"/>
              </c:ext>
            </c:extLst>
          </c:dPt>
          <c:dPt>
            <c:idx val="3"/>
            <c:invertIfNegative val="0"/>
            <c:bubble3D val="0"/>
            <c:spPr>
              <a:solidFill>
                <a:srgbClr val="7030A0"/>
              </a:solidFill>
              <a:ln>
                <a:noFill/>
              </a:ln>
              <a:effectLst/>
            </c:spPr>
            <c:extLst>
              <c:ext xmlns:c16="http://schemas.microsoft.com/office/drawing/2014/chart" uri="{C3380CC4-5D6E-409C-BE32-E72D297353CC}">
                <c16:uniqueId val="{00000006-B44E-4A91-97AE-E7CF27D7F72A}"/>
              </c:ext>
            </c:extLst>
          </c:dPt>
          <c:dPt>
            <c:idx val="4"/>
            <c:invertIfNegative val="0"/>
            <c:bubble3D val="0"/>
            <c:spPr>
              <a:solidFill>
                <a:srgbClr val="00B050"/>
              </a:solidFill>
              <a:ln>
                <a:noFill/>
              </a:ln>
              <a:effectLst/>
            </c:spPr>
            <c:extLst>
              <c:ext xmlns:c16="http://schemas.microsoft.com/office/drawing/2014/chart" uri="{C3380CC4-5D6E-409C-BE32-E72D297353CC}">
                <c16:uniqueId val="{00000007-B44E-4A91-97AE-E7CF27D7F72A}"/>
              </c:ext>
            </c:extLst>
          </c:dPt>
          <c:dPt>
            <c:idx val="5"/>
            <c:invertIfNegative val="0"/>
            <c:bubble3D val="0"/>
            <c:spPr>
              <a:solidFill>
                <a:schemeClr val="tx2"/>
              </a:solidFill>
              <a:ln>
                <a:noFill/>
              </a:ln>
              <a:effectLst/>
            </c:spPr>
            <c:extLst>
              <c:ext xmlns:c16="http://schemas.microsoft.com/office/drawing/2014/chart" uri="{C3380CC4-5D6E-409C-BE32-E72D297353CC}">
                <c16:uniqueId val="{00000008-B44E-4A91-97AE-E7CF27D7F72A}"/>
              </c:ext>
            </c:extLst>
          </c:dPt>
          <c:cat>
            <c:strRef>
              <c:f>Sheet1!$A$2:$A$7</c:f>
              <c:strCache>
                <c:ptCount val="6"/>
                <c:pt idx="0">
                  <c:v>Registered individuals with mailing address provided 
(3005)</c:v>
                </c:pt>
                <c:pt idx="1">
                  <c:v>Online consent provided
(2868)</c:v>
                </c:pt>
                <c:pt idx="2">
                  <c:v>Completed baseline survey 
(2868)</c:v>
                </c:pt>
                <c:pt idx="3">
                  <c:v>Test kits delivered
(2526)</c:v>
                </c:pt>
                <c:pt idx="4">
                  <c:v>Test results returned 
(1077)</c:v>
                </c:pt>
                <c:pt idx="5">
                  <c:v>Completed follow-up survey
(1017)</c:v>
                </c:pt>
              </c:strCache>
            </c:strRef>
          </c:cat>
          <c:val>
            <c:numRef>
              <c:f>Sheet1!$B$2:$B$7</c:f>
              <c:numCache>
                <c:formatCode>General</c:formatCode>
                <c:ptCount val="6"/>
                <c:pt idx="0">
                  <c:v>3005</c:v>
                </c:pt>
                <c:pt idx="1">
                  <c:v>2868</c:v>
                </c:pt>
                <c:pt idx="2">
                  <c:v>2868</c:v>
                </c:pt>
                <c:pt idx="3">
                  <c:v>2526</c:v>
                </c:pt>
                <c:pt idx="4">
                  <c:v>1077</c:v>
                </c:pt>
                <c:pt idx="5">
                  <c:v>1017</c:v>
                </c:pt>
              </c:numCache>
            </c:numRef>
          </c:val>
          <c:extLst>
            <c:ext xmlns:c16="http://schemas.microsoft.com/office/drawing/2014/chart" uri="{C3380CC4-5D6E-409C-BE32-E72D297353CC}">
              <c16:uniqueId val="{00000000-B44E-4A91-97AE-E7CF27D7F72A}"/>
            </c:ext>
          </c:extLst>
        </c:ser>
        <c:dLbls>
          <c:showLegendKey val="0"/>
          <c:showVal val="0"/>
          <c:showCatName val="0"/>
          <c:showSerName val="0"/>
          <c:showPercent val="0"/>
          <c:showBubbleSize val="0"/>
        </c:dLbls>
        <c:gapWidth val="219"/>
        <c:overlap val="-27"/>
        <c:axId val="1058415231"/>
        <c:axId val="1058413151"/>
      </c:barChart>
      <c:catAx>
        <c:axId val="1058415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058413151"/>
        <c:crosses val="autoZero"/>
        <c:auto val="1"/>
        <c:lblAlgn val="ctr"/>
        <c:lblOffset val="100"/>
        <c:noMultiLvlLbl val="0"/>
      </c:catAx>
      <c:valAx>
        <c:axId val="1058413151"/>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0584152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255842027931351E-2"/>
          <c:y val="3.6622108111445353E-2"/>
          <c:w val="0.91359960633643023"/>
          <c:h val="0.60151643855155956"/>
        </c:manualLayout>
      </c:layout>
      <c:barChart>
        <c:barDir val="col"/>
        <c:grouping val="clustered"/>
        <c:varyColors val="0"/>
        <c:ser>
          <c:idx val="0"/>
          <c:order val="0"/>
          <c:tx>
            <c:strRef>
              <c:f>Sheet1!$B$1</c:f>
              <c:strCache>
                <c:ptCount val="1"/>
                <c:pt idx="0">
                  <c:v>Series 1</c:v>
                </c:pt>
              </c:strCache>
            </c:strRef>
          </c:tx>
          <c:spPr>
            <a:solidFill>
              <a:schemeClr val="accent6"/>
            </a:solidFill>
            <a:ln>
              <a:noFill/>
            </a:ln>
            <a:effectLst/>
          </c:spPr>
          <c:invertIfNegative val="0"/>
          <c:dPt>
            <c:idx val="0"/>
            <c:invertIfNegative val="0"/>
            <c:bubble3D val="0"/>
            <c:spPr>
              <a:solidFill>
                <a:srgbClr val="92D050"/>
              </a:solidFill>
              <a:ln>
                <a:noFill/>
              </a:ln>
              <a:effectLst/>
            </c:spPr>
            <c:extLst>
              <c:ext xmlns:c16="http://schemas.microsoft.com/office/drawing/2014/chart" uri="{C3380CC4-5D6E-409C-BE32-E72D297353CC}">
                <c16:uniqueId val="{00000001-93DC-408B-A45B-0773FB5525A6}"/>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C-93DC-408B-A45B-0773FB5525A6}"/>
              </c:ext>
            </c:extLst>
          </c:dPt>
          <c:dPt>
            <c:idx val="2"/>
            <c:invertIfNegative val="0"/>
            <c:bubble3D val="0"/>
            <c:spPr>
              <a:solidFill>
                <a:srgbClr val="C00000"/>
              </a:solidFill>
              <a:ln>
                <a:noFill/>
              </a:ln>
              <a:effectLst/>
            </c:spPr>
            <c:extLst>
              <c:ext xmlns:c16="http://schemas.microsoft.com/office/drawing/2014/chart" uri="{C3380CC4-5D6E-409C-BE32-E72D297353CC}">
                <c16:uniqueId val="{00000005-B44E-4A91-97AE-E7CF27D7F72A}"/>
              </c:ext>
            </c:extLst>
          </c:dPt>
          <c:dPt>
            <c:idx val="3"/>
            <c:invertIfNegative val="0"/>
            <c:bubble3D val="0"/>
            <c:spPr>
              <a:solidFill>
                <a:srgbClr val="7030A0"/>
              </a:solidFill>
              <a:ln>
                <a:noFill/>
              </a:ln>
              <a:effectLst/>
            </c:spPr>
            <c:extLst>
              <c:ext xmlns:c16="http://schemas.microsoft.com/office/drawing/2014/chart" uri="{C3380CC4-5D6E-409C-BE32-E72D297353CC}">
                <c16:uniqueId val="{00000006-B44E-4A91-97AE-E7CF27D7F72A}"/>
              </c:ext>
            </c:extLst>
          </c:dPt>
          <c:dPt>
            <c:idx val="4"/>
            <c:invertIfNegative val="0"/>
            <c:bubble3D val="0"/>
            <c:spPr>
              <a:solidFill>
                <a:srgbClr val="00B050"/>
              </a:solidFill>
              <a:ln>
                <a:noFill/>
              </a:ln>
              <a:effectLst/>
            </c:spPr>
            <c:extLst>
              <c:ext xmlns:c16="http://schemas.microsoft.com/office/drawing/2014/chart" uri="{C3380CC4-5D6E-409C-BE32-E72D297353CC}">
                <c16:uniqueId val="{00000007-B44E-4A91-97AE-E7CF27D7F72A}"/>
              </c:ext>
            </c:extLst>
          </c:dPt>
          <c:dPt>
            <c:idx val="5"/>
            <c:invertIfNegative val="0"/>
            <c:bubble3D val="0"/>
            <c:spPr>
              <a:solidFill>
                <a:schemeClr val="tx2"/>
              </a:solidFill>
              <a:ln>
                <a:noFill/>
              </a:ln>
              <a:effectLst/>
            </c:spPr>
            <c:extLst>
              <c:ext xmlns:c16="http://schemas.microsoft.com/office/drawing/2014/chart" uri="{C3380CC4-5D6E-409C-BE32-E72D297353CC}">
                <c16:uniqueId val="{00000008-B44E-4A91-97AE-E7CF27D7F72A}"/>
              </c:ext>
            </c:extLst>
          </c:dPt>
          <c:cat>
            <c:strRef>
              <c:f>Sheet1!$A$2:$A$7</c:f>
              <c:strCache>
                <c:ptCount val="6"/>
                <c:pt idx="0">
                  <c:v>Registered individuals with mailing address provided 
(3005)</c:v>
                </c:pt>
                <c:pt idx="1">
                  <c:v>Online consent provided
(2868)</c:v>
                </c:pt>
                <c:pt idx="2">
                  <c:v>Completed baseline survey 
(2868)</c:v>
                </c:pt>
                <c:pt idx="3">
                  <c:v>Test kits delivered
(2526)</c:v>
                </c:pt>
                <c:pt idx="4">
                  <c:v>Test results returned 
(1077)</c:v>
                </c:pt>
                <c:pt idx="5">
                  <c:v>Completed follow-up survey
(1017)</c:v>
                </c:pt>
              </c:strCache>
            </c:strRef>
          </c:cat>
          <c:val>
            <c:numRef>
              <c:f>Sheet1!$B$2:$B$7</c:f>
              <c:numCache>
                <c:formatCode>General</c:formatCode>
                <c:ptCount val="6"/>
                <c:pt idx="0">
                  <c:v>3005</c:v>
                </c:pt>
                <c:pt idx="1">
                  <c:v>2868</c:v>
                </c:pt>
                <c:pt idx="2">
                  <c:v>2868</c:v>
                </c:pt>
                <c:pt idx="3">
                  <c:v>2526</c:v>
                </c:pt>
                <c:pt idx="4">
                  <c:v>1077</c:v>
                </c:pt>
                <c:pt idx="5">
                  <c:v>1017</c:v>
                </c:pt>
              </c:numCache>
            </c:numRef>
          </c:val>
          <c:extLst>
            <c:ext xmlns:c16="http://schemas.microsoft.com/office/drawing/2014/chart" uri="{C3380CC4-5D6E-409C-BE32-E72D297353CC}">
              <c16:uniqueId val="{00000000-B44E-4A91-97AE-E7CF27D7F72A}"/>
            </c:ext>
          </c:extLst>
        </c:ser>
        <c:dLbls>
          <c:showLegendKey val="0"/>
          <c:showVal val="0"/>
          <c:showCatName val="0"/>
          <c:showSerName val="0"/>
          <c:showPercent val="0"/>
          <c:showBubbleSize val="0"/>
        </c:dLbls>
        <c:gapWidth val="219"/>
        <c:overlap val="-27"/>
        <c:axId val="1058415231"/>
        <c:axId val="1058413151"/>
      </c:barChart>
      <c:catAx>
        <c:axId val="1058415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1058413151"/>
        <c:crosses val="autoZero"/>
        <c:auto val="1"/>
        <c:lblAlgn val="ctr"/>
        <c:lblOffset val="100"/>
        <c:noMultiLvlLbl val="0"/>
      </c:catAx>
      <c:valAx>
        <c:axId val="1058413151"/>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0584152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image" Target="../media/image46.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image" Target="../media/image4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5257F2-E6D8-42A4-A079-BD6330FD5359}" type="doc">
      <dgm:prSet loTypeId="urn:microsoft.com/office/officeart/2005/8/layout/chevron1" loCatId="process" qsTypeId="urn:microsoft.com/office/officeart/2005/8/quickstyle/simple4" qsCatId="simple" csTypeId="urn:microsoft.com/office/officeart/2005/8/colors/accent1_2" csCatId="accent1" phldr="1"/>
      <dgm:spPr/>
    </dgm:pt>
    <dgm:pt modelId="{501795C1-282C-4CE6-BD25-A2AEA313F869}">
      <dgm:prSet phldrT="[Text]"/>
      <dgm:spPr/>
      <dgm:t>
        <a:bodyPr/>
        <a:lstStyle/>
        <a:p>
          <a:r>
            <a:rPr lang="en-US" b="1" dirty="0"/>
            <a:t>Website launched on 16 Sep 2020</a:t>
          </a:r>
        </a:p>
      </dgm:t>
    </dgm:pt>
    <dgm:pt modelId="{FC8A6E98-4079-415A-A4BA-4A9F61E07464}" type="parTrans" cxnId="{CC12D00A-D565-4A23-8E30-373FC655E830}">
      <dgm:prSet/>
      <dgm:spPr/>
      <dgm:t>
        <a:bodyPr/>
        <a:lstStyle/>
        <a:p>
          <a:endParaRPr lang="en-US"/>
        </a:p>
      </dgm:t>
    </dgm:pt>
    <dgm:pt modelId="{EE90CA4B-2D20-4ECC-85AB-469A6BA41BEE}" type="sibTrans" cxnId="{CC12D00A-D565-4A23-8E30-373FC655E830}">
      <dgm:prSet/>
      <dgm:spPr/>
      <dgm:t>
        <a:bodyPr/>
        <a:lstStyle/>
        <a:p>
          <a:endParaRPr lang="en-US"/>
        </a:p>
      </dgm:t>
    </dgm:pt>
    <dgm:pt modelId="{AD724E38-606F-4863-878E-3D3B27EB5683}">
      <dgm:prSet phldrT="[Text]"/>
      <dgm:spPr/>
      <dgm:t>
        <a:bodyPr/>
        <a:lstStyle/>
        <a:p>
          <a:r>
            <a:rPr lang="en-US" b="1" dirty="0"/>
            <a:t>Recruitment started on     6 Nov 2020</a:t>
          </a:r>
        </a:p>
      </dgm:t>
    </dgm:pt>
    <dgm:pt modelId="{3D7993AF-C8E7-4B7A-B22E-FAFF8A662536}" type="parTrans" cxnId="{B658CA30-F7DC-4607-8F50-57838E806F8A}">
      <dgm:prSet/>
      <dgm:spPr/>
      <dgm:t>
        <a:bodyPr/>
        <a:lstStyle/>
        <a:p>
          <a:endParaRPr lang="en-US"/>
        </a:p>
      </dgm:t>
    </dgm:pt>
    <dgm:pt modelId="{B1E4F03E-0045-482F-8190-FC1D90DA39B5}" type="sibTrans" cxnId="{B658CA30-F7DC-4607-8F50-57838E806F8A}">
      <dgm:prSet/>
      <dgm:spPr/>
      <dgm:t>
        <a:bodyPr/>
        <a:lstStyle/>
        <a:p>
          <a:endParaRPr lang="en-US"/>
        </a:p>
      </dgm:t>
    </dgm:pt>
    <dgm:pt modelId="{B17061AA-62A1-4CAD-A1F1-F756B1D7C51F}">
      <dgm:prSet phldrT="[Text]"/>
      <dgm:spPr/>
      <dgm:t>
        <a:bodyPr/>
        <a:lstStyle/>
        <a:p>
          <a:r>
            <a:rPr lang="en-US" b="1" dirty="0"/>
            <a:t>Recruitment ended on  31 Oct 2020</a:t>
          </a:r>
        </a:p>
      </dgm:t>
    </dgm:pt>
    <dgm:pt modelId="{71571397-C469-4873-90A1-D064B9357660}" type="parTrans" cxnId="{B0A4FF38-93EE-4666-9CC2-B90F7FC763FC}">
      <dgm:prSet/>
      <dgm:spPr/>
      <dgm:t>
        <a:bodyPr/>
        <a:lstStyle/>
        <a:p>
          <a:endParaRPr lang="en-US"/>
        </a:p>
      </dgm:t>
    </dgm:pt>
    <dgm:pt modelId="{D561D62A-57F5-4DD1-A5CE-4D95B8C766B7}" type="sibTrans" cxnId="{B0A4FF38-93EE-4666-9CC2-B90F7FC763FC}">
      <dgm:prSet/>
      <dgm:spPr/>
      <dgm:t>
        <a:bodyPr/>
        <a:lstStyle/>
        <a:p>
          <a:endParaRPr lang="en-US"/>
        </a:p>
      </dgm:t>
    </dgm:pt>
    <dgm:pt modelId="{5A469533-B8C6-4675-8FE2-33003608B419}" type="pres">
      <dgm:prSet presAssocID="{4F5257F2-E6D8-42A4-A079-BD6330FD5359}" presName="Name0" presStyleCnt="0">
        <dgm:presLayoutVars>
          <dgm:dir/>
          <dgm:animLvl val="lvl"/>
          <dgm:resizeHandles val="exact"/>
        </dgm:presLayoutVars>
      </dgm:prSet>
      <dgm:spPr/>
    </dgm:pt>
    <dgm:pt modelId="{DFD47E97-D0BB-431B-A2C6-2BF653F99F02}" type="pres">
      <dgm:prSet presAssocID="{501795C1-282C-4CE6-BD25-A2AEA313F869}" presName="parTxOnly" presStyleLbl="node1" presStyleIdx="0" presStyleCnt="3">
        <dgm:presLayoutVars>
          <dgm:chMax val="0"/>
          <dgm:chPref val="0"/>
          <dgm:bulletEnabled val="1"/>
        </dgm:presLayoutVars>
      </dgm:prSet>
      <dgm:spPr/>
    </dgm:pt>
    <dgm:pt modelId="{AA0AB84E-85FD-402C-B724-A940A14C387D}" type="pres">
      <dgm:prSet presAssocID="{EE90CA4B-2D20-4ECC-85AB-469A6BA41BEE}" presName="parTxOnlySpace" presStyleCnt="0"/>
      <dgm:spPr/>
    </dgm:pt>
    <dgm:pt modelId="{F42E486C-F606-4791-B924-8D774EC0E80E}" type="pres">
      <dgm:prSet presAssocID="{AD724E38-606F-4863-878E-3D3B27EB5683}" presName="parTxOnly" presStyleLbl="node1" presStyleIdx="1" presStyleCnt="3">
        <dgm:presLayoutVars>
          <dgm:chMax val="0"/>
          <dgm:chPref val="0"/>
          <dgm:bulletEnabled val="1"/>
        </dgm:presLayoutVars>
      </dgm:prSet>
      <dgm:spPr/>
    </dgm:pt>
    <dgm:pt modelId="{F5B7772C-EA26-4E88-BD1B-8CD657B6E508}" type="pres">
      <dgm:prSet presAssocID="{B1E4F03E-0045-482F-8190-FC1D90DA39B5}" presName="parTxOnlySpace" presStyleCnt="0"/>
      <dgm:spPr/>
    </dgm:pt>
    <dgm:pt modelId="{C93D15C4-79C5-4088-897A-AF90CB108C2A}" type="pres">
      <dgm:prSet presAssocID="{B17061AA-62A1-4CAD-A1F1-F756B1D7C51F}" presName="parTxOnly" presStyleLbl="node1" presStyleIdx="2" presStyleCnt="3">
        <dgm:presLayoutVars>
          <dgm:chMax val="0"/>
          <dgm:chPref val="0"/>
          <dgm:bulletEnabled val="1"/>
        </dgm:presLayoutVars>
      </dgm:prSet>
      <dgm:spPr/>
    </dgm:pt>
  </dgm:ptLst>
  <dgm:cxnLst>
    <dgm:cxn modelId="{CC12D00A-D565-4A23-8E30-373FC655E830}" srcId="{4F5257F2-E6D8-42A4-A079-BD6330FD5359}" destId="{501795C1-282C-4CE6-BD25-A2AEA313F869}" srcOrd="0" destOrd="0" parTransId="{FC8A6E98-4079-415A-A4BA-4A9F61E07464}" sibTransId="{EE90CA4B-2D20-4ECC-85AB-469A6BA41BEE}"/>
    <dgm:cxn modelId="{22DD8215-1B02-4B77-82F6-388750E5CBB2}" type="presOf" srcId="{501795C1-282C-4CE6-BD25-A2AEA313F869}" destId="{DFD47E97-D0BB-431B-A2C6-2BF653F99F02}" srcOrd="0" destOrd="0" presId="urn:microsoft.com/office/officeart/2005/8/layout/chevron1"/>
    <dgm:cxn modelId="{B658CA30-F7DC-4607-8F50-57838E806F8A}" srcId="{4F5257F2-E6D8-42A4-A079-BD6330FD5359}" destId="{AD724E38-606F-4863-878E-3D3B27EB5683}" srcOrd="1" destOrd="0" parTransId="{3D7993AF-C8E7-4B7A-B22E-FAFF8A662536}" sibTransId="{B1E4F03E-0045-482F-8190-FC1D90DA39B5}"/>
    <dgm:cxn modelId="{B0A4FF38-93EE-4666-9CC2-B90F7FC763FC}" srcId="{4F5257F2-E6D8-42A4-A079-BD6330FD5359}" destId="{B17061AA-62A1-4CAD-A1F1-F756B1D7C51F}" srcOrd="2" destOrd="0" parTransId="{71571397-C469-4873-90A1-D064B9357660}" sibTransId="{D561D62A-57F5-4DD1-A5CE-4D95B8C766B7}"/>
    <dgm:cxn modelId="{48399B8C-16ED-4007-9ED8-6E0AEE4CC852}" type="presOf" srcId="{B17061AA-62A1-4CAD-A1F1-F756B1D7C51F}" destId="{C93D15C4-79C5-4088-897A-AF90CB108C2A}" srcOrd="0" destOrd="0" presId="urn:microsoft.com/office/officeart/2005/8/layout/chevron1"/>
    <dgm:cxn modelId="{6851339A-D220-4603-86BB-E58A9B23D210}" type="presOf" srcId="{AD724E38-606F-4863-878E-3D3B27EB5683}" destId="{F42E486C-F606-4791-B924-8D774EC0E80E}" srcOrd="0" destOrd="0" presId="urn:microsoft.com/office/officeart/2005/8/layout/chevron1"/>
    <dgm:cxn modelId="{F395C2FB-6691-4550-8848-E66F710B90A7}" type="presOf" srcId="{4F5257F2-E6D8-42A4-A079-BD6330FD5359}" destId="{5A469533-B8C6-4675-8FE2-33003608B419}" srcOrd="0" destOrd="0" presId="urn:microsoft.com/office/officeart/2005/8/layout/chevron1"/>
    <dgm:cxn modelId="{F84745AE-CB72-43B8-8401-5F3245A00692}" type="presParOf" srcId="{5A469533-B8C6-4675-8FE2-33003608B419}" destId="{DFD47E97-D0BB-431B-A2C6-2BF653F99F02}" srcOrd="0" destOrd="0" presId="urn:microsoft.com/office/officeart/2005/8/layout/chevron1"/>
    <dgm:cxn modelId="{B5073D13-7D9C-4720-B3E1-C1D8434F551F}" type="presParOf" srcId="{5A469533-B8C6-4675-8FE2-33003608B419}" destId="{AA0AB84E-85FD-402C-B724-A940A14C387D}" srcOrd="1" destOrd="0" presId="urn:microsoft.com/office/officeart/2005/8/layout/chevron1"/>
    <dgm:cxn modelId="{05116095-66B1-49A7-B231-8CA36EDDE9D1}" type="presParOf" srcId="{5A469533-B8C6-4675-8FE2-33003608B419}" destId="{F42E486C-F606-4791-B924-8D774EC0E80E}" srcOrd="2" destOrd="0" presId="urn:microsoft.com/office/officeart/2005/8/layout/chevron1"/>
    <dgm:cxn modelId="{EE61CB07-6708-4AFE-B14D-8320865CF824}" type="presParOf" srcId="{5A469533-B8C6-4675-8FE2-33003608B419}" destId="{F5B7772C-EA26-4E88-BD1B-8CD657B6E508}" srcOrd="3" destOrd="0" presId="urn:microsoft.com/office/officeart/2005/8/layout/chevron1"/>
    <dgm:cxn modelId="{DE9CD992-C287-4C3D-B6F6-4A70E7BD832D}" type="presParOf" srcId="{5A469533-B8C6-4675-8FE2-33003608B419}" destId="{C93D15C4-79C5-4088-897A-AF90CB108C2A}"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FCEEFF-6FA0-4894-B2F3-D01A09024BB7}" type="doc">
      <dgm:prSet loTypeId="urn:microsoft.com/office/officeart/2011/layout/RadialPictureList" loCatId="picture" qsTypeId="urn:microsoft.com/office/officeart/2005/8/quickstyle/3d1" qsCatId="3D" csTypeId="urn:microsoft.com/office/officeart/2005/8/colors/accent2_3" csCatId="accent2" phldr="1"/>
      <dgm:spPr/>
      <dgm:t>
        <a:bodyPr/>
        <a:lstStyle/>
        <a:p>
          <a:endParaRPr lang="en-MY"/>
        </a:p>
      </dgm:t>
    </dgm:pt>
    <dgm:pt modelId="{79E31105-545F-4AC3-AAEF-DE223B079803}">
      <dgm:prSet phldrT="[Text]" custT="1"/>
      <dgm:spPr/>
      <dgm:t>
        <a:bodyPr/>
        <a:lstStyle/>
        <a:p>
          <a:r>
            <a:rPr lang="en-MY" sz="2000" dirty="0"/>
            <a:t>Implementation Gaps</a:t>
          </a:r>
        </a:p>
      </dgm:t>
    </dgm:pt>
    <dgm:pt modelId="{0ED6720B-682F-43B8-B261-9564C3C417A3}" type="parTrans" cxnId="{810B931A-11AA-4F46-88E2-225C6801924E}">
      <dgm:prSet/>
      <dgm:spPr/>
      <dgm:t>
        <a:bodyPr/>
        <a:lstStyle/>
        <a:p>
          <a:endParaRPr lang="en-MY"/>
        </a:p>
      </dgm:t>
    </dgm:pt>
    <dgm:pt modelId="{5EA1649D-0448-49DA-BEA6-D11916D73D07}" type="sibTrans" cxnId="{810B931A-11AA-4F46-88E2-225C6801924E}">
      <dgm:prSet/>
      <dgm:spPr/>
      <dgm:t>
        <a:bodyPr/>
        <a:lstStyle/>
        <a:p>
          <a:endParaRPr lang="en-MY"/>
        </a:p>
      </dgm:t>
    </dgm:pt>
    <dgm:pt modelId="{8A420DFE-90B3-4479-AA30-0314A55DE3A8}">
      <dgm:prSet phldrT="[Text]" custT="1"/>
      <dgm:spPr/>
      <dgm:t>
        <a:bodyPr/>
        <a:lstStyle/>
        <a:p>
          <a:pPr algn="ctr"/>
          <a:r>
            <a:rPr lang="en-MY" sz="2400" dirty="0"/>
            <a:t>Information </a:t>
          </a:r>
        </a:p>
        <a:p>
          <a:pPr algn="ctr"/>
          <a:r>
            <a:rPr lang="en-MY" sz="2400" dirty="0"/>
            <a:t>Dissemination</a:t>
          </a:r>
        </a:p>
      </dgm:t>
    </dgm:pt>
    <dgm:pt modelId="{2A345DA1-15D9-40BE-93AF-3CED71D86DF8}" type="parTrans" cxnId="{FC84D6B5-A660-4491-B898-006D33B68C5D}">
      <dgm:prSet/>
      <dgm:spPr/>
      <dgm:t>
        <a:bodyPr/>
        <a:lstStyle/>
        <a:p>
          <a:endParaRPr lang="en-MY"/>
        </a:p>
      </dgm:t>
    </dgm:pt>
    <dgm:pt modelId="{7E14973F-12A5-48C8-89AB-9159C4505715}" type="sibTrans" cxnId="{FC84D6B5-A660-4491-B898-006D33B68C5D}">
      <dgm:prSet/>
      <dgm:spPr/>
      <dgm:t>
        <a:bodyPr/>
        <a:lstStyle/>
        <a:p>
          <a:endParaRPr lang="en-MY"/>
        </a:p>
      </dgm:t>
    </dgm:pt>
    <dgm:pt modelId="{28A0F127-E63C-465F-8D5A-899FA68FA375}">
      <dgm:prSet phldrT="[Text]" custT="1"/>
      <dgm:spPr/>
      <dgm:t>
        <a:bodyPr/>
        <a:lstStyle/>
        <a:p>
          <a:pPr algn="ctr"/>
          <a:r>
            <a:rPr lang="en-MY" sz="2400" dirty="0"/>
            <a:t>User </a:t>
          </a:r>
        </a:p>
        <a:p>
          <a:pPr algn="ctr"/>
          <a:r>
            <a:rPr lang="en-MY" sz="2400" dirty="0"/>
            <a:t>experience</a:t>
          </a:r>
        </a:p>
      </dgm:t>
    </dgm:pt>
    <dgm:pt modelId="{77C280AC-8C5C-43D7-A863-55F5ECB28AF3}" type="parTrans" cxnId="{649C8FD9-03DD-4902-AFA9-470C95671B3C}">
      <dgm:prSet/>
      <dgm:spPr/>
      <dgm:t>
        <a:bodyPr/>
        <a:lstStyle/>
        <a:p>
          <a:endParaRPr lang="en-MY"/>
        </a:p>
      </dgm:t>
    </dgm:pt>
    <dgm:pt modelId="{F09D8D02-EFB4-4F70-9C77-7D12117C5487}" type="sibTrans" cxnId="{649C8FD9-03DD-4902-AFA9-470C95671B3C}">
      <dgm:prSet/>
      <dgm:spPr/>
      <dgm:t>
        <a:bodyPr/>
        <a:lstStyle/>
        <a:p>
          <a:endParaRPr lang="en-MY"/>
        </a:p>
      </dgm:t>
    </dgm:pt>
    <dgm:pt modelId="{75C339BB-E707-49A7-A6B2-D27B55AAE3F1}">
      <dgm:prSet phldrT="[Text]" custT="1"/>
      <dgm:spPr/>
      <dgm:t>
        <a:bodyPr/>
        <a:lstStyle/>
        <a:p>
          <a:pPr algn="ctr"/>
          <a:r>
            <a:rPr lang="en-MY" sz="2400" dirty="0"/>
            <a:t>Infrastructure</a:t>
          </a:r>
        </a:p>
      </dgm:t>
    </dgm:pt>
    <dgm:pt modelId="{1ACCC3FD-1614-4014-8885-DAE997820814}" type="parTrans" cxnId="{D8FAFBC2-180C-4ACA-B8C9-D8F54C14076C}">
      <dgm:prSet/>
      <dgm:spPr/>
      <dgm:t>
        <a:bodyPr/>
        <a:lstStyle/>
        <a:p>
          <a:endParaRPr lang="en-MY"/>
        </a:p>
      </dgm:t>
    </dgm:pt>
    <dgm:pt modelId="{A2C0997D-8832-4CED-AA60-4ADBFD492302}" type="sibTrans" cxnId="{D8FAFBC2-180C-4ACA-B8C9-D8F54C14076C}">
      <dgm:prSet/>
      <dgm:spPr/>
      <dgm:t>
        <a:bodyPr/>
        <a:lstStyle/>
        <a:p>
          <a:endParaRPr lang="en-MY"/>
        </a:p>
      </dgm:t>
    </dgm:pt>
    <dgm:pt modelId="{7C97511F-90FD-4114-825C-CD46D9B59A61}" type="pres">
      <dgm:prSet presAssocID="{DCFCEEFF-6FA0-4894-B2F3-D01A09024BB7}" presName="Name0" presStyleCnt="0">
        <dgm:presLayoutVars>
          <dgm:chMax val="1"/>
          <dgm:chPref val="1"/>
          <dgm:dir/>
          <dgm:resizeHandles/>
        </dgm:presLayoutVars>
      </dgm:prSet>
      <dgm:spPr/>
    </dgm:pt>
    <dgm:pt modelId="{3F93943A-7BCE-4440-9DE0-6C347DC943AC}" type="pres">
      <dgm:prSet presAssocID="{79E31105-545F-4AC3-AAEF-DE223B079803}" presName="Parent" presStyleLbl="node1" presStyleIdx="0" presStyleCnt="2" custScaleX="113642" custScaleY="101981">
        <dgm:presLayoutVars>
          <dgm:chMax val="4"/>
          <dgm:chPref val="3"/>
        </dgm:presLayoutVars>
      </dgm:prSet>
      <dgm:spPr/>
    </dgm:pt>
    <dgm:pt modelId="{534DA0D7-A712-4994-9F0C-AEFF29A2557D}" type="pres">
      <dgm:prSet presAssocID="{8A420DFE-90B3-4479-AA30-0314A55DE3A8}" presName="Accent" presStyleLbl="node1" presStyleIdx="1" presStyleCnt="2"/>
      <dgm:spPr/>
    </dgm:pt>
    <dgm:pt modelId="{A717C790-C253-48FC-A22E-13EB347DB6B7}" type="pres">
      <dgm:prSet presAssocID="{8A420DFE-90B3-4479-AA30-0314A55DE3A8}" presName="Image1"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pt>
    <dgm:pt modelId="{F984C506-441D-4F04-B805-2F8F998937BC}" type="pres">
      <dgm:prSet presAssocID="{8A420DFE-90B3-4479-AA30-0314A55DE3A8}" presName="Child1" presStyleLbl="revTx" presStyleIdx="0" presStyleCnt="3" custScaleX="170520" custLinFactNeighborX="6415" custLinFactNeighborY="-8869">
        <dgm:presLayoutVars>
          <dgm:chMax val="0"/>
          <dgm:chPref val="0"/>
          <dgm:bulletEnabled val="1"/>
        </dgm:presLayoutVars>
      </dgm:prSet>
      <dgm:spPr/>
    </dgm:pt>
    <dgm:pt modelId="{80C550EC-158C-4F5F-9FB2-551AE3F40FA4}" type="pres">
      <dgm:prSet presAssocID="{28A0F127-E63C-465F-8D5A-899FA68FA375}" presName="Image2" presStyleCnt="0"/>
      <dgm:spPr/>
    </dgm:pt>
    <dgm:pt modelId="{64713FEF-E9BB-4085-9341-E847DB519316}" type="pres">
      <dgm:prSet presAssocID="{28A0F127-E63C-465F-8D5A-899FA68FA375}" presName="Image" presStyleLbl="fgImgPlac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dgm:spPr>
    </dgm:pt>
    <dgm:pt modelId="{B5C449C8-7248-45AF-9AC0-164271A83CAB}" type="pres">
      <dgm:prSet presAssocID="{28A0F127-E63C-465F-8D5A-899FA68FA375}" presName="Child2" presStyleLbl="revTx" presStyleIdx="1" presStyleCnt="3" custScaleX="129474" custLinFactNeighborX="-6415" custLinFactNeighborY="-850">
        <dgm:presLayoutVars>
          <dgm:chMax val="0"/>
          <dgm:chPref val="0"/>
          <dgm:bulletEnabled val="1"/>
        </dgm:presLayoutVars>
      </dgm:prSet>
      <dgm:spPr/>
    </dgm:pt>
    <dgm:pt modelId="{247CA81A-EBE7-4BF8-B4DF-04749FC0EC5A}" type="pres">
      <dgm:prSet presAssocID="{75C339BB-E707-49A7-A6B2-D27B55AAE3F1}" presName="Image3" presStyleCnt="0"/>
      <dgm:spPr/>
    </dgm:pt>
    <dgm:pt modelId="{260F4F9F-6C25-4AA1-AEEC-9A1BF37C6490}" type="pres">
      <dgm:prSet presAssocID="{75C339BB-E707-49A7-A6B2-D27B55AAE3F1}" presName="Image"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39000" r="-39000"/>
          </a:stretch>
        </a:blipFill>
      </dgm:spPr>
    </dgm:pt>
    <dgm:pt modelId="{21CBA305-DED2-4B16-95AF-9E3C713F74DC}" type="pres">
      <dgm:prSet presAssocID="{75C339BB-E707-49A7-A6B2-D27B55AAE3F1}" presName="Child3" presStyleLbl="revTx" presStyleIdx="2" presStyleCnt="3" custScaleX="153204" custScaleY="81339" custLinFactNeighborX="4491" custLinFactNeighborY="4435">
        <dgm:presLayoutVars>
          <dgm:chMax val="0"/>
          <dgm:chPref val="0"/>
          <dgm:bulletEnabled val="1"/>
        </dgm:presLayoutVars>
      </dgm:prSet>
      <dgm:spPr/>
    </dgm:pt>
  </dgm:ptLst>
  <dgm:cxnLst>
    <dgm:cxn modelId="{810B931A-11AA-4F46-88E2-225C6801924E}" srcId="{DCFCEEFF-6FA0-4894-B2F3-D01A09024BB7}" destId="{79E31105-545F-4AC3-AAEF-DE223B079803}" srcOrd="0" destOrd="0" parTransId="{0ED6720B-682F-43B8-B261-9564C3C417A3}" sibTransId="{5EA1649D-0448-49DA-BEA6-D11916D73D07}"/>
    <dgm:cxn modelId="{3AB89153-931C-4392-A12E-D9D8B7E255B7}" type="presOf" srcId="{DCFCEEFF-6FA0-4894-B2F3-D01A09024BB7}" destId="{7C97511F-90FD-4114-825C-CD46D9B59A61}" srcOrd="0" destOrd="0" presId="urn:microsoft.com/office/officeart/2011/layout/RadialPictureList"/>
    <dgm:cxn modelId="{F3269276-5692-4621-B01C-6FB705D79134}" type="presOf" srcId="{8A420DFE-90B3-4479-AA30-0314A55DE3A8}" destId="{F984C506-441D-4F04-B805-2F8F998937BC}" srcOrd="0" destOrd="0" presId="urn:microsoft.com/office/officeart/2011/layout/RadialPictureList"/>
    <dgm:cxn modelId="{14A4FBA3-1751-42CE-83D2-715689D49AD3}" type="presOf" srcId="{75C339BB-E707-49A7-A6B2-D27B55AAE3F1}" destId="{21CBA305-DED2-4B16-95AF-9E3C713F74DC}" srcOrd="0" destOrd="0" presId="urn:microsoft.com/office/officeart/2011/layout/RadialPictureList"/>
    <dgm:cxn modelId="{FC84D6B5-A660-4491-B898-006D33B68C5D}" srcId="{79E31105-545F-4AC3-AAEF-DE223B079803}" destId="{8A420DFE-90B3-4479-AA30-0314A55DE3A8}" srcOrd="0" destOrd="0" parTransId="{2A345DA1-15D9-40BE-93AF-3CED71D86DF8}" sibTransId="{7E14973F-12A5-48C8-89AB-9159C4505715}"/>
    <dgm:cxn modelId="{D8FAFBC2-180C-4ACA-B8C9-D8F54C14076C}" srcId="{79E31105-545F-4AC3-AAEF-DE223B079803}" destId="{75C339BB-E707-49A7-A6B2-D27B55AAE3F1}" srcOrd="2" destOrd="0" parTransId="{1ACCC3FD-1614-4014-8885-DAE997820814}" sibTransId="{A2C0997D-8832-4CED-AA60-4ADBFD492302}"/>
    <dgm:cxn modelId="{B0B34FC5-2288-442A-AA26-7F676F52E04B}" type="presOf" srcId="{79E31105-545F-4AC3-AAEF-DE223B079803}" destId="{3F93943A-7BCE-4440-9DE0-6C347DC943AC}" srcOrd="0" destOrd="0" presId="urn:microsoft.com/office/officeart/2011/layout/RadialPictureList"/>
    <dgm:cxn modelId="{649C8FD9-03DD-4902-AFA9-470C95671B3C}" srcId="{79E31105-545F-4AC3-AAEF-DE223B079803}" destId="{28A0F127-E63C-465F-8D5A-899FA68FA375}" srcOrd="1" destOrd="0" parTransId="{77C280AC-8C5C-43D7-A863-55F5ECB28AF3}" sibTransId="{F09D8D02-EFB4-4F70-9C77-7D12117C5487}"/>
    <dgm:cxn modelId="{D256A7FB-F3D4-4318-8E07-6B720D02D647}" type="presOf" srcId="{28A0F127-E63C-465F-8D5A-899FA68FA375}" destId="{B5C449C8-7248-45AF-9AC0-164271A83CAB}" srcOrd="0" destOrd="0" presId="urn:microsoft.com/office/officeart/2011/layout/RadialPictureList"/>
    <dgm:cxn modelId="{69ABE3AC-32B9-4A0B-AE9F-D31AF1CBAFDE}" type="presParOf" srcId="{7C97511F-90FD-4114-825C-CD46D9B59A61}" destId="{3F93943A-7BCE-4440-9DE0-6C347DC943AC}" srcOrd="0" destOrd="0" presId="urn:microsoft.com/office/officeart/2011/layout/RadialPictureList"/>
    <dgm:cxn modelId="{C211C5AC-E10D-47E5-AE39-3008FE671339}" type="presParOf" srcId="{7C97511F-90FD-4114-825C-CD46D9B59A61}" destId="{534DA0D7-A712-4994-9F0C-AEFF29A2557D}" srcOrd="1" destOrd="0" presId="urn:microsoft.com/office/officeart/2011/layout/RadialPictureList"/>
    <dgm:cxn modelId="{07E6ECF0-5545-4495-98B0-6D9CB5D409EE}" type="presParOf" srcId="{7C97511F-90FD-4114-825C-CD46D9B59A61}" destId="{A717C790-C253-48FC-A22E-13EB347DB6B7}" srcOrd="2" destOrd="0" presId="urn:microsoft.com/office/officeart/2011/layout/RadialPictureList"/>
    <dgm:cxn modelId="{E859E21F-CF7E-46A4-B6C4-C63586B80215}" type="presParOf" srcId="{7C97511F-90FD-4114-825C-CD46D9B59A61}" destId="{F984C506-441D-4F04-B805-2F8F998937BC}" srcOrd="3" destOrd="0" presId="urn:microsoft.com/office/officeart/2011/layout/RadialPictureList"/>
    <dgm:cxn modelId="{F781CB2F-8253-4CE4-9AD1-65E4C04BEA44}" type="presParOf" srcId="{7C97511F-90FD-4114-825C-CD46D9B59A61}" destId="{80C550EC-158C-4F5F-9FB2-551AE3F40FA4}" srcOrd="4" destOrd="0" presId="urn:microsoft.com/office/officeart/2011/layout/RadialPictureList"/>
    <dgm:cxn modelId="{43C450EC-4979-46C5-AE64-08915EEBEA11}" type="presParOf" srcId="{80C550EC-158C-4F5F-9FB2-551AE3F40FA4}" destId="{64713FEF-E9BB-4085-9341-E847DB519316}" srcOrd="0" destOrd="0" presId="urn:microsoft.com/office/officeart/2011/layout/RadialPictureList"/>
    <dgm:cxn modelId="{EE23E1AD-7BC4-43AA-B226-AAC716DDDAC5}" type="presParOf" srcId="{7C97511F-90FD-4114-825C-CD46D9B59A61}" destId="{B5C449C8-7248-45AF-9AC0-164271A83CAB}" srcOrd="5" destOrd="0" presId="urn:microsoft.com/office/officeart/2011/layout/RadialPictureList"/>
    <dgm:cxn modelId="{C741E6F5-19D1-4982-B71D-04B06A0258F3}" type="presParOf" srcId="{7C97511F-90FD-4114-825C-CD46D9B59A61}" destId="{247CA81A-EBE7-4BF8-B4DF-04749FC0EC5A}" srcOrd="6" destOrd="0" presId="urn:microsoft.com/office/officeart/2011/layout/RadialPictureList"/>
    <dgm:cxn modelId="{B055A41A-7C45-4762-A485-36798A77A8F9}" type="presParOf" srcId="{247CA81A-EBE7-4BF8-B4DF-04749FC0EC5A}" destId="{260F4F9F-6C25-4AA1-AEEC-9A1BF37C6490}" srcOrd="0" destOrd="0" presId="urn:microsoft.com/office/officeart/2011/layout/RadialPictureList"/>
    <dgm:cxn modelId="{160E06ED-1E39-4210-B219-0C30432E007F}" type="presParOf" srcId="{7C97511F-90FD-4114-825C-CD46D9B59A61}" destId="{21CBA305-DED2-4B16-95AF-9E3C713F74DC}" srcOrd="7" destOrd="0" presId="urn:microsoft.com/office/officeart/2011/layout/RadialPictur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D47E97-D0BB-431B-A2C6-2BF653F99F02}">
      <dsp:nvSpPr>
        <dsp:cNvPr id="0" name=""/>
        <dsp:cNvSpPr/>
      </dsp:nvSpPr>
      <dsp:spPr>
        <a:xfrm>
          <a:off x="1456" y="1085357"/>
          <a:ext cx="1774095" cy="709638"/>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b="1" kern="1200" dirty="0"/>
            <a:t>Website launched on 16 Sep 2020</a:t>
          </a:r>
        </a:p>
      </dsp:txBody>
      <dsp:txXfrm>
        <a:off x="356275" y="1085357"/>
        <a:ext cx="1064457" cy="709638"/>
      </dsp:txXfrm>
    </dsp:sp>
    <dsp:sp modelId="{F42E486C-F606-4791-B924-8D774EC0E80E}">
      <dsp:nvSpPr>
        <dsp:cNvPr id="0" name=""/>
        <dsp:cNvSpPr/>
      </dsp:nvSpPr>
      <dsp:spPr>
        <a:xfrm>
          <a:off x="1598141" y="1085357"/>
          <a:ext cx="1774095" cy="709638"/>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b="1" kern="1200" dirty="0"/>
            <a:t>Recruitment started on     6 Nov 2020</a:t>
          </a:r>
        </a:p>
      </dsp:txBody>
      <dsp:txXfrm>
        <a:off x="1952960" y="1085357"/>
        <a:ext cx="1064457" cy="709638"/>
      </dsp:txXfrm>
    </dsp:sp>
    <dsp:sp modelId="{C93D15C4-79C5-4088-897A-AF90CB108C2A}">
      <dsp:nvSpPr>
        <dsp:cNvPr id="0" name=""/>
        <dsp:cNvSpPr/>
      </dsp:nvSpPr>
      <dsp:spPr>
        <a:xfrm>
          <a:off x="3194827" y="1085357"/>
          <a:ext cx="1774095" cy="709638"/>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b="1" kern="1200" dirty="0"/>
            <a:t>Recruitment ended on  31 Oct 2020</a:t>
          </a:r>
        </a:p>
      </dsp:txBody>
      <dsp:txXfrm>
        <a:off x="3549646" y="1085357"/>
        <a:ext cx="1064457" cy="7096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93943A-7BCE-4440-9DE0-6C347DC943AC}">
      <dsp:nvSpPr>
        <dsp:cNvPr id="0" name=""/>
        <dsp:cNvSpPr/>
      </dsp:nvSpPr>
      <dsp:spPr>
        <a:xfrm>
          <a:off x="1724339" y="1233657"/>
          <a:ext cx="2567109" cy="2303808"/>
        </a:xfrm>
        <a:prstGeom prst="ellipse">
          <a:avLst/>
        </a:prstGeom>
        <a:gradFill rotWithShape="0">
          <a:gsLst>
            <a:gs pos="0">
              <a:schemeClr val="accent2">
                <a:shade val="80000"/>
                <a:hueOff val="0"/>
                <a:satOff val="0"/>
                <a:lumOff val="0"/>
                <a:alphaOff val="0"/>
                <a:satMod val="103000"/>
                <a:lumMod val="102000"/>
                <a:tint val="94000"/>
              </a:schemeClr>
            </a:gs>
            <a:gs pos="50000">
              <a:schemeClr val="accent2">
                <a:shade val="80000"/>
                <a:hueOff val="0"/>
                <a:satOff val="0"/>
                <a:lumOff val="0"/>
                <a:alphaOff val="0"/>
                <a:satMod val="110000"/>
                <a:lumMod val="100000"/>
                <a:shade val="100000"/>
              </a:schemeClr>
            </a:gs>
            <a:gs pos="100000">
              <a:schemeClr val="accent2">
                <a:shade val="80000"/>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MY" sz="2000" kern="1200" dirty="0"/>
            <a:t>Implementation Gaps</a:t>
          </a:r>
        </a:p>
      </dsp:txBody>
      <dsp:txXfrm>
        <a:off x="2100283" y="1571042"/>
        <a:ext cx="1815221" cy="1629038"/>
      </dsp:txXfrm>
    </dsp:sp>
    <dsp:sp modelId="{534DA0D7-A712-4994-9F0C-AEFF29A2557D}">
      <dsp:nvSpPr>
        <dsp:cNvPr id="0" name=""/>
        <dsp:cNvSpPr/>
      </dsp:nvSpPr>
      <dsp:spPr>
        <a:xfrm>
          <a:off x="713516" y="0"/>
          <a:ext cx="4553659" cy="4746914"/>
        </a:xfrm>
        <a:prstGeom prst="blockArc">
          <a:avLst>
            <a:gd name="adj1" fmla="val 17527788"/>
            <a:gd name="adj2" fmla="val 4119114"/>
            <a:gd name="adj3" fmla="val 5750"/>
          </a:avLst>
        </a:prstGeom>
        <a:gradFill rotWithShape="0">
          <a:gsLst>
            <a:gs pos="0">
              <a:schemeClr val="accent2">
                <a:shade val="80000"/>
                <a:hueOff val="-481415"/>
                <a:satOff val="10166"/>
                <a:lumOff val="27081"/>
                <a:alphaOff val="0"/>
                <a:satMod val="103000"/>
                <a:lumMod val="102000"/>
                <a:tint val="94000"/>
              </a:schemeClr>
            </a:gs>
            <a:gs pos="50000">
              <a:schemeClr val="accent2">
                <a:shade val="80000"/>
                <a:hueOff val="-481415"/>
                <a:satOff val="10166"/>
                <a:lumOff val="27081"/>
                <a:alphaOff val="0"/>
                <a:satMod val="110000"/>
                <a:lumMod val="100000"/>
                <a:shade val="100000"/>
              </a:schemeClr>
            </a:gs>
            <a:gs pos="100000">
              <a:schemeClr val="accent2">
                <a:shade val="80000"/>
                <a:hueOff val="-481415"/>
                <a:satOff val="10166"/>
                <a:lumOff val="2708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A717C790-C253-48FC-A22E-13EB347DB6B7}">
      <dsp:nvSpPr>
        <dsp:cNvPr id="0" name=""/>
        <dsp:cNvSpPr/>
      </dsp:nvSpPr>
      <dsp:spPr>
        <a:xfrm>
          <a:off x="4066500" y="400164"/>
          <a:ext cx="1210124" cy="1210463"/>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984C506-441D-4F04-B805-2F8F998937BC}">
      <dsp:nvSpPr>
        <dsp:cNvPr id="0" name=""/>
        <dsp:cNvSpPr/>
      </dsp:nvSpPr>
      <dsp:spPr>
        <a:xfrm>
          <a:off x="4901182" y="315723"/>
          <a:ext cx="2762081" cy="11715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10000"/>
            </a:spcAft>
            <a:buNone/>
          </a:pPr>
          <a:r>
            <a:rPr lang="en-MY" sz="2400" kern="1200" dirty="0"/>
            <a:t>Information </a:t>
          </a:r>
        </a:p>
        <a:p>
          <a:pPr marL="0" lvl="0" indent="0" algn="ctr" defTabSz="1066800">
            <a:lnSpc>
              <a:spcPct val="90000"/>
            </a:lnSpc>
            <a:spcBef>
              <a:spcPct val="0"/>
            </a:spcBef>
            <a:spcAft>
              <a:spcPct val="10000"/>
            </a:spcAft>
            <a:buNone/>
          </a:pPr>
          <a:r>
            <a:rPr lang="en-MY" sz="2400" kern="1200" dirty="0"/>
            <a:t>Dissemination</a:t>
          </a:r>
        </a:p>
      </dsp:txBody>
      <dsp:txXfrm>
        <a:off x="4901182" y="315723"/>
        <a:ext cx="2762081" cy="1171538"/>
      </dsp:txXfrm>
    </dsp:sp>
    <dsp:sp modelId="{64713FEF-E9BB-4085-9341-E847DB519316}">
      <dsp:nvSpPr>
        <dsp:cNvPr id="0" name=""/>
        <dsp:cNvSpPr/>
      </dsp:nvSpPr>
      <dsp:spPr>
        <a:xfrm>
          <a:off x="4534217" y="1777244"/>
          <a:ext cx="1210124" cy="1210463"/>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5000" r="-25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B5C449C8-7248-45AF-9AC0-164271A83CAB}">
      <dsp:nvSpPr>
        <dsp:cNvPr id="0" name=""/>
        <dsp:cNvSpPr/>
      </dsp:nvSpPr>
      <dsp:spPr>
        <a:xfrm>
          <a:off x="5500259" y="1784375"/>
          <a:ext cx="2097218" cy="11715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10000"/>
            </a:spcAft>
            <a:buNone/>
          </a:pPr>
          <a:r>
            <a:rPr lang="en-MY" sz="2400" kern="1200" dirty="0"/>
            <a:t>User </a:t>
          </a:r>
        </a:p>
        <a:p>
          <a:pPr marL="0" lvl="0" indent="0" algn="ctr" defTabSz="1066800">
            <a:lnSpc>
              <a:spcPct val="90000"/>
            </a:lnSpc>
            <a:spcBef>
              <a:spcPct val="0"/>
            </a:spcBef>
            <a:spcAft>
              <a:spcPct val="10000"/>
            </a:spcAft>
            <a:buNone/>
          </a:pPr>
          <a:r>
            <a:rPr lang="en-MY" sz="2400" kern="1200" dirty="0"/>
            <a:t>experience</a:t>
          </a:r>
        </a:p>
      </dsp:txBody>
      <dsp:txXfrm>
        <a:off x="5500259" y="1784375"/>
        <a:ext cx="2097218" cy="1171538"/>
      </dsp:txXfrm>
    </dsp:sp>
    <dsp:sp modelId="{260F4F9F-6C25-4AA1-AEEC-9A1BF37C6490}">
      <dsp:nvSpPr>
        <dsp:cNvPr id="0" name=""/>
        <dsp:cNvSpPr/>
      </dsp:nvSpPr>
      <dsp:spPr>
        <a:xfrm>
          <a:off x="4066500" y="3173786"/>
          <a:ext cx="1210124" cy="1210463"/>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39000" r="-39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21CBA305-DED2-4B16-95AF-9E3C713F74DC}">
      <dsp:nvSpPr>
        <dsp:cNvPr id="0" name=""/>
        <dsp:cNvSpPr/>
      </dsp:nvSpPr>
      <dsp:spPr>
        <a:xfrm>
          <a:off x="5010259" y="3359738"/>
          <a:ext cx="2481596" cy="9529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10000"/>
            </a:spcAft>
            <a:buNone/>
          </a:pPr>
          <a:r>
            <a:rPr lang="en-MY" sz="2400" kern="1200" dirty="0"/>
            <a:t>Infrastructure</a:t>
          </a:r>
        </a:p>
      </dsp:txBody>
      <dsp:txXfrm>
        <a:off x="5010259" y="3359738"/>
        <a:ext cx="2481596" cy="95291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0.14482</cdr:x>
      <cdr:y>0.08778</cdr:y>
    </cdr:from>
    <cdr:to>
      <cdr:x>0.30415</cdr:x>
      <cdr:y>0.13947</cdr:y>
    </cdr:to>
    <cdr:sp macro="" textlink="">
      <cdr:nvSpPr>
        <cdr:cNvPr id="5" name="Arrow: Bent 4">
          <a:extLst xmlns:a="http://schemas.openxmlformats.org/drawingml/2006/main">
            <a:ext uri="{FF2B5EF4-FFF2-40B4-BE49-F238E27FC236}">
              <a16:creationId xmlns:a16="http://schemas.microsoft.com/office/drawing/2014/main" id="{A8E194B6-D72C-4063-8A82-9D924BA3792D}"/>
            </a:ext>
          </a:extLst>
        </cdr:cNvPr>
        <cdr:cNvSpPr/>
      </cdr:nvSpPr>
      <cdr:spPr>
        <a:xfrm xmlns:a="http://schemas.openxmlformats.org/drawingml/2006/main" rot="5400000">
          <a:off x="1821110" y="-155610"/>
          <a:ext cx="242782" cy="1378676"/>
        </a:xfrm>
        <a:prstGeom xmlns:a="http://schemas.openxmlformats.org/drawingml/2006/main" prst="bentArrow">
          <a:avLst>
            <a:gd name="adj1" fmla="val 6552"/>
            <a:gd name="adj2" fmla="val 14883"/>
            <a:gd name="adj3" fmla="val 17661"/>
            <a:gd name="adj4" fmla="val 43750"/>
          </a:avLst>
        </a:prstGeom>
        <a:solidFill xmlns:a="http://schemas.openxmlformats.org/drawingml/2006/main">
          <a:schemeClr val="bg1">
            <a:lumMod val="6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0.26201</cdr:x>
      <cdr:y>0.02283</cdr:y>
    </cdr:from>
    <cdr:to>
      <cdr:x>0.34232</cdr:x>
      <cdr:y>0.09806</cdr:y>
    </cdr:to>
    <cdr:sp macro="" textlink="">
      <cdr:nvSpPr>
        <cdr:cNvPr id="6" name="TextBox 24">
          <a:extLst xmlns:a="http://schemas.openxmlformats.org/drawingml/2006/main">
            <a:ext uri="{FF2B5EF4-FFF2-40B4-BE49-F238E27FC236}">
              <a16:creationId xmlns:a16="http://schemas.microsoft.com/office/drawing/2014/main" id="{BC89E271-CF47-4098-AE16-91050C4CD63F}"/>
            </a:ext>
          </a:extLst>
        </cdr:cNvPr>
        <cdr:cNvSpPr txBox="1"/>
      </cdr:nvSpPr>
      <cdr:spPr>
        <a:xfrm xmlns:a="http://schemas.openxmlformats.org/drawingml/2006/main">
          <a:off x="2267151" y="107245"/>
          <a:ext cx="695009" cy="35338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MY" sz="1600" b="1" dirty="0">
              <a:solidFill>
                <a:schemeClr val="tx1">
                  <a:lumMod val="75000"/>
                  <a:lumOff val="25000"/>
                </a:schemeClr>
              </a:solidFill>
            </a:rPr>
            <a:t>95.4%</a:t>
          </a:r>
        </a:p>
      </cdr:txBody>
    </cdr:sp>
  </cdr:relSizeAnchor>
  <cdr:relSizeAnchor xmlns:cdr="http://schemas.openxmlformats.org/drawingml/2006/chartDrawing">
    <cdr:from>
      <cdr:x>0.47512</cdr:x>
      <cdr:y>0.14972</cdr:y>
    </cdr:from>
    <cdr:to>
      <cdr:x>0.60657</cdr:x>
      <cdr:y>0.19663</cdr:y>
    </cdr:to>
    <cdr:sp macro="" textlink="">
      <cdr:nvSpPr>
        <cdr:cNvPr id="7" name="Arrow: Bent 6">
          <a:extLst xmlns:a="http://schemas.openxmlformats.org/drawingml/2006/main">
            <a:ext uri="{FF2B5EF4-FFF2-40B4-BE49-F238E27FC236}">
              <a16:creationId xmlns:a16="http://schemas.microsoft.com/office/drawing/2014/main" id="{5E4317B4-A266-4588-8A35-6F6C5637282B}"/>
            </a:ext>
          </a:extLst>
        </cdr:cNvPr>
        <cdr:cNvSpPr/>
      </cdr:nvSpPr>
      <cdr:spPr>
        <a:xfrm xmlns:a="http://schemas.openxmlformats.org/drawingml/2006/main" rot="5400000">
          <a:off x="4569792" y="244709"/>
          <a:ext cx="220332" cy="1137471"/>
        </a:xfrm>
        <a:prstGeom xmlns:a="http://schemas.openxmlformats.org/drawingml/2006/main" prst="bentArrow">
          <a:avLst>
            <a:gd name="adj1" fmla="val 7647"/>
            <a:gd name="adj2" fmla="val 14581"/>
            <a:gd name="adj3" fmla="val 18363"/>
            <a:gd name="adj4" fmla="val 43750"/>
          </a:avLst>
        </a:prstGeom>
        <a:solidFill xmlns:a="http://schemas.openxmlformats.org/drawingml/2006/main">
          <a:schemeClr val="bg1">
            <a:lumMod val="6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0.62647</cdr:x>
      <cdr:y>0.2119</cdr:y>
    </cdr:from>
    <cdr:to>
      <cdr:x>0.76059</cdr:x>
      <cdr:y>0.44902</cdr:y>
    </cdr:to>
    <cdr:sp macro="" textlink="">
      <cdr:nvSpPr>
        <cdr:cNvPr id="9" name="Arrow: Bent 8">
          <a:extLst xmlns:a="http://schemas.openxmlformats.org/drawingml/2006/main">
            <a:ext uri="{FF2B5EF4-FFF2-40B4-BE49-F238E27FC236}">
              <a16:creationId xmlns:a16="http://schemas.microsoft.com/office/drawing/2014/main" id="{A5B9880A-6CF6-48A1-99DA-882208419BFD}"/>
            </a:ext>
          </a:extLst>
        </cdr:cNvPr>
        <cdr:cNvSpPr/>
      </cdr:nvSpPr>
      <cdr:spPr>
        <a:xfrm xmlns:a="http://schemas.openxmlformats.org/drawingml/2006/main" rot="5400000">
          <a:off x="5444237" y="971953"/>
          <a:ext cx="1113808" cy="1160553"/>
        </a:xfrm>
        <a:prstGeom xmlns:a="http://schemas.openxmlformats.org/drawingml/2006/main" prst="bentArrow">
          <a:avLst>
            <a:gd name="adj1" fmla="val 1502"/>
            <a:gd name="adj2" fmla="val 3665"/>
            <a:gd name="adj3" fmla="val 4104"/>
            <a:gd name="adj4" fmla="val 43750"/>
          </a:avLst>
        </a:prstGeom>
        <a:solidFill xmlns:a="http://schemas.openxmlformats.org/drawingml/2006/main">
          <a:schemeClr val="bg1">
            <a:lumMod val="6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0.14525</cdr:x>
      <cdr:y>0.08778</cdr:y>
    </cdr:from>
    <cdr:to>
      <cdr:x>0.14525</cdr:x>
      <cdr:y>0.12276</cdr:y>
    </cdr:to>
    <cdr:cxnSp macro="">
      <cdr:nvCxnSpPr>
        <cdr:cNvPr id="16" name="Straight Connector 15">
          <a:extLst xmlns:a="http://schemas.openxmlformats.org/drawingml/2006/main">
            <a:ext uri="{FF2B5EF4-FFF2-40B4-BE49-F238E27FC236}">
              <a16:creationId xmlns:a16="http://schemas.microsoft.com/office/drawing/2014/main" id="{04775873-57FC-4D94-9A85-2031EB955B9F}"/>
            </a:ext>
          </a:extLst>
        </cdr:cNvPr>
        <cdr:cNvCxnSpPr/>
      </cdr:nvCxnSpPr>
      <cdr:spPr>
        <a:xfrm xmlns:a="http://schemas.openxmlformats.org/drawingml/2006/main" flipV="1">
          <a:off x="1256837" y="412336"/>
          <a:ext cx="0" cy="164277"/>
        </a:xfrm>
        <a:prstGeom xmlns:a="http://schemas.openxmlformats.org/drawingml/2006/main" prst="line">
          <a:avLst/>
        </a:prstGeom>
        <a:ln xmlns:a="http://schemas.openxmlformats.org/drawingml/2006/main" w="19050">
          <a:solidFill>
            <a:schemeClr val="bg1">
              <a:lumMod val="65000"/>
            </a:schemeClr>
          </a:solidFill>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0.75553</cdr:x>
      <cdr:y>0.41869</cdr:y>
    </cdr:from>
    <cdr:to>
      <cdr:x>0.91331</cdr:x>
      <cdr:y>0.46049</cdr:y>
    </cdr:to>
    <cdr:sp macro="" textlink="">
      <cdr:nvSpPr>
        <cdr:cNvPr id="24" name="Arrow: Bent 23">
          <a:extLst xmlns:a="http://schemas.openxmlformats.org/drawingml/2006/main">
            <a:ext uri="{FF2B5EF4-FFF2-40B4-BE49-F238E27FC236}">
              <a16:creationId xmlns:a16="http://schemas.microsoft.com/office/drawing/2014/main" id="{38C43810-A09E-460F-9668-6BF8915BACCB}"/>
            </a:ext>
          </a:extLst>
        </cdr:cNvPr>
        <cdr:cNvSpPr/>
      </cdr:nvSpPr>
      <cdr:spPr>
        <a:xfrm xmlns:a="http://schemas.openxmlformats.org/drawingml/2006/main" rot="5400000">
          <a:off x="7122136" y="1382223"/>
          <a:ext cx="196318" cy="1365250"/>
        </a:xfrm>
        <a:prstGeom xmlns:a="http://schemas.openxmlformats.org/drawingml/2006/main" prst="bentArrow">
          <a:avLst>
            <a:gd name="adj1" fmla="val 8260"/>
            <a:gd name="adj2" fmla="val 19041"/>
            <a:gd name="adj3" fmla="val 18363"/>
            <a:gd name="adj4" fmla="val 43750"/>
          </a:avLst>
        </a:prstGeom>
        <a:solidFill xmlns:a="http://schemas.openxmlformats.org/drawingml/2006/main">
          <a:schemeClr val="bg1">
            <a:lumMod val="6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0.24981</cdr:x>
      <cdr:y>0.82169</cdr:y>
    </cdr:from>
    <cdr:to>
      <cdr:x>0.31274</cdr:x>
      <cdr:y>0.88673</cdr:y>
    </cdr:to>
    <cdr:sp macro="" textlink="">
      <cdr:nvSpPr>
        <cdr:cNvPr id="2" name="TextBox 1"/>
        <cdr:cNvSpPr txBox="1"/>
      </cdr:nvSpPr>
      <cdr:spPr>
        <a:xfrm xmlns:a="http://schemas.openxmlformats.org/drawingml/2006/main">
          <a:off x="2626896" y="4407748"/>
          <a:ext cx="661736" cy="34891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800" b="1" dirty="0">
              <a:solidFill>
                <a:schemeClr val="tx1">
                  <a:lumMod val="75000"/>
                  <a:lumOff val="25000"/>
                </a:schemeClr>
              </a:solidFill>
            </a:rPr>
            <a:t>3.0%</a:t>
          </a:r>
          <a:endParaRPr lang="en-MY" sz="1800" b="1" dirty="0">
            <a:solidFill>
              <a:schemeClr val="tx1">
                <a:lumMod val="75000"/>
                <a:lumOff val="25000"/>
              </a:schemeClr>
            </a:solidFill>
          </a:endParaRPr>
        </a:p>
      </cdr:txBody>
    </cdr:sp>
  </cdr:relSizeAnchor>
  <cdr:relSizeAnchor xmlns:cdr="http://schemas.openxmlformats.org/drawingml/2006/chartDrawing">
    <cdr:from>
      <cdr:x>0.55416</cdr:x>
      <cdr:y>0.01586</cdr:y>
    </cdr:from>
    <cdr:to>
      <cdr:x>0.63654</cdr:x>
      <cdr:y>0.0809</cdr:y>
    </cdr:to>
    <cdr:sp macro="" textlink="">
      <cdr:nvSpPr>
        <cdr:cNvPr id="3" name="TextBox 1"/>
        <cdr:cNvSpPr txBox="1"/>
      </cdr:nvSpPr>
      <cdr:spPr>
        <a:xfrm xmlns:a="http://schemas.openxmlformats.org/drawingml/2006/main">
          <a:off x="5827295" y="85070"/>
          <a:ext cx="866273" cy="34891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2000" b="1" dirty="0">
              <a:solidFill>
                <a:schemeClr val="tx1">
                  <a:lumMod val="75000"/>
                  <a:lumOff val="25000"/>
                </a:schemeClr>
              </a:solidFill>
            </a:rPr>
            <a:t>77.3%</a:t>
          </a:r>
          <a:endParaRPr lang="en-MY" sz="2000" b="1" dirty="0">
            <a:solidFill>
              <a:schemeClr val="tx1">
                <a:lumMod val="75000"/>
                <a:lumOff val="25000"/>
              </a:schemeClr>
            </a:solid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0.6582</cdr:x>
      <cdr:y>0.0704</cdr:y>
    </cdr:from>
    <cdr:to>
      <cdr:x>0.74707</cdr:x>
      <cdr:y>0.13173</cdr:y>
    </cdr:to>
    <cdr:sp macro="" textlink="">
      <cdr:nvSpPr>
        <cdr:cNvPr id="2" name="Line Callout 1 1"/>
        <cdr:cNvSpPr/>
      </cdr:nvSpPr>
      <cdr:spPr>
        <a:xfrm xmlns:a="http://schemas.openxmlformats.org/drawingml/2006/main">
          <a:off x="7277707" y="384543"/>
          <a:ext cx="982639" cy="335000"/>
        </a:xfrm>
        <a:prstGeom xmlns:a="http://schemas.openxmlformats.org/drawingml/2006/main" prst="borderCallout1">
          <a:avLst>
            <a:gd name="adj1" fmla="val 50568"/>
            <a:gd name="adj2" fmla="val -980"/>
            <a:gd name="adj3" fmla="val 151475"/>
            <a:gd name="adj4" fmla="val -38434"/>
          </a:avLst>
        </a:prstGeom>
        <a:noFill xmlns:a="http://schemas.openxmlformats.org/drawingml/2006/main"/>
        <a:ln xmlns:a="http://schemas.openxmlformats.org/drawingml/2006/main">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sz="2000" b="1" dirty="0">
              <a:solidFill>
                <a:srgbClr val="FF0000"/>
              </a:solidFill>
            </a:rPr>
            <a:t>8.28%</a:t>
          </a:r>
          <a:endParaRPr lang="en-MY" sz="2000" b="1" dirty="0">
            <a:solidFill>
              <a:srgbClr val="FF0000"/>
            </a:solidFill>
          </a:endParaRPr>
        </a:p>
      </cdr:txBody>
    </cdr:sp>
  </cdr:relSizeAnchor>
  <cdr:relSizeAnchor xmlns:cdr="http://schemas.openxmlformats.org/drawingml/2006/chartDrawing">
    <cdr:from>
      <cdr:x>0.18377</cdr:x>
      <cdr:y>0.6744</cdr:y>
    </cdr:from>
    <cdr:to>
      <cdr:x>0.27264</cdr:x>
      <cdr:y>0.73573</cdr:y>
    </cdr:to>
    <cdr:sp macro="" textlink="">
      <cdr:nvSpPr>
        <cdr:cNvPr id="3" name="Line Callout 1 2"/>
        <cdr:cNvSpPr/>
      </cdr:nvSpPr>
      <cdr:spPr>
        <a:xfrm xmlns:a="http://schemas.openxmlformats.org/drawingml/2006/main">
          <a:off x="2031939" y="3683811"/>
          <a:ext cx="982639" cy="335000"/>
        </a:xfrm>
        <a:prstGeom xmlns:a="http://schemas.openxmlformats.org/drawingml/2006/main" prst="borderCallout1">
          <a:avLst>
            <a:gd name="adj1" fmla="val 50568"/>
            <a:gd name="adj2" fmla="val -980"/>
            <a:gd name="adj3" fmla="val 151475"/>
            <a:gd name="adj4" fmla="val -38434"/>
          </a:avLst>
        </a:prstGeom>
        <a:noFill xmlns:a="http://schemas.openxmlformats.org/drawingml/2006/main"/>
        <a:ln xmlns:a="http://schemas.openxmlformats.org/drawingml/2006/main">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sz="2000" b="1" dirty="0">
              <a:solidFill>
                <a:srgbClr val="FF0000"/>
              </a:solidFill>
            </a:rPr>
            <a:t>6.18%</a:t>
          </a:r>
          <a:endParaRPr lang="en-MY" sz="2000" b="1" dirty="0">
            <a:solidFill>
              <a:srgbClr val="FF0000"/>
            </a:solidFill>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0.14482</cdr:x>
      <cdr:y>0.08778</cdr:y>
    </cdr:from>
    <cdr:to>
      <cdr:x>0.30415</cdr:x>
      <cdr:y>0.13947</cdr:y>
    </cdr:to>
    <cdr:sp macro="" textlink="">
      <cdr:nvSpPr>
        <cdr:cNvPr id="5" name="Arrow: Bent 4">
          <a:extLst xmlns:a="http://schemas.openxmlformats.org/drawingml/2006/main">
            <a:ext uri="{FF2B5EF4-FFF2-40B4-BE49-F238E27FC236}">
              <a16:creationId xmlns:a16="http://schemas.microsoft.com/office/drawing/2014/main" id="{A8E194B6-D72C-4063-8A82-9D924BA3792D}"/>
            </a:ext>
          </a:extLst>
        </cdr:cNvPr>
        <cdr:cNvSpPr/>
      </cdr:nvSpPr>
      <cdr:spPr>
        <a:xfrm xmlns:a="http://schemas.openxmlformats.org/drawingml/2006/main" rot="5400000">
          <a:off x="1821110" y="-155610"/>
          <a:ext cx="242782" cy="1378676"/>
        </a:xfrm>
        <a:prstGeom xmlns:a="http://schemas.openxmlformats.org/drawingml/2006/main" prst="bentArrow">
          <a:avLst>
            <a:gd name="adj1" fmla="val 6552"/>
            <a:gd name="adj2" fmla="val 14883"/>
            <a:gd name="adj3" fmla="val 17661"/>
            <a:gd name="adj4" fmla="val 43750"/>
          </a:avLst>
        </a:prstGeom>
        <a:solidFill xmlns:a="http://schemas.openxmlformats.org/drawingml/2006/main">
          <a:schemeClr val="bg1">
            <a:lumMod val="6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0.26201</cdr:x>
      <cdr:y>0.02283</cdr:y>
    </cdr:from>
    <cdr:to>
      <cdr:x>0.34232</cdr:x>
      <cdr:y>0.09806</cdr:y>
    </cdr:to>
    <cdr:sp macro="" textlink="">
      <cdr:nvSpPr>
        <cdr:cNvPr id="6" name="TextBox 24">
          <a:extLst xmlns:a="http://schemas.openxmlformats.org/drawingml/2006/main">
            <a:ext uri="{FF2B5EF4-FFF2-40B4-BE49-F238E27FC236}">
              <a16:creationId xmlns:a16="http://schemas.microsoft.com/office/drawing/2014/main" id="{BC89E271-CF47-4098-AE16-91050C4CD63F}"/>
            </a:ext>
          </a:extLst>
        </cdr:cNvPr>
        <cdr:cNvSpPr txBox="1"/>
      </cdr:nvSpPr>
      <cdr:spPr>
        <a:xfrm xmlns:a="http://schemas.openxmlformats.org/drawingml/2006/main">
          <a:off x="2267151" y="107245"/>
          <a:ext cx="695009" cy="35338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MY" sz="1600" b="1" dirty="0">
              <a:solidFill>
                <a:schemeClr val="tx1">
                  <a:lumMod val="75000"/>
                  <a:lumOff val="25000"/>
                </a:schemeClr>
              </a:solidFill>
            </a:rPr>
            <a:t>95.4%</a:t>
          </a:r>
        </a:p>
      </cdr:txBody>
    </cdr:sp>
  </cdr:relSizeAnchor>
  <cdr:relSizeAnchor xmlns:cdr="http://schemas.openxmlformats.org/drawingml/2006/chartDrawing">
    <cdr:from>
      <cdr:x>0.47512</cdr:x>
      <cdr:y>0.14972</cdr:y>
    </cdr:from>
    <cdr:to>
      <cdr:x>0.60657</cdr:x>
      <cdr:y>0.19663</cdr:y>
    </cdr:to>
    <cdr:sp macro="" textlink="">
      <cdr:nvSpPr>
        <cdr:cNvPr id="7" name="Arrow: Bent 6">
          <a:extLst xmlns:a="http://schemas.openxmlformats.org/drawingml/2006/main">
            <a:ext uri="{FF2B5EF4-FFF2-40B4-BE49-F238E27FC236}">
              <a16:creationId xmlns:a16="http://schemas.microsoft.com/office/drawing/2014/main" id="{5E4317B4-A266-4588-8A35-6F6C5637282B}"/>
            </a:ext>
          </a:extLst>
        </cdr:cNvPr>
        <cdr:cNvSpPr/>
      </cdr:nvSpPr>
      <cdr:spPr>
        <a:xfrm xmlns:a="http://schemas.openxmlformats.org/drawingml/2006/main" rot="5400000">
          <a:off x="4569792" y="244709"/>
          <a:ext cx="220332" cy="1137471"/>
        </a:xfrm>
        <a:prstGeom xmlns:a="http://schemas.openxmlformats.org/drawingml/2006/main" prst="bentArrow">
          <a:avLst>
            <a:gd name="adj1" fmla="val 7647"/>
            <a:gd name="adj2" fmla="val 14581"/>
            <a:gd name="adj3" fmla="val 18363"/>
            <a:gd name="adj4" fmla="val 43750"/>
          </a:avLst>
        </a:prstGeom>
        <a:solidFill xmlns:a="http://schemas.openxmlformats.org/drawingml/2006/main">
          <a:schemeClr val="bg1">
            <a:lumMod val="6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0.62647</cdr:x>
      <cdr:y>0.2119</cdr:y>
    </cdr:from>
    <cdr:to>
      <cdr:x>0.76059</cdr:x>
      <cdr:y>0.44902</cdr:y>
    </cdr:to>
    <cdr:sp macro="" textlink="">
      <cdr:nvSpPr>
        <cdr:cNvPr id="9" name="Arrow: Bent 8">
          <a:extLst xmlns:a="http://schemas.openxmlformats.org/drawingml/2006/main">
            <a:ext uri="{FF2B5EF4-FFF2-40B4-BE49-F238E27FC236}">
              <a16:creationId xmlns:a16="http://schemas.microsoft.com/office/drawing/2014/main" id="{A5B9880A-6CF6-48A1-99DA-882208419BFD}"/>
            </a:ext>
          </a:extLst>
        </cdr:cNvPr>
        <cdr:cNvSpPr/>
      </cdr:nvSpPr>
      <cdr:spPr>
        <a:xfrm xmlns:a="http://schemas.openxmlformats.org/drawingml/2006/main" rot="5400000">
          <a:off x="5444237" y="971953"/>
          <a:ext cx="1113808" cy="1160553"/>
        </a:xfrm>
        <a:prstGeom xmlns:a="http://schemas.openxmlformats.org/drawingml/2006/main" prst="bentArrow">
          <a:avLst>
            <a:gd name="adj1" fmla="val 1502"/>
            <a:gd name="adj2" fmla="val 3665"/>
            <a:gd name="adj3" fmla="val 4104"/>
            <a:gd name="adj4" fmla="val 43750"/>
          </a:avLst>
        </a:prstGeom>
        <a:solidFill xmlns:a="http://schemas.openxmlformats.org/drawingml/2006/main">
          <a:schemeClr val="bg1">
            <a:lumMod val="6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0.14525</cdr:x>
      <cdr:y>0.08778</cdr:y>
    </cdr:from>
    <cdr:to>
      <cdr:x>0.14525</cdr:x>
      <cdr:y>0.12276</cdr:y>
    </cdr:to>
    <cdr:cxnSp macro="">
      <cdr:nvCxnSpPr>
        <cdr:cNvPr id="16" name="Straight Connector 15">
          <a:extLst xmlns:a="http://schemas.openxmlformats.org/drawingml/2006/main">
            <a:ext uri="{FF2B5EF4-FFF2-40B4-BE49-F238E27FC236}">
              <a16:creationId xmlns:a16="http://schemas.microsoft.com/office/drawing/2014/main" id="{04775873-57FC-4D94-9A85-2031EB955B9F}"/>
            </a:ext>
          </a:extLst>
        </cdr:cNvPr>
        <cdr:cNvCxnSpPr/>
      </cdr:nvCxnSpPr>
      <cdr:spPr>
        <a:xfrm xmlns:a="http://schemas.openxmlformats.org/drawingml/2006/main" flipV="1">
          <a:off x="1256837" y="412336"/>
          <a:ext cx="0" cy="164277"/>
        </a:xfrm>
        <a:prstGeom xmlns:a="http://schemas.openxmlformats.org/drawingml/2006/main" prst="line">
          <a:avLst/>
        </a:prstGeom>
        <a:ln xmlns:a="http://schemas.openxmlformats.org/drawingml/2006/main" w="19050">
          <a:solidFill>
            <a:schemeClr val="bg1">
              <a:lumMod val="65000"/>
            </a:schemeClr>
          </a:solidFill>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0.75553</cdr:x>
      <cdr:y>0.41869</cdr:y>
    </cdr:from>
    <cdr:to>
      <cdr:x>0.91331</cdr:x>
      <cdr:y>0.46049</cdr:y>
    </cdr:to>
    <cdr:sp macro="" textlink="">
      <cdr:nvSpPr>
        <cdr:cNvPr id="24" name="Arrow: Bent 23">
          <a:extLst xmlns:a="http://schemas.openxmlformats.org/drawingml/2006/main">
            <a:ext uri="{FF2B5EF4-FFF2-40B4-BE49-F238E27FC236}">
              <a16:creationId xmlns:a16="http://schemas.microsoft.com/office/drawing/2014/main" id="{38C43810-A09E-460F-9668-6BF8915BACCB}"/>
            </a:ext>
          </a:extLst>
        </cdr:cNvPr>
        <cdr:cNvSpPr/>
      </cdr:nvSpPr>
      <cdr:spPr>
        <a:xfrm xmlns:a="http://schemas.openxmlformats.org/drawingml/2006/main" rot="5400000">
          <a:off x="7122136" y="1382223"/>
          <a:ext cx="196318" cy="1365250"/>
        </a:xfrm>
        <a:prstGeom xmlns:a="http://schemas.openxmlformats.org/drawingml/2006/main" prst="bentArrow">
          <a:avLst>
            <a:gd name="adj1" fmla="val 8260"/>
            <a:gd name="adj2" fmla="val 19041"/>
            <a:gd name="adj3" fmla="val 18363"/>
            <a:gd name="adj4" fmla="val 43750"/>
          </a:avLst>
        </a:prstGeom>
        <a:solidFill xmlns:a="http://schemas.openxmlformats.org/drawingml/2006/main">
          <a:schemeClr val="bg1">
            <a:lumMod val="6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userShapes>
</file>

<file path=ppt/drawings/drawing5.xml><?xml version="1.0" encoding="utf-8"?>
<c:userShapes xmlns:c="http://schemas.openxmlformats.org/drawingml/2006/chart">
  <cdr:relSizeAnchor xmlns:cdr="http://schemas.openxmlformats.org/drawingml/2006/chartDrawing">
    <cdr:from>
      <cdr:x>0.14482</cdr:x>
      <cdr:y>0.08778</cdr:y>
    </cdr:from>
    <cdr:to>
      <cdr:x>0.30415</cdr:x>
      <cdr:y>0.13947</cdr:y>
    </cdr:to>
    <cdr:sp macro="" textlink="">
      <cdr:nvSpPr>
        <cdr:cNvPr id="5" name="Arrow: Bent 4">
          <a:extLst xmlns:a="http://schemas.openxmlformats.org/drawingml/2006/main">
            <a:ext uri="{FF2B5EF4-FFF2-40B4-BE49-F238E27FC236}">
              <a16:creationId xmlns:a16="http://schemas.microsoft.com/office/drawing/2014/main" id="{A8E194B6-D72C-4063-8A82-9D924BA3792D}"/>
            </a:ext>
          </a:extLst>
        </cdr:cNvPr>
        <cdr:cNvSpPr/>
      </cdr:nvSpPr>
      <cdr:spPr>
        <a:xfrm xmlns:a="http://schemas.openxmlformats.org/drawingml/2006/main" rot="5400000">
          <a:off x="1821110" y="-155610"/>
          <a:ext cx="242782" cy="1378676"/>
        </a:xfrm>
        <a:prstGeom xmlns:a="http://schemas.openxmlformats.org/drawingml/2006/main" prst="bentArrow">
          <a:avLst>
            <a:gd name="adj1" fmla="val 6552"/>
            <a:gd name="adj2" fmla="val 14883"/>
            <a:gd name="adj3" fmla="val 17661"/>
            <a:gd name="adj4" fmla="val 43750"/>
          </a:avLst>
        </a:prstGeom>
        <a:solidFill xmlns:a="http://schemas.openxmlformats.org/drawingml/2006/main">
          <a:schemeClr val="bg1">
            <a:lumMod val="6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0.26201</cdr:x>
      <cdr:y>0.02283</cdr:y>
    </cdr:from>
    <cdr:to>
      <cdr:x>0.34232</cdr:x>
      <cdr:y>0.09806</cdr:y>
    </cdr:to>
    <cdr:sp macro="" textlink="">
      <cdr:nvSpPr>
        <cdr:cNvPr id="6" name="TextBox 24">
          <a:extLst xmlns:a="http://schemas.openxmlformats.org/drawingml/2006/main">
            <a:ext uri="{FF2B5EF4-FFF2-40B4-BE49-F238E27FC236}">
              <a16:creationId xmlns:a16="http://schemas.microsoft.com/office/drawing/2014/main" id="{BC89E271-CF47-4098-AE16-91050C4CD63F}"/>
            </a:ext>
          </a:extLst>
        </cdr:cNvPr>
        <cdr:cNvSpPr txBox="1"/>
      </cdr:nvSpPr>
      <cdr:spPr>
        <a:xfrm xmlns:a="http://schemas.openxmlformats.org/drawingml/2006/main">
          <a:off x="2267151" y="107245"/>
          <a:ext cx="695009" cy="35338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MY" sz="1600" b="1" dirty="0">
              <a:solidFill>
                <a:schemeClr val="tx1">
                  <a:lumMod val="75000"/>
                  <a:lumOff val="25000"/>
                </a:schemeClr>
              </a:solidFill>
            </a:rPr>
            <a:t>95.4%</a:t>
          </a:r>
        </a:p>
      </cdr:txBody>
    </cdr:sp>
  </cdr:relSizeAnchor>
  <cdr:relSizeAnchor xmlns:cdr="http://schemas.openxmlformats.org/drawingml/2006/chartDrawing">
    <cdr:from>
      <cdr:x>0.47512</cdr:x>
      <cdr:y>0.14972</cdr:y>
    </cdr:from>
    <cdr:to>
      <cdr:x>0.60657</cdr:x>
      <cdr:y>0.19663</cdr:y>
    </cdr:to>
    <cdr:sp macro="" textlink="">
      <cdr:nvSpPr>
        <cdr:cNvPr id="7" name="Arrow: Bent 6">
          <a:extLst xmlns:a="http://schemas.openxmlformats.org/drawingml/2006/main">
            <a:ext uri="{FF2B5EF4-FFF2-40B4-BE49-F238E27FC236}">
              <a16:creationId xmlns:a16="http://schemas.microsoft.com/office/drawing/2014/main" id="{5E4317B4-A266-4588-8A35-6F6C5637282B}"/>
            </a:ext>
          </a:extLst>
        </cdr:cNvPr>
        <cdr:cNvSpPr/>
      </cdr:nvSpPr>
      <cdr:spPr>
        <a:xfrm xmlns:a="http://schemas.openxmlformats.org/drawingml/2006/main" rot="5400000">
          <a:off x="4569792" y="244709"/>
          <a:ext cx="220332" cy="1137471"/>
        </a:xfrm>
        <a:prstGeom xmlns:a="http://schemas.openxmlformats.org/drawingml/2006/main" prst="bentArrow">
          <a:avLst>
            <a:gd name="adj1" fmla="val 7647"/>
            <a:gd name="adj2" fmla="val 14581"/>
            <a:gd name="adj3" fmla="val 18363"/>
            <a:gd name="adj4" fmla="val 43750"/>
          </a:avLst>
        </a:prstGeom>
        <a:solidFill xmlns:a="http://schemas.openxmlformats.org/drawingml/2006/main">
          <a:schemeClr val="bg1">
            <a:lumMod val="6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0.62647</cdr:x>
      <cdr:y>0.2119</cdr:y>
    </cdr:from>
    <cdr:to>
      <cdr:x>0.76059</cdr:x>
      <cdr:y>0.44902</cdr:y>
    </cdr:to>
    <cdr:sp macro="" textlink="">
      <cdr:nvSpPr>
        <cdr:cNvPr id="9" name="Arrow: Bent 8">
          <a:extLst xmlns:a="http://schemas.openxmlformats.org/drawingml/2006/main">
            <a:ext uri="{FF2B5EF4-FFF2-40B4-BE49-F238E27FC236}">
              <a16:creationId xmlns:a16="http://schemas.microsoft.com/office/drawing/2014/main" id="{A5B9880A-6CF6-48A1-99DA-882208419BFD}"/>
            </a:ext>
          </a:extLst>
        </cdr:cNvPr>
        <cdr:cNvSpPr/>
      </cdr:nvSpPr>
      <cdr:spPr>
        <a:xfrm xmlns:a="http://schemas.openxmlformats.org/drawingml/2006/main" rot="5400000">
          <a:off x="5444237" y="971953"/>
          <a:ext cx="1113808" cy="1160553"/>
        </a:xfrm>
        <a:prstGeom xmlns:a="http://schemas.openxmlformats.org/drawingml/2006/main" prst="bentArrow">
          <a:avLst>
            <a:gd name="adj1" fmla="val 1502"/>
            <a:gd name="adj2" fmla="val 3665"/>
            <a:gd name="adj3" fmla="val 4104"/>
            <a:gd name="adj4" fmla="val 43750"/>
          </a:avLst>
        </a:prstGeom>
        <a:solidFill xmlns:a="http://schemas.openxmlformats.org/drawingml/2006/main">
          <a:schemeClr val="bg1">
            <a:lumMod val="6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0.14525</cdr:x>
      <cdr:y>0.08778</cdr:y>
    </cdr:from>
    <cdr:to>
      <cdr:x>0.14525</cdr:x>
      <cdr:y>0.12276</cdr:y>
    </cdr:to>
    <cdr:cxnSp macro="">
      <cdr:nvCxnSpPr>
        <cdr:cNvPr id="16" name="Straight Connector 15">
          <a:extLst xmlns:a="http://schemas.openxmlformats.org/drawingml/2006/main">
            <a:ext uri="{FF2B5EF4-FFF2-40B4-BE49-F238E27FC236}">
              <a16:creationId xmlns:a16="http://schemas.microsoft.com/office/drawing/2014/main" id="{04775873-57FC-4D94-9A85-2031EB955B9F}"/>
            </a:ext>
          </a:extLst>
        </cdr:cNvPr>
        <cdr:cNvCxnSpPr/>
      </cdr:nvCxnSpPr>
      <cdr:spPr>
        <a:xfrm xmlns:a="http://schemas.openxmlformats.org/drawingml/2006/main" flipV="1">
          <a:off x="1256837" y="412336"/>
          <a:ext cx="0" cy="164277"/>
        </a:xfrm>
        <a:prstGeom xmlns:a="http://schemas.openxmlformats.org/drawingml/2006/main" prst="line">
          <a:avLst/>
        </a:prstGeom>
        <a:ln xmlns:a="http://schemas.openxmlformats.org/drawingml/2006/main" w="19050">
          <a:solidFill>
            <a:schemeClr val="bg1">
              <a:lumMod val="65000"/>
            </a:schemeClr>
          </a:solidFill>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0.75553</cdr:x>
      <cdr:y>0.41869</cdr:y>
    </cdr:from>
    <cdr:to>
      <cdr:x>0.91331</cdr:x>
      <cdr:y>0.46049</cdr:y>
    </cdr:to>
    <cdr:sp macro="" textlink="">
      <cdr:nvSpPr>
        <cdr:cNvPr id="24" name="Arrow: Bent 23">
          <a:extLst xmlns:a="http://schemas.openxmlformats.org/drawingml/2006/main">
            <a:ext uri="{FF2B5EF4-FFF2-40B4-BE49-F238E27FC236}">
              <a16:creationId xmlns:a16="http://schemas.microsoft.com/office/drawing/2014/main" id="{38C43810-A09E-460F-9668-6BF8915BACCB}"/>
            </a:ext>
          </a:extLst>
        </cdr:cNvPr>
        <cdr:cNvSpPr/>
      </cdr:nvSpPr>
      <cdr:spPr>
        <a:xfrm xmlns:a="http://schemas.openxmlformats.org/drawingml/2006/main" rot="5400000">
          <a:off x="7122136" y="1382223"/>
          <a:ext cx="196318" cy="1365250"/>
        </a:xfrm>
        <a:prstGeom xmlns:a="http://schemas.openxmlformats.org/drawingml/2006/main" prst="bentArrow">
          <a:avLst>
            <a:gd name="adj1" fmla="val 8260"/>
            <a:gd name="adj2" fmla="val 19041"/>
            <a:gd name="adj3" fmla="val 18363"/>
            <a:gd name="adj4" fmla="val 43750"/>
          </a:avLst>
        </a:prstGeom>
        <a:solidFill xmlns:a="http://schemas.openxmlformats.org/drawingml/2006/main">
          <a:schemeClr val="bg1">
            <a:lumMod val="6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userShapes>
</file>

<file path=ppt/drawings/drawing6.xml><?xml version="1.0" encoding="utf-8"?>
<c:userShapes xmlns:c="http://schemas.openxmlformats.org/drawingml/2006/chart">
  <cdr:relSizeAnchor xmlns:cdr="http://schemas.openxmlformats.org/drawingml/2006/chartDrawing">
    <cdr:from>
      <cdr:x>0.14482</cdr:x>
      <cdr:y>0.08778</cdr:y>
    </cdr:from>
    <cdr:to>
      <cdr:x>0.30415</cdr:x>
      <cdr:y>0.13947</cdr:y>
    </cdr:to>
    <cdr:sp macro="" textlink="">
      <cdr:nvSpPr>
        <cdr:cNvPr id="5" name="Arrow: Bent 4">
          <a:extLst xmlns:a="http://schemas.openxmlformats.org/drawingml/2006/main">
            <a:ext uri="{FF2B5EF4-FFF2-40B4-BE49-F238E27FC236}">
              <a16:creationId xmlns:a16="http://schemas.microsoft.com/office/drawing/2014/main" id="{A8E194B6-D72C-4063-8A82-9D924BA3792D}"/>
            </a:ext>
          </a:extLst>
        </cdr:cNvPr>
        <cdr:cNvSpPr/>
      </cdr:nvSpPr>
      <cdr:spPr>
        <a:xfrm xmlns:a="http://schemas.openxmlformats.org/drawingml/2006/main" rot="5400000">
          <a:off x="1821110" y="-155610"/>
          <a:ext cx="242782" cy="1378676"/>
        </a:xfrm>
        <a:prstGeom xmlns:a="http://schemas.openxmlformats.org/drawingml/2006/main" prst="bentArrow">
          <a:avLst>
            <a:gd name="adj1" fmla="val 6552"/>
            <a:gd name="adj2" fmla="val 14883"/>
            <a:gd name="adj3" fmla="val 17661"/>
            <a:gd name="adj4" fmla="val 43750"/>
          </a:avLst>
        </a:prstGeom>
        <a:solidFill xmlns:a="http://schemas.openxmlformats.org/drawingml/2006/main">
          <a:schemeClr val="bg1">
            <a:lumMod val="6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0.26201</cdr:x>
      <cdr:y>0.02283</cdr:y>
    </cdr:from>
    <cdr:to>
      <cdr:x>0.34232</cdr:x>
      <cdr:y>0.09806</cdr:y>
    </cdr:to>
    <cdr:sp macro="" textlink="">
      <cdr:nvSpPr>
        <cdr:cNvPr id="6" name="TextBox 24">
          <a:extLst xmlns:a="http://schemas.openxmlformats.org/drawingml/2006/main">
            <a:ext uri="{FF2B5EF4-FFF2-40B4-BE49-F238E27FC236}">
              <a16:creationId xmlns:a16="http://schemas.microsoft.com/office/drawing/2014/main" id="{BC89E271-CF47-4098-AE16-91050C4CD63F}"/>
            </a:ext>
          </a:extLst>
        </cdr:cNvPr>
        <cdr:cNvSpPr txBox="1"/>
      </cdr:nvSpPr>
      <cdr:spPr>
        <a:xfrm xmlns:a="http://schemas.openxmlformats.org/drawingml/2006/main">
          <a:off x="2267151" y="107245"/>
          <a:ext cx="695009" cy="35338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MY" sz="1600" b="1" dirty="0">
              <a:solidFill>
                <a:schemeClr val="tx1">
                  <a:lumMod val="75000"/>
                  <a:lumOff val="25000"/>
                </a:schemeClr>
              </a:solidFill>
            </a:rPr>
            <a:t>95.4%</a:t>
          </a:r>
        </a:p>
      </cdr:txBody>
    </cdr:sp>
  </cdr:relSizeAnchor>
  <cdr:relSizeAnchor xmlns:cdr="http://schemas.openxmlformats.org/drawingml/2006/chartDrawing">
    <cdr:from>
      <cdr:x>0.47512</cdr:x>
      <cdr:y>0.14972</cdr:y>
    </cdr:from>
    <cdr:to>
      <cdr:x>0.60657</cdr:x>
      <cdr:y>0.19663</cdr:y>
    </cdr:to>
    <cdr:sp macro="" textlink="">
      <cdr:nvSpPr>
        <cdr:cNvPr id="7" name="Arrow: Bent 6">
          <a:extLst xmlns:a="http://schemas.openxmlformats.org/drawingml/2006/main">
            <a:ext uri="{FF2B5EF4-FFF2-40B4-BE49-F238E27FC236}">
              <a16:creationId xmlns:a16="http://schemas.microsoft.com/office/drawing/2014/main" id="{5E4317B4-A266-4588-8A35-6F6C5637282B}"/>
            </a:ext>
          </a:extLst>
        </cdr:cNvPr>
        <cdr:cNvSpPr/>
      </cdr:nvSpPr>
      <cdr:spPr>
        <a:xfrm xmlns:a="http://schemas.openxmlformats.org/drawingml/2006/main" rot="5400000">
          <a:off x="4569792" y="244709"/>
          <a:ext cx="220332" cy="1137471"/>
        </a:xfrm>
        <a:prstGeom xmlns:a="http://schemas.openxmlformats.org/drawingml/2006/main" prst="bentArrow">
          <a:avLst>
            <a:gd name="adj1" fmla="val 7647"/>
            <a:gd name="adj2" fmla="val 14581"/>
            <a:gd name="adj3" fmla="val 18363"/>
            <a:gd name="adj4" fmla="val 43750"/>
          </a:avLst>
        </a:prstGeom>
        <a:solidFill xmlns:a="http://schemas.openxmlformats.org/drawingml/2006/main">
          <a:schemeClr val="bg1">
            <a:lumMod val="6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0.62647</cdr:x>
      <cdr:y>0.2119</cdr:y>
    </cdr:from>
    <cdr:to>
      <cdr:x>0.76059</cdr:x>
      <cdr:y>0.44902</cdr:y>
    </cdr:to>
    <cdr:sp macro="" textlink="">
      <cdr:nvSpPr>
        <cdr:cNvPr id="9" name="Arrow: Bent 8">
          <a:extLst xmlns:a="http://schemas.openxmlformats.org/drawingml/2006/main">
            <a:ext uri="{FF2B5EF4-FFF2-40B4-BE49-F238E27FC236}">
              <a16:creationId xmlns:a16="http://schemas.microsoft.com/office/drawing/2014/main" id="{A5B9880A-6CF6-48A1-99DA-882208419BFD}"/>
            </a:ext>
          </a:extLst>
        </cdr:cNvPr>
        <cdr:cNvSpPr/>
      </cdr:nvSpPr>
      <cdr:spPr>
        <a:xfrm xmlns:a="http://schemas.openxmlformats.org/drawingml/2006/main" rot="5400000">
          <a:off x="5444237" y="971953"/>
          <a:ext cx="1113808" cy="1160553"/>
        </a:xfrm>
        <a:prstGeom xmlns:a="http://schemas.openxmlformats.org/drawingml/2006/main" prst="bentArrow">
          <a:avLst>
            <a:gd name="adj1" fmla="val 1502"/>
            <a:gd name="adj2" fmla="val 3665"/>
            <a:gd name="adj3" fmla="val 4104"/>
            <a:gd name="adj4" fmla="val 43750"/>
          </a:avLst>
        </a:prstGeom>
        <a:solidFill xmlns:a="http://schemas.openxmlformats.org/drawingml/2006/main">
          <a:schemeClr val="bg1">
            <a:lumMod val="6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0.14525</cdr:x>
      <cdr:y>0.08778</cdr:y>
    </cdr:from>
    <cdr:to>
      <cdr:x>0.14525</cdr:x>
      <cdr:y>0.12276</cdr:y>
    </cdr:to>
    <cdr:cxnSp macro="">
      <cdr:nvCxnSpPr>
        <cdr:cNvPr id="16" name="Straight Connector 15">
          <a:extLst xmlns:a="http://schemas.openxmlformats.org/drawingml/2006/main">
            <a:ext uri="{FF2B5EF4-FFF2-40B4-BE49-F238E27FC236}">
              <a16:creationId xmlns:a16="http://schemas.microsoft.com/office/drawing/2014/main" id="{04775873-57FC-4D94-9A85-2031EB955B9F}"/>
            </a:ext>
          </a:extLst>
        </cdr:cNvPr>
        <cdr:cNvCxnSpPr/>
      </cdr:nvCxnSpPr>
      <cdr:spPr>
        <a:xfrm xmlns:a="http://schemas.openxmlformats.org/drawingml/2006/main" flipV="1">
          <a:off x="1256837" y="412336"/>
          <a:ext cx="0" cy="164277"/>
        </a:xfrm>
        <a:prstGeom xmlns:a="http://schemas.openxmlformats.org/drawingml/2006/main" prst="line">
          <a:avLst/>
        </a:prstGeom>
        <a:ln xmlns:a="http://schemas.openxmlformats.org/drawingml/2006/main" w="19050">
          <a:solidFill>
            <a:schemeClr val="bg1">
              <a:lumMod val="65000"/>
            </a:schemeClr>
          </a:solidFill>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0.75553</cdr:x>
      <cdr:y>0.41869</cdr:y>
    </cdr:from>
    <cdr:to>
      <cdr:x>0.91331</cdr:x>
      <cdr:y>0.46049</cdr:y>
    </cdr:to>
    <cdr:sp macro="" textlink="">
      <cdr:nvSpPr>
        <cdr:cNvPr id="24" name="Arrow: Bent 23">
          <a:extLst xmlns:a="http://schemas.openxmlformats.org/drawingml/2006/main">
            <a:ext uri="{FF2B5EF4-FFF2-40B4-BE49-F238E27FC236}">
              <a16:creationId xmlns:a16="http://schemas.microsoft.com/office/drawing/2014/main" id="{38C43810-A09E-460F-9668-6BF8915BACCB}"/>
            </a:ext>
          </a:extLst>
        </cdr:cNvPr>
        <cdr:cNvSpPr/>
      </cdr:nvSpPr>
      <cdr:spPr>
        <a:xfrm xmlns:a="http://schemas.openxmlformats.org/drawingml/2006/main" rot="5400000">
          <a:off x="7122136" y="1382223"/>
          <a:ext cx="196318" cy="1365250"/>
        </a:xfrm>
        <a:prstGeom xmlns:a="http://schemas.openxmlformats.org/drawingml/2006/main" prst="bentArrow">
          <a:avLst>
            <a:gd name="adj1" fmla="val 8260"/>
            <a:gd name="adj2" fmla="val 19041"/>
            <a:gd name="adj3" fmla="val 18363"/>
            <a:gd name="adj4" fmla="val 43750"/>
          </a:avLst>
        </a:prstGeom>
        <a:solidFill xmlns:a="http://schemas.openxmlformats.org/drawingml/2006/main">
          <a:schemeClr val="bg1">
            <a:lumMod val="6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0.71416</cdr:x>
      <cdr:y>0.07541</cdr:y>
    </cdr:from>
    <cdr:to>
      <cdr:x>0.87708</cdr:x>
      <cdr:y>0.22818</cdr:y>
    </cdr:to>
    <cdr:sp macro="" textlink="">
      <cdr:nvSpPr>
        <cdr:cNvPr id="2" name="TextBox 1">
          <a:extLst xmlns:a="http://schemas.openxmlformats.org/drawingml/2006/main">
            <a:ext uri="{FF2B5EF4-FFF2-40B4-BE49-F238E27FC236}">
              <a16:creationId xmlns:a16="http://schemas.microsoft.com/office/drawing/2014/main" id="{8DBA0E7E-E2E6-4723-9E20-14027B537A0B}"/>
            </a:ext>
          </a:extLst>
        </cdr:cNvPr>
        <cdr:cNvSpPr txBox="1"/>
      </cdr:nvSpPr>
      <cdr:spPr>
        <a:xfrm xmlns:a="http://schemas.openxmlformats.org/drawingml/2006/main">
          <a:off x="7509827" y="364725"/>
          <a:ext cx="1713171" cy="73889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3200" b="1" dirty="0"/>
            <a:t>Gap #3</a:t>
          </a:r>
          <a:endParaRPr lang="en-MY" sz="32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1E7F62-3B68-4C49-BE51-854267EC5521}" type="datetimeFigureOut">
              <a:rPr lang="en-MY" smtClean="0"/>
              <a:t>18/7/2023</a:t>
            </a:fld>
            <a:endParaRPr lang="en-MY"/>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6765CB-4561-439A-987C-AFFC856C6BB5}" type="slidenum">
              <a:rPr lang="en-MY" smtClean="0"/>
              <a:t>‹#›</a:t>
            </a:fld>
            <a:endParaRPr lang="en-MY"/>
          </a:p>
        </p:txBody>
      </p:sp>
    </p:spTree>
    <p:extLst>
      <p:ext uri="{BB962C8B-B14F-4D97-AF65-F5344CB8AC3E}">
        <p14:creationId xmlns:p14="http://schemas.microsoft.com/office/powerpoint/2010/main" val="802017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MY" sz="1800" b="0" i="0" u="none" strike="noStrike" baseline="0" dirty="0">
                <a:latin typeface="Sabon-Roman"/>
              </a:rPr>
              <a:t>HIV risk among </a:t>
            </a:r>
            <a:r>
              <a:rPr lang="en-US" sz="1800" b="0" i="0" u="none" strike="noStrike" baseline="0" dirty="0">
                <a:latin typeface="Sabon-Roman"/>
              </a:rPr>
              <a:t>YMSM is mediated by a range of social, cultural, political, and economic factors</a:t>
            </a:r>
          </a:p>
          <a:p>
            <a:pPr algn="l"/>
            <a:r>
              <a:rPr lang="en-US" sz="1800" b="0" i="0" u="none" strike="noStrike" baseline="0" dirty="0">
                <a:latin typeface="Sabon-Roman"/>
              </a:rPr>
              <a:t>operating at multiple levels, from individuals (i.e., knowledge of HIV and condoms) up to the level of society (i.e., national laws governing same-sex relationships). </a:t>
            </a:r>
            <a:r>
              <a:rPr lang="en-US" sz="1800" b="0" i="0" u="none" strike="noStrike" baseline="0" dirty="0">
                <a:latin typeface="TimesNewRomanPSMT"/>
              </a:rPr>
              <a:t>A modified social-ecological model that incorporates these multilevel factors into a single comprehensive model was used as the conceptual framework for the study </a:t>
            </a:r>
            <a:r>
              <a:rPr lang="en-US" sz="1800" b="0" i="0" u="none" strike="noStrike" baseline="0" dirty="0">
                <a:latin typeface="Sabon-Roman"/>
              </a:rPr>
              <a:t>(see Figure 1).</a:t>
            </a:r>
            <a:endParaRPr lang="en-MY" dirty="0"/>
          </a:p>
        </p:txBody>
      </p:sp>
      <p:sp>
        <p:nvSpPr>
          <p:cNvPr id="4" name="Slide Number Placeholder 3"/>
          <p:cNvSpPr>
            <a:spLocks noGrp="1"/>
          </p:cNvSpPr>
          <p:nvPr>
            <p:ph type="sldNum" sz="quarter" idx="5"/>
          </p:nvPr>
        </p:nvSpPr>
        <p:spPr/>
        <p:txBody>
          <a:bodyPr/>
          <a:lstStyle/>
          <a:p>
            <a:fld id="{976765CB-4561-439A-987C-AFFC856C6BB5}" type="slidenum">
              <a:rPr lang="en-MY" smtClean="0"/>
              <a:t>4</a:t>
            </a:fld>
            <a:endParaRPr lang="en-MY"/>
          </a:p>
        </p:txBody>
      </p:sp>
    </p:spTree>
    <p:extLst>
      <p:ext uri="{BB962C8B-B14F-4D97-AF65-F5344CB8AC3E}">
        <p14:creationId xmlns:p14="http://schemas.microsoft.com/office/powerpoint/2010/main" val="2059986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976765CB-4561-439A-987C-AFFC856C6BB5}" type="slidenum">
              <a:rPr lang="en-MY" smtClean="0"/>
              <a:t>9</a:t>
            </a:fld>
            <a:endParaRPr lang="en-MY"/>
          </a:p>
        </p:txBody>
      </p:sp>
    </p:spTree>
    <p:extLst>
      <p:ext uri="{BB962C8B-B14F-4D97-AF65-F5344CB8AC3E}">
        <p14:creationId xmlns:p14="http://schemas.microsoft.com/office/powerpoint/2010/main" val="2608424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b="0" i="0" u="none" strike="noStrike" baseline="0" dirty="0">
                <a:latin typeface="Sabon-Roman"/>
              </a:rPr>
              <a:t>Participants reported that the most important reason avoiding government clinics was the lack of confidentiality. </a:t>
            </a:r>
          </a:p>
          <a:p>
            <a:pPr algn="l"/>
            <a:r>
              <a:rPr lang="en-US" sz="1200" b="0" i="0" u="none" strike="noStrike" baseline="0" dirty="0">
                <a:latin typeface="Sabon-Roman"/>
              </a:rPr>
              <a:t>HIV diagnosis made in a government health center will be reported to the Ministry of Health  to be avoided at all costs.</a:t>
            </a:r>
            <a:endParaRPr lang="en-MY" dirty="0"/>
          </a:p>
          <a:p>
            <a:endParaRPr lang="en-MY" dirty="0"/>
          </a:p>
        </p:txBody>
      </p:sp>
      <p:sp>
        <p:nvSpPr>
          <p:cNvPr id="4" name="Slide Number Placeholder 3"/>
          <p:cNvSpPr>
            <a:spLocks noGrp="1"/>
          </p:cNvSpPr>
          <p:nvPr>
            <p:ph type="sldNum" sz="quarter" idx="5"/>
          </p:nvPr>
        </p:nvSpPr>
        <p:spPr/>
        <p:txBody>
          <a:bodyPr/>
          <a:lstStyle/>
          <a:p>
            <a:fld id="{976765CB-4561-439A-987C-AFFC856C6BB5}" type="slidenum">
              <a:rPr lang="en-MY" smtClean="0"/>
              <a:t>12</a:t>
            </a:fld>
            <a:endParaRPr lang="en-MY"/>
          </a:p>
        </p:txBody>
      </p:sp>
    </p:spTree>
    <p:extLst>
      <p:ext uri="{BB962C8B-B14F-4D97-AF65-F5344CB8AC3E}">
        <p14:creationId xmlns:p14="http://schemas.microsoft.com/office/powerpoint/2010/main" val="1340441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07989B6-1F02-4225-9C6D-93955ADA385E}" type="slidenum">
              <a:rPr lang="en-GB" smtClean="0"/>
              <a:t>14</a:t>
            </a:fld>
            <a:endParaRPr lang="en-GB"/>
          </a:p>
        </p:txBody>
      </p:sp>
    </p:spTree>
    <p:extLst>
      <p:ext uri="{BB962C8B-B14F-4D97-AF65-F5344CB8AC3E}">
        <p14:creationId xmlns:p14="http://schemas.microsoft.com/office/powerpoint/2010/main" val="3114908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a:t>
            </a:r>
          </a:p>
        </p:txBody>
      </p:sp>
      <p:sp>
        <p:nvSpPr>
          <p:cNvPr id="4" name="Slide Number Placeholder 3"/>
          <p:cNvSpPr>
            <a:spLocks noGrp="1"/>
          </p:cNvSpPr>
          <p:nvPr>
            <p:ph type="sldNum" sz="quarter" idx="5"/>
          </p:nvPr>
        </p:nvSpPr>
        <p:spPr/>
        <p:txBody>
          <a:bodyPr/>
          <a:lstStyle/>
          <a:p>
            <a:fld id="{D770CD57-3B5F-4F67-A80E-DE75B7289DE5}" type="slidenum">
              <a:rPr lang="en-GB" smtClean="0"/>
              <a:t>16</a:t>
            </a:fld>
            <a:endParaRPr lang="en-GB"/>
          </a:p>
        </p:txBody>
      </p:sp>
    </p:spTree>
    <p:extLst>
      <p:ext uri="{BB962C8B-B14F-4D97-AF65-F5344CB8AC3E}">
        <p14:creationId xmlns:p14="http://schemas.microsoft.com/office/powerpoint/2010/main" val="34702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07989B6-1F02-4225-9C6D-93955ADA385E}" type="slidenum">
              <a:rPr lang="en-GB" smtClean="0"/>
              <a:t>17</a:t>
            </a:fld>
            <a:endParaRPr lang="en-GB"/>
          </a:p>
        </p:txBody>
      </p:sp>
    </p:spTree>
    <p:extLst>
      <p:ext uri="{BB962C8B-B14F-4D97-AF65-F5344CB8AC3E}">
        <p14:creationId xmlns:p14="http://schemas.microsoft.com/office/powerpoint/2010/main" val="3979867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770CD57-3B5F-4F67-A80E-DE75B7289DE5}" type="slidenum">
              <a:rPr lang="en-GB" smtClean="0"/>
              <a:t>18</a:t>
            </a:fld>
            <a:endParaRPr lang="en-GB"/>
          </a:p>
        </p:txBody>
      </p:sp>
    </p:spTree>
    <p:extLst>
      <p:ext uri="{BB962C8B-B14F-4D97-AF65-F5344CB8AC3E}">
        <p14:creationId xmlns:p14="http://schemas.microsoft.com/office/powerpoint/2010/main" val="3976813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770CD57-3B5F-4F67-A80E-DE75B7289DE5}" type="slidenum">
              <a:rPr lang="en-GB" smtClean="0"/>
              <a:t>19</a:t>
            </a:fld>
            <a:endParaRPr lang="en-GB"/>
          </a:p>
        </p:txBody>
      </p:sp>
    </p:spTree>
    <p:extLst>
      <p:ext uri="{BB962C8B-B14F-4D97-AF65-F5344CB8AC3E}">
        <p14:creationId xmlns:p14="http://schemas.microsoft.com/office/powerpoint/2010/main" val="2031884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770CD57-3B5F-4F67-A80E-DE75B7289DE5}" type="slidenum">
              <a:rPr lang="en-GB" smtClean="0"/>
              <a:t>20</a:t>
            </a:fld>
            <a:endParaRPr lang="en-GB"/>
          </a:p>
        </p:txBody>
      </p:sp>
    </p:spTree>
    <p:extLst>
      <p:ext uri="{BB962C8B-B14F-4D97-AF65-F5344CB8AC3E}">
        <p14:creationId xmlns:p14="http://schemas.microsoft.com/office/powerpoint/2010/main" val="10387637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c3d7abcea3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c3d7abcea3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c3d7abcea3_0_1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c3d7abcea3_0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c3d7abcea3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c3d7abcea3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770CD57-3B5F-4F67-A80E-DE75B7289DE5}" type="slidenum">
              <a:rPr lang="en-GB" smtClean="0"/>
              <a:t>25</a:t>
            </a:fld>
            <a:endParaRPr lang="en-GB"/>
          </a:p>
        </p:txBody>
      </p:sp>
    </p:spTree>
    <p:extLst>
      <p:ext uri="{BB962C8B-B14F-4D97-AF65-F5344CB8AC3E}">
        <p14:creationId xmlns:p14="http://schemas.microsoft.com/office/powerpoint/2010/main" val="4006376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c3d7abcea3_0_1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c3d7abcea3_0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c3d7abcea3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c3d7abcea3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e75086e015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e75086e015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c3d7abcea3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c3d7abcea3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c3d7abcea3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c3d7abcea3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c3d7abcea3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c3d7abcea3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976765CB-4561-439A-987C-AFFC856C6BB5}" type="slidenum">
              <a:rPr lang="en-MY" smtClean="0"/>
              <a:t>40</a:t>
            </a:fld>
            <a:endParaRPr lang="en-MY"/>
          </a:p>
        </p:txBody>
      </p:sp>
    </p:spTree>
    <p:extLst>
      <p:ext uri="{BB962C8B-B14F-4D97-AF65-F5344CB8AC3E}">
        <p14:creationId xmlns:p14="http://schemas.microsoft.com/office/powerpoint/2010/main" val="33407547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770CD57-3B5F-4F67-A80E-DE75B7289DE5}" type="slidenum">
              <a:rPr lang="en-GB" smtClean="0"/>
              <a:t>43</a:t>
            </a:fld>
            <a:endParaRPr lang="en-GB"/>
          </a:p>
        </p:txBody>
      </p:sp>
    </p:spTree>
    <p:extLst>
      <p:ext uri="{BB962C8B-B14F-4D97-AF65-F5344CB8AC3E}">
        <p14:creationId xmlns:p14="http://schemas.microsoft.com/office/powerpoint/2010/main" val="39574733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770CD57-3B5F-4F67-A80E-DE75B7289DE5}" type="slidenum">
              <a:rPr lang="en-GB" smtClean="0"/>
              <a:t>44</a:t>
            </a:fld>
            <a:endParaRPr lang="en-GB"/>
          </a:p>
        </p:txBody>
      </p:sp>
    </p:spTree>
    <p:extLst>
      <p:ext uri="{BB962C8B-B14F-4D97-AF65-F5344CB8AC3E}">
        <p14:creationId xmlns:p14="http://schemas.microsoft.com/office/powerpoint/2010/main" val="16591057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770CD57-3B5F-4F67-A80E-DE75B7289DE5}" type="slidenum">
              <a:rPr lang="en-GB" smtClean="0"/>
              <a:t>45</a:t>
            </a:fld>
            <a:endParaRPr lang="en-GB"/>
          </a:p>
        </p:txBody>
      </p:sp>
    </p:spTree>
    <p:extLst>
      <p:ext uri="{BB962C8B-B14F-4D97-AF65-F5344CB8AC3E}">
        <p14:creationId xmlns:p14="http://schemas.microsoft.com/office/powerpoint/2010/main" val="5175332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770CD57-3B5F-4F67-A80E-DE75B7289DE5}" type="slidenum">
              <a:rPr lang="en-GB" smtClean="0"/>
              <a:t>46</a:t>
            </a:fld>
            <a:endParaRPr lang="en-GB"/>
          </a:p>
        </p:txBody>
      </p:sp>
    </p:spTree>
    <p:extLst>
      <p:ext uri="{BB962C8B-B14F-4D97-AF65-F5344CB8AC3E}">
        <p14:creationId xmlns:p14="http://schemas.microsoft.com/office/powerpoint/2010/main" val="38199977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770CD57-3B5F-4F67-A80E-DE75B7289DE5}" type="slidenum">
              <a:rPr lang="en-GB" smtClean="0"/>
              <a:t>47</a:t>
            </a:fld>
            <a:endParaRPr lang="en-GB"/>
          </a:p>
        </p:txBody>
      </p:sp>
    </p:spTree>
    <p:extLst>
      <p:ext uri="{BB962C8B-B14F-4D97-AF65-F5344CB8AC3E}">
        <p14:creationId xmlns:p14="http://schemas.microsoft.com/office/powerpoint/2010/main" val="7427106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770CD57-3B5F-4F67-A80E-DE75B7289DE5}" type="slidenum">
              <a:rPr lang="en-GB" smtClean="0"/>
              <a:t>48</a:t>
            </a:fld>
            <a:endParaRPr lang="en-GB"/>
          </a:p>
        </p:txBody>
      </p:sp>
    </p:spTree>
    <p:extLst>
      <p:ext uri="{BB962C8B-B14F-4D97-AF65-F5344CB8AC3E}">
        <p14:creationId xmlns:p14="http://schemas.microsoft.com/office/powerpoint/2010/main" val="25099912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770CD57-3B5F-4F67-A80E-DE75B7289DE5}" type="slidenum">
              <a:rPr lang="en-GB" smtClean="0"/>
              <a:t>49</a:t>
            </a:fld>
            <a:endParaRPr lang="en-GB"/>
          </a:p>
        </p:txBody>
      </p:sp>
    </p:spTree>
    <p:extLst>
      <p:ext uri="{BB962C8B-B14F-4D97-AF65-F5344CB8AC3E}">
        <p14:creationId xmlns:p14="http://schemas.microsoft.com/office/powerpoint/2010/main" val="30925837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770CD57-3B5F-4F67-A80E-DE75B7289DE5}" type="slidenum">
              <a:rPr lang="en-GB" smtClean="0"/>
              <a:t>50</a:t>
            </a:fld>
            <a:endParaRPr lang="en-GB"/>
          </a:p>
        </p:txBody>
      </p:sp>
    </p:spTree>
    <p:extLst>
      <p:ext uri="{BB962C8B-B14F-4D97-AF65-F5344CB8AC3E}">
        <p14:creationId xmlns:p14="http://schemas.microsoft.com/office/powerpoint/2010/main" val="29424550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770CD57-3B5F-4F67-A80E-DE75B7289DE5}" type="slidenum">
              <a:rPr lang="en-GB" smtClean="0"/>
              <a:t>51</a:t>
            </a:fld>
            <a:endParaRPr lang="en-GB"/>
          </a:p>
        </p:txBody>
      </p:sp>
    </p:spTree>
    <p:extLst>
      <p:ext uri="{BB962C8B-B14F-4D97-AF65-F5344CB8AC3E}">
        <p14:creationId xmlns:p14="http://schemas.microsoft.com/office/powerpoint/2010/main" val="1325833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770CD57-3B5F-4F67-A80E-DE75B7289DE5}" type="slidenum">
              <a:rPr lang="en-GB" smtClean="0"/>
              <a:t>52</a:t>
            </a:fld>
            <a:endParaRPr lang="en-GB"/>
          </a:p>
        </p:txBody>
      </p:sp>
    </p:spTree>
    <p:extLst>
      <p:ext uri="{BB962C8B-B14F-4D97-AF65-F5344CB8AC3E}">
        <p14:creationId xmlns:p14="http://schemas.microsoft.com/office/powerpoint/2010/main" val="15115165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770CD57-3B5F-4F67-A80E-DE75B7289DE5}" type="slidenum">
              <a:rPr lang="en-GB" smtClean="0"/>
              <a:t>53</a:t>
            </a:fld>
            <a:endParaRPr lang="en-GB"/>
          </a:p>
        </p:txBody>
      </p:sp>
    </p:spTree>
    <p:extLst>
      <p:ext uri="{BB962C8B-B14F-4D97-AF65-F5344CB8AC3E}">
        <p14:creationId xmlns:p14="http://schemas.microsoft.com/office/powerpoint/2010/main" val="4653684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Arial" pitchFamily="34" charset="0"/>
              <a:ea typeface="ＭＳ Ｐゴシック"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E9EEE-16ED-4176-B32B-5AB272ABC3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3C40F01-B648-46AB-9E5B-18067C2E04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A3118A-983C-4BAB-A2F5-F241AF813A00}"/>
              </a:ext>
            </a:extLst>
          </p:cNvPr>
          <p:cNvSpPr>
            <a:spLocks noGrp="1"/>
          </p:cNvSpPr>
          <p:nvPr>
            <p:ph type="dt" sz="half" idx="10"/>
          </p:nvPr>
        </p:nvSpPr>
        <p:spPr/>
        <p:txBody>
          <a:bodyPr/>
          <a:lstStyle/>
          <a:p>
            <a:fld id="{4B524534-9969-4CB2-9ABD-C21CB6C0DCA9}" type="datetimeFigureOut">
              <a:rPr lang="en-US" smtClean="0"/>
              <a:t>7/18/2023</a:t>
            </a:fld>
            <a:endParaRPr lang="en-US"/>
          </a:p>
        </p:txBody>
      </p:sp>
      <p:sp>
        <p:nvSpPr>
          <p:cNvPr id="5" name="Footer Placeholder 4">
            <a:extLst>
              <a:ext uri="{FF2B5EF4-FFF2-40B4-BE49-F238E27FC236}">
                <a16:creationId xmlns:a16="http://schemas.microsoft.com/office/drawing/2014/main" id="{8FD13612-C528-4317-81AF-FF4A87278D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4E5F64-03B8-4684-BD50-660EC9D3ABB6}"/>
              </a:ext>
            </a:extLst>
          </p:cNvPr>
          <p:cNvSpPr>
            <a:spLocks noGrp="1"/>
          </p:cNvSpPr>
          <p:nvPr>
            <p:ph type="sldNum" sz="quarter" idx="12"/>
          </p:nvPr>
        </p:nvSpPr>
        <p:spPr/>
        <p:txBody>
          <a:bodyPr/>
          <a:lstStyle/>
          <a:p>
            <a:fld id="{51B785E3-51D0-49B5-A3F2-7F4742E743D6}" type="slidenum">
              <a:rPr lang="en-US" smtClean="0"/>
              <a:t>‹#›</a:t>
            </a:fld>
            <a:endParaRPr lang="en-US"/>
          </a:p>
        </p:txBody>
      </p:sp>
    </p:spTree>
    <p:extLst>
      <p:ext uri="{BB962C8B-B14F-4D97-AF65-F5344CB8AC3E}">
        <p14:creationId xmlns:p14="http://schemas.microsoft.com/office/powerpoint/2010/main" val="1599705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DC6E3-6B76-4F2D-97CC-E8B9253560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4B720C-0417-4857-96DB-ABBD0B1227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824CDB-185C-4254-8ED4-E5C2086EBB84}"/>
              </a:ext>
            </a:extLst>
          </p:cNvPr>
          <p:cNvSpPr>
            <a:spLocks noGrp="1"/>
          </p:cNvSpPr>
          <p:nvPr>
            <p:ph type="dt" sz="half" idx="10"/>
          </p:nvPr>
        </p:nvSpPr>
        <p:spPr/>
        <p:txBody>
          <a:bodyPr/>
          <a:lstStyle/>
          <a:p>
            <a:fld id="{4B524534-9969-4CB2-9ABD-C21CB6C0DCA9}" type="datetimeFigureOut">
              <a:rPr lang="en-US" smtClean="0"/>
              <a:t>7/18/2023</a:t>
            </a:fld>
            <a:endParaRPr lang="en-US"/>
          </a:p>
        </p:txBody>
      </p:sp>
      <p:sp>
        <p:nvSpPr>
          <p:cNvPr id="5" name="Footer Placeholder 4">
            <a:extLst>
              <a:ext uri="{FF2B5EF4-FFF2-40B4-BE49-F238E27FC236}">
                <a16:creationId xmlns:a16="http://schemas.microsoft.com/office/drawing/2014/main" id="{822DD368-6DBC-45CB-80C8-97060A180A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59FE74-6212-4D92-9932-D66EF8921D21}"/>
              </a:ext>
            </a:extLst>
          </p:cNvPr>
          <p:cNvSpPr>
            <a:spLocks noGrp="1"/>
          </p:cNvSpPr>
          <p:nvPr>
            <p:ph type="sldNum" sz="quarter" idx="12"/>
          </p:nvPr>
        </p:nvSpPr>
        <p:spPr/>
        <p:txBody>
          <a:bodyPr/>
          <a:lstStyle/>
          <a:p>
            <a:fld id="{51B785E3-51D0-49B5-A3F2-7F4742E743D6}" type="slidenum">
              <a:rPr lang="en-US" smtClean="0"/>
              <a:t>‹#›</a:t>
            </a:fld>
            <a:endParaRPr lang="en-US"/>
          </a:p>
        </p:txBody>
      </p:sp>
    </p:spTree>
    <p:extLst>
      <p:ext uri="{BB962C8B-B14F-4D97-AF65-F5344CB8AC3E}">
        <p14:creationId xmlns:p14="http://schemas.microsoft.com/office/powerpoint/2010/main" val="3245595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71F78-E800-43B6-A288-9CBD21FF9A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8E8258-7259-466A-B848-0A7BDF6962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F2AE53-1AE6-4515-9E7C-4DF370399020}"/>
              </a:ext>
            </a:extLst>
          </p:cNvPr>
          <p:cNvSpPr>
            <a:spLocks noGrp="1"/>
          </p:cNvSpPr>
          <p:nvPr>
            <p:ph type="dt" sz="half" idx="10"/>
          </p:nvPr>
        </p:nvSpPr>
        <p:spPr/>
        <p:txBody>
          <a:bodyPr/>
          <a:lstStyle/>
          <a:p>
            <a:fld id="{4B524534-9969-4CB2-9ABD-C21CB6C0DCA9}" type="datetimeFigureOut">
              <a:rPr lang="en-US" smtClean="0"/>
              <a:t>7/18/2023</a:t>
            </a:fld>
            <a:endParaRPr lang="en-US"/>
          </a:p>
        </p:txBody>
      </p:sp>
      <p:sp>
        <p:nvSpPr>
          <p:cNvPr id="5" name="Footer Placeholder 4">
            <a:extLst>
              <a:ext uri="{FF2B5EF4-FFF2-40B4-BE49-F238E27FC236}">
                <a16:creationId xmlns:a16="http://schemas.microsoft.com/office/drawing/2014/main" id="{80D55D63-C6EE-4D5C-B7A9-95A1E6D180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463A6C-0F5A-4140-86D7-CEA5DA9D2F91}"/>
              </a:ext>
            </a:extLst>
          </p:cNvPr>
          <p:cNvSpPr>
            <a:spLocks noGrp="1"/>
          </p:cNvSpPr>
          <p:nvPr>
            <p:ph type="sldNum" sz="quarter" idx="12"/>
          </p:nvPr>
        </p:nvSpPr>
        <p:spPr/>
        <p:txBody>
          <a:bodyPr/>
          <a:lstStyle/>
          <a:p>
            <a:fld id="{51B785E3-51D0-49B5-A3F2-7F4742E743D6}" type="slidenum">
              <a:rPr lang="en-US" smtClean="0"/>
              <a:t>‹#›</a:t>
            </a:fld>
            <a:endParaRPr lang="en-US"/>
          </a:p>
        </p:txBody>
      </p:sp>
    </p:spTree>
    <p:extLst>
      <p:ext uri="{BB962C8B-B14F-4D97-AF65-F5344CB8AC3E}">
        <p14:creationId xmlns:p14="http://schemas.microsoft.com/office/powerpoint/2010/main" val="2057878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1452A-1AAC-41B7-9698-E4A536710D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80F0C6-2ABB-45B6-AE72-F4B46AEA5CF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96BF74-B5B0-48C9-8830-CBA5FA0ABE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628EC25-05AD-42BA-9E6F-CB33230764C6}"/>
              </a:ext>
            </a:extLst>
          </p:cNvPr>
          <p:cNvSpPr>
            <a:spLocks noGrp="1"/>
          </p:cNvSpPr>
          <p:nvPr>
            <p:ph type="dt" sz="half" idx="10"/>
          </p:nvPr>
        </p:nvSpPr>
        <p:spPr/>
        <p:txBody>
          <a:bodyPr/>
          <a:lstStyle/>
          <a:p>
            <a:fld id="{4B524534-9969-4CB2-9ABD-C21CB6C0DCA9}" type="datetimeFigureOut">
              <a:rPr lang="en-US" smtClean="0"/>
              <a:t>7/18/2023</a:t>
            </a:fld>
            <a:endParaRPr lang="en-US"/>
          </a:p>
        </p:txBody>
      </p:sp>
      <p:sp>
        <p:nvSpPr>
          <p:cNvPr id="6" name="Footer Placeholder 5">
            <a:extLst>
              <a:ext uri="{FF2B5EF4-FFF2-40B4-BE49-F238E27FC236}">
                <a16:creationId xmlns:a16="http://schemas.microsoft.com/office/drawing/2014/main" id="{8C912A1E-D315-4BA7-ABB2-E712C20C99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F485FA-A2AC-49CA-9A83-C92CE36BA44B}"/>
              </a:ext>
            </a:extLst>
          </p:cNvPr>
          <p:cNvSpPr>
            <a:spLocks noGrp="1"/>
          </p:cNvSpPr>
          <p:nvPr>
            <p:ph type="sldNum" sz="quarter" idx="12"/>
          </p:nvPr>
        </p:nvSpPr>
        <p:spPr/>
        <p:txBody>
          <a:bodyPr/>
          <a:lstStyle/>
          <a:p>
            <a:fld id="{51B785E3-51D0-49B5-A3F2-7F4742E743D6}" type="slidenum">
              <a:rPr lang="en-US" smtClean="0"/>
              <a:t>‹#›</a:t>
            </a:fld>
            <a:endParaRPr lang="en-US"/>
          </a:p>
        </p:txBody>
      </p:sp>
    </p:spTree>
    <p:extLst>
      <p:ext uri="{BB962C8B-B14F-4D97-AF65-F5344CB8AC3E}">
        <p14:creationId xmlns:p14="http://schemas.microsoft.com/office/powerpoint/2010/main" val="1281297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78BFD-420B-47B1-A399-28337F7FE0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C7B09AA-FB5C-43B5-B943-D56018E7A1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5D0E27-DA14-405A-9146-FD721CFD90B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FE33A21-3231-4570-9504-DEB8F01983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2927E2-FB38-41BF-B8D6-2EF618DE3E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20403D-0D2B-4F1F-9759-5D2C6F2EF7DD}"/>
              </a:ext>
            </a:extLst>
          </p:cNvPr>
          <p:cNvSpPr>
            <a:spLocks noGrp="1"/>
          </p:cNvSpPr>
          <p:nvPr>
            <p:ph type="dt" sz="half" idx="10"/>
          </p:nvPr>
        </p:nvSpPr>
        <p:spPr/>
        <p:txBody>
          <a:bodyPr/>
          <a:lstStyle/>
          <a:p>
            <a:fld id="{4B524534-9969-4CB2-9ABD-C21CB6C0DCA9}" type="datetimeFigureOut">
              <a:rPr lang="en-US" smtClean="0"/>
              <a:t>7/18/2023</a:t>
            </a:fld>
            <a:endParaRPr lang="en-US"/>
          </a:p>
        </p:txBody>
      </p:sp>
      <p:sp>
        <p:nvSpPr>
          <p:cNvPr id="8" name="Footer Placeholder 7">
            <a:extLst>
              <a:ext uri="{FF2B5EF4-FFF2-40B4-BE49-F238E27FC236}">
                <a16:creationId xmlns:a16="http://schemas.microsoft.com/office/drawing/2014/main" id="{BAD5D7F8-7B2A-42B7-9364-8B44FD6A5E0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833F565-160A-49C2-AAC3-B286AF284C52}"/>
              </a:ext>
            </a:extLst>
          </p:cNvPr>
          <p:cNvSpPr>
            <a:spLocks noGrp="1"/>
          </p:cNvSpPr>
          <p:nvPr>
            <p:ph type="sldNum" sz="quarter" idx="12"/>
          </p:nvPr>
        </p:nvSpPr>
        <p:spPr/>
        <p:txBody>
          <a:bodyPr/>
          <a:lstStyle/>
          <a:p>
            <a:fld id="{51B785E3-51D0-49B5-A3F2-7F4742E743D6}" type="slidenum">
              <a:rPr lang="en-US" smtClean="0"/>
              <a:t>‹#›</a:t>
            </a:fld>
            <a:endParaRPr lang="en-US"/>
          </a:p>
        </p:txBody>
      </p:sp>
    </p:spTree>
    <p:extLst>
      <p:ext uri="{BB962C8B-B14F-4D97-AF65-F5344CB8AC3E}">
        <p14:creationId xmlns:p14="http://schemas.microsoft.com/office/powerpoint/2010/main" val="3248802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07B34-953F-46E2-9212-9C7904F30CE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27FD579-8E3D-4694-B59F-C72342EC3FFA}"/>
              </a:ext>
            </a:extLst>
          </p:cNvPr>
          <p:cNvSpPr>
            <a:spLocks noGrp="1"/>
          </p:cNvSpPr>
          <p:nvPr>
            <p:ph type="dt" sz="half" idx="10"/>
          </p:nvPr>
        </p:nvSpPr>
        <p:spPr/>
        <p:txBody>
          <a:bodyPr/>
          <a:lstStyle/>
          <a:p>
            <a:fld id="{4B524534-9969-4CB2-9ABD-C21CB6C0DCA9}" type="datetimeFigureOut">
              <a:rPr lang="en-US" smtClean="0"/>
              <a:t>7/18/2023</a:t>
            </a:fld>
            <a:endParaRPr lang="en-US"/>
          </a:p>
        </p:txBody>
      </p:sp>
      <p:sp>
        <p:nvSpPr>
          <p:cNvPr id="4" name="Footer Placeholder 3">
            <a:extLst>
              <a:ext uri="{FF2B5EF4-FFF2-40B4-BE49-F238E27FC236}">
                <a16:creationId xmlns:a16="http://schemas.microsoft.com/office/drawing/2014/main" id="{ED071574-27F1-4B7A-BAE3-2B6FCEC990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D8E433-95CB-4471-BE93-57D289ED6B5D}"/>
              </a:ext>
            </a:extLst>
          </p:cNvPr>
          <p:cNvSpPr>
            <a:spLocks noGrp="1"/>
          </p:cNvSpPr>
          <p:nvPr>
            <p:ph type="sldNum" sz="quarter" idx="12"/>
          </p:nvPr>
        </p:nvSpPr>
        <p:spPr/>
        <p:txBody>
          <a:bodyPr/>
          <a:lstStyle/>
          <a:p>
            <a:fld id="{51B785E3-51D0-49B5-A3F2-7F4742E743D6}" type="slidenum">
              <a:rPr lang="en-US" smtClean="0"/>
              <a:t>‹#›</a:t>
            </a:fld>
            <a:endParaRPr lang="en-US"/>
          </a:p>
        </p:txBody>
      </p:sp>
    </p:spTree>
    <p:extLst>
      <p:ext uri="{BB962C8B-B14F-4D97-AF65-F5344CB8AC3E}">
        <p14:creationId xmlns:p14="http://schemas.microsoft.com/office/powerpoint/2010/main" val="46692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CB81F0-4DBF-48CB-B4EB-04051F47334B}"/>
              </a:ext>
            </a:extLst>
          </p:cNvPr>
          <p:cNvSpPr>
            <a:spLocks noGrp="1"/>
          </p:cNvSpPr>
          <p:nvPr>
            <p:ph type="dt" sz="half" idx="10"/>
          </p:nvPr>
        </p:nvSpPr>
        <p:spPr/>
        <p:txBody>
          <a:bodyPr/>
          <a:lstStyle/>
          <a:p>
            <a:fld id="{4B524534-9969-4CB2-9ABD-C21CB6C0DCA9}" type="datetimeFigureOut">
              <a:rPr lang="en-US" smtClean="0"/>
              <a:t>7/18/2023</a:t>
            </a:fld>
            <a:endParaRPr lang="en-US"/>
          </a:p>
        </p:txBody>
      </p:sp>
      <p:sp>
        <p:nvSpPr>
          <p:cNvPr id="3" name="Footer Placeholder 2">
            <a:extLst>
              <a:ext uri="{FF2B5EF4-FFF2-40B4-BE49-F238E27FC236}">
                <a16:creationId xmlns:a16="http://schemas.microsoft.com/office/drawing/2014/main" id="{0DC5B585-6DE1-4A09-91B3-11A8D113DB3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302F36D-2A84-4C8A-A101-3B1447C19DD9}"/>
              </a:ext>
            </a:extLst>
          </p:cNvPr>
          <p:cNvSpPr>
            <a:spLocks noGrp="1"/>
          </p:cNvSpPr>
          <p:nvPr>
            <p:ph type="sldNum" sz="quarter" idx="12"/>
          </p:nvPr>
        </p:nvSpPr>
        <p:spPr/>
        <p:txBody>
          <a:bodyPr/>
          <a:lstStyle/>
          <a:p>
            <a:fld id="{51B785E3-51D0-49B5-A3F2-7F4742E743D6}" type="slidenum">
              <a:rPr lang="en-US" smtClean="0"/>
              <a:t>‹#›</a:t>
            </a:fld>
            <a:endParaRPr lang="en-US"/>
          </a:p>
        </p:txBody>
      </p:sp>
    </p:spTree>
    <p:extLst>
      <p:ext uri="{BB962C8B-B14F-4D97-AF65-F5344CB8AC3E}">
        <p14:creationId xmlns:p14="http://schemas.microsoft.com/office/powerpoint/2010/main" val="2007616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E10F9-CB47-4046-B486-183E7B046C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D03C747-7154-4E65-B288-C0F5444BCF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9D75969-9787-45FF-B02B-BD60FEF518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E74412-3327-4562-A9B1-E3CD35962F90}"/>
              </a:ext>
            </a:extLst>
          </p:cNvPr>
          <p:cNvSpPr>
            <a:spLocks noGrp="1"/>
          </p:cNvSpPr>
          <p:nvPr>
            <p:ph type="dt" sz="half" idx="10"/>
          </p:nvPr>
        </p:nvSpPr>
        <p:spPr/>
        <p:txBody>
          <a:bodyPr/>
          <a:lstStyle/>
          <a:p>
            <a:fld id="{4B524534-9969-4CB2-9ABD-C21CB6C0DCA9}" type="datetimeFigureOut">
              <a:rPr lang="en-US" smtClean="0"/>
              <a:t>7/18/2023</a:t>
            </a:fld>
            <a:endParaRPr lang="en-US"/>
          </a:p>
        </p:txBody>
      </p:sp>
      <p:sp>
        <p:nvSpPr>
          <p:cNvPr id="6" name="Footer Placeholder 5">
            <a:extLst>
              <a:ext uri="{FF2B5EF4-FFF2-40B4-BE49-F238E27FC236}">
                <a16:creationId xmlns:a16="http://schemas.microsoft.com/office/drawing/2014/main" id="{7BD53315-3633-4ECA-B2A4-A1F648A35B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E8B3A6-1D67-450F-91D0-7BE4DC5E410B}"/>
              </a:ext>
            </a:extLst>
          </p:cNvPr>
          <p:cNvSpPr>
            <a:spLocks noGrp="1"/>
          </p:cNvSpPr>
          <p:nvPr>
            <p:ph type="sldNum" sz="quarter" idx="12"/>
          </p:nvPr>
        </p:nvSpPr>
        <p:spPr/>
        <p:txBody>
          <a:bodyPr/>
          <a:lstStyle/>
          <a:p>
            <a:fld id="{51B785E3-51D0-49B5-A3F2-7F4742E743D6}" type="slidenum">
              <a:rPr lang="en-US" smtClean="0"/>
              <a:t>‹#›</a:t>
            </a:fld>
            <a:endParaRPr lang="en-US"/>
          </a:p>
        </p:txBody>
      </p:sp>
    </p:spTree>
    <p:extLst>
      <p:ext uri="{BB962C8B-B14F-4D97-AF65-F5344CB8AC3E}">
        <p14:creationId xmlns:p14="http://schemas.microsoft.com/office/powerpoint/2010/main" val="3151805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B7C49-0AF4-4BCA-BD58-5CF270B44B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5234198-316F-4B5C-A8F3-7DA172AC0D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6B99583-D413-498F-8CDE-5451E602FB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9C6A98-151E-46AB-88EA-1F904395DAD6}"/>
              </a:ext>
            </a:extLst>
          </p:cNvPr>
          <p:cNvSpPr>
            <a:spLocks noGrp="1"/>
          </p:cNvSpPr>
          <p:nvPr>
            <p:ph type="dt" sz="half" idx="10"/>
          </p:nvPr>
        </p:nvSpPr>
        <p:spPr/>
        <p:txBody>
          <a:bodyPr/>
          <a:lstStyle/>
          <a:p>
            <a:fld id="{4B524534-9969-4CB2-9ABD-C21CB6C0DCA9}" type="datetimeFigureOut">
              <a:rPr lang="en-US" smtClean="0"/>
              <a:t>7/18/2023</a:t>
            </a:fld>
            <a:endParaRPr lang="en-US"/>
          </a:p>
        </p:txBody>
      </p:sp>
      <p:sp>
        <p:nvSpPr>
          <p:cNvPr id="6" name="Footer Placeholder 5">
            <a:extLst>
              <a:ext uri="{FF2B5EF4-FFF2-40B4-BE49-F238E27FC236}">
                <a16:creationId xmlns:a16="http://schemas.microsoft.com/office/drawing/2014/main" id="{781FD373-EEFF-4D93-BEDB-FAB3980983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31684BC-6EA4-40C1-BAC2-53CBBBBA8965}"/>
              </a:ext>
            </a:extLst>
          </p:cNvPr>
          <p:cNvSpPr>
            <a:spLocks noGrp="1"/>
          </p:cNvSpPr>
          <p:nvPr>
            <p:ph type="sldNum" sz="quarter" idx="12"/>
          </p:nvPr>
        </p:nvSpPr>
        <p:spPr/>
        <p:txBody>
          <a:bodyPr/>
          <a:lstStyle/>
          <a:p>
            <a:fld id="{51B785E3-51D0-49B5-A3F2-7F4742E743D6}" type="slidenum">
              <a:rPr lang="en-US" smtClean="0"/>
              <a:t>‹#›</a:t>
            </a:fld>
            <a:endParaRPr lang="en-US"/>
          </a:p>
        </p:txBody>
      </p:sp>
    </p:spTree>
    <p:extLst>
      <p:ext uri="{BB962C8B-B14F-4D97-AF65-F5344CB8AC3E}">
        <p14:creationId xmlns:p14="http://schemas.microsoft.com/office/powerpoint/2010/main" val="4066887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F275A-987F-4EB6-A02A-0F0B8350DFC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EABF2B-AEBA-4F1F-BD9C-1FAC356CC7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3A9D9E-F4D3-4F95-A71F-9FA31CBABF8E}"/>
              </a:ext>
            </a:extLst>
          </p:cNvPr>
          <p:cNvSpPr>
            <a:spLocks noGrp="1"/>
          </p:cNvSpPr>
          <p:nvPr>
            <p:ph type="dt" sz="half" idx="10"/>
          </p:nvPr>
        </p:nvSpPr>
        <p:spPr/>
        <p:txBody>
          <a:bodyPr/>
          <a:lstStyle/>
          <a:p>
            <a:fld id="{4B524534-9969-4CB2-9ABD-C21CB6C0DCA9}" type="datetimeFigureOut">
              <a:rPr lang="en-US" smtClean="0"/>
              <a:t>7/18/2023</a:t>
            </a:fld>
            <a:endParaRPr lang="en-US"/>
          </a:p>
        </p:txBody>
      </p:sp>
      <p:sp>
        <p:nvSpPr>
          <p:cNvPr id="5" name="Footer Placeholder 4">
            <a:extLst>
              <a:ext uri="{FF2B5EF4-FFF2-40B4-BE49-F238E27FC236}">
                <a16:creationId xmlns:a16="http://schemas.microsoft.com/office/drawing/2014/main" id="{2DD0BFFA-6385-42DE-BC39-BADAE39553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B3FC63-CD2A-43FC-849B-2384A09A6B85}"/>
              </a:ext>
            </a:extLst>
          </p:cNvPr>
          <p:cNvSpPr>
            <a:spLocks noGrp="1"/>
          </p:cNvSpPr>
          <p:nvPr>
            <p:ph type="sldNum" sz="quarter" idx="12"/>
          </p:nvPr>
        </p:nvSpPr>
        <p:spPr/>
        <p:txBody>
          <a:bodyPr/>
          <a:lstStyle/>
          <a:p>
            <a:fld id="{51B785E3-51D0-49B5-A3F2-7F4742E743D6}" type="slidenum">
              <a:rPr lang="en-US" smtClean="0"/>
              <a:t>‹#›</a:t>
            </a:fld>
            <a:endParaRPr lang="en-US"/>
          </a:p>
        </p:txBody>
      </p:sp>
    </p:spTree>
    <p:extLst>
      <p:ext uri="{BB962C8B-B14F-4D97-AF65-F5344CB8AC3E}">
        <p14:creationId xmlns:p14="http://schemas.microsoft.com/office/powerpoint/2010/main" val="4136530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CA982B9-263E-4D5E-B6F5-C8C6D7DBDA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64915C8-B3EF-48AE-92A3-4F945016D6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64A600-AEDA-4D25-AA64-549A1B2DDCFB}"/>
              </a:ext>
            </a:extLst>
          </p:cNvPr>
          <p:cNvSpPr>
            <a:spLocks noGrp="1"/>
          </p:cNvSpPr>
          <p:nvPr>
            <p:ph type="dt" sz="half" idx="10"/>
          </p:nvPr>
        </p:nvSpPr>
        <p:spPr/>
        <p:txBody>
          <a:bodyPr/>
          <a:lstStyle/>
          <a:p>
            <a:fld id="{4B524534-9969-4CB2-9ABD-C21CB6C0DCA9}" type="datetimeFigureOut">
              <a:rPr lang="en-US" smtClean="0"/>
              <a:t>7/18/2023</a:t>
            </a:fld>
            <a:endParaRPr lang="en-US"/>
          </a:p>
        </p:txBody>
      </p:sp>
      <p:sp>
        <p:nvSpPr>
          <p:cNvPr id="5" name="Footer Placeholder 4">
            <a:extLst>
              <a:ext uri="{FF2B5EF4-FFF2-40B4-BE49-F238E27FC236}">
                <a16:creationId xmlns:a16="http://schemas.microsoft.com/office/drawing/2014/main" id="{C42D1FE4-F416-4606-A61E-0E45A90A3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5BFB76-0582-4C73-8D0D-370BEE6221A2}"/>
              </a:ext>
            </a:extLst>
          </p:cNvPr>
          <p:cNvSpPr>
            <a:spLocks noGrp="1"/>
          </p:cNvSpPr>
          <p:nvPr>
            <p:ph type="sldNum" sz="quarter" idx="12"/>
          </p:nvPr>
        </p:nvSpPr>
        <p:spPr/>
        <p:txBody>
          <a:bodyPr/>
          <a:lstStyle/>
          <a:p>
            <a:fld id="{51B785E3-51D0-49B5-A3F2-7F4742E743D6}" type="slidenum">
              <a:rPr lang="en-US" smtClean="0"/>
              <a:t>‹#›</a:t>
            </a:fld>
            <a:endParaRPr lang="en-US"/>
          </a:p>
        </p:txBody>
      </p:sp>
    </p:spTree>
    <p:extLst>
      <p:ext uri="{BB962C8B-B14F-4D97-AF65-F5344CB8AC3E}">
        <p14:creationId xmlns:p14="http://schemas.microsoft.com/office/powerpoint/2010/main" val="263849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2"/>
        <p:cNvGrpSpPr/>
        <p:nvPr/>
      </p:nvGrpSpPr>
      <p:grpSpPr>
        <a:xfrm>
          <a:off x="0" y="0"/>
          <a:ext cx="0" cy="0"/>
          <a:chOff x="0" y="0"/>
          <a:chExt cx="0" cy="0"/>
        </a:xfrm>
      </p:grpSpPr>
      <p:sp>
        <p:nvSpPr>
          <p:cNvPr id="53" name="Google Shape;53;p10"/>
          <p:cNvSpPr txBox="1"/>
          <p:nvPr/>
        </p:nvSpPr>
        <p:spPr>
          <a:xfrm rot="10800000" flipH="1">
            <a:off x="0" y="0"/>
            <a:ext cx="12192000" cy="62612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4" name="Google Shape;54;p10"/>
          <p:cNvSpPr/>
          <p:nvPr/>
        </p:nvSpPr>
        <p:spPr>
          <a:xfrm rot="10800000" flipH="1">
            <a:off x="0" y="6163633"/>
            <a:ext cx="12192000" cy="988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5" name="Google Shape;55;p10"/>
          <p:cNvSpPr txBox="1">
            <a:spLocks noGrp="1"/>
          </p:cNvSpPr>
          <p:nvPr>
            <p:ph type="body" idx="1"/>
          </p:nvPr>
        </p:nvSpPr>
        <p:spPr>
          <a:xfrm>
            <a:off x="76200" y="6262433"/>
            <a:ext cx="11176000" cy="5956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Clr>
                <a:schemeClr val="lt1"/>
              </a:buClr>
              <a:buSzPts val="1200"/>
              <a:buNone/>
              <a:defRPr sz="1600">
                <a:solidFill>
                  <a:schemeClr val="lt1"/>
                </a:solidFill>
              </a:defRPr>
            </a:lvl1pPr>
          </a:lstStyle>
          <a:p>
            <a:endParaRPr/>
          </a:p>
        </p:txBody>
      </p:sp>
      <p:sp>
        <p:nvSpPr>
          <p:cNvPr id="56" name="Google Shape;56;p10"/>
          <p:cNvSpPr txBox="1">
            <a:spLocks noGrp="1"/>
          </p:cNvSpPr>
          <p:nvPr>
            <p:ph type="sldNum" idx="12"/>
          </p:nvPr>
        </p:nvSpPr>
        <p:spPr>
          <a:xfrm>
            <a:off x="11364721" y="6260831"/>
            <a:ext cx="731600" cy="5248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884645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8"/>
        <p:cNvGrpSpPr/>
        <p:nvPr/>
      </p:nvGrpSpPr>
      <p:grpSpPr>
        <a:xfrm>
          <a:off x="0" y="0"/>
          <a:ext cx="0" cy="0"/>
          <a:chOff x="0" y="0"/>
          <a:chExt cx="0" cy="0"/>
        </a:xfrm>
      </p:grpSpPr>
      <p:sp>
        <p:nvSpPr>
          <p:cNvPr id="19" name="Google Shape;19;p4"/>
          <p:cNvSpPr/>
          <p:nvPr/>
        </p:nvSpPr>
        <p:spPr>
          <a:xfrm rot="10800000" flipH="1">
            <a:off x="0" y="2248000"/>
            <a:ext cx="12192000" cy="4610000"/>
          </a:xfrm>
          <a:prstGeom prst="rect">
            <a:avLst/>
          </a:pr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0" name="Google Shape;20;p4"/>
          <p:cNvSpPr/>
          <p:nvPr/>
        </p:nvSpPr>
        <p:spPr>
          <a:xfrm>
            <a:off x="0" y="2248000"/>
            <a:ext cx="12192000" cy="1448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1" name="Google Shape;21;p4"/>
          <p:cNvSpPr txBox="1">
            <a:spLocks noGrp="1"/>
          </p:cNvSpPr>
          <p:nvPr>
            <p:ph type="title"/>
          </p:nvPr>
        </p:nvSpPr>
        <p:spPr>
          <a:xfrm>
            <a:off x="629200" y="984967"/>
            <a:ext cx="10962800" cy="1023600"/>
          </a:xfrm>
          <a:prstGeom prst="rect">
            <a:avLst/>
          </a:prstGeom>
        </p:spPr>
        <p:txBody>
          <a:bodyPr spcFirstLastPara="1" wrap="square" lIns="91425" tIns="91425" rIns="91425" bIns="91425" anchor="b" anchorCtr="0">
            <a:norm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2" name="Google Shape;22;p4"/>
          <p:cNvSpPr txBox="1">
            <a:spLocks noGrp="1"/>
          </p:cNvSpPr>
          <p:nvPr>
            <p:ph type="body" idx="1"/>
          </p:nvPr>
        </p:nvSpPr>
        <p:spPr>
          <a:xfrm>
            <a:off x="629200" y="2558767"/>
            <a:ext cx="10962800" cy="36136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11364721" y="6260831"/>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33326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81"/>
        <p:cNvGrpSpPr/>
        <p:nvPr/>
      </p:nvGrpSpPr>
      <p:grpSpPr>
        <a:xfrm>
          <a:off x="0" y="0"/>
          <a:ext cx="0" cy="0"/>
          <a:chOff x="0" y="0"/>
          <a:chExt cx="0" cy="0"/>
        </a:xfrm>
      </p:grpSpPr>
      <p:sp>
        <p:nvSpPr>
          <p:cNvPr id="98" name="Google Shape;98;p6"/>
          <p:cNvSpPr txBox="1">
            <a:spLocks noGrp="1"/>
          </p:cNvSpPr>
          <p:nvPr>
            <p:ph type="title"/>
          </p:nvPr>
        </p:nvSpPr>
        <p:spPr>
          <a:xfrm>
            <a:off x="1085700" y="523433"/>
            <a:ext cx="7011200" cy="10216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99" name="Google Shape;99;p6"/>
          <p:cNvSpPr txBox="1">
            <a:spLocks noGrp="1"/>
          </p:cNvSpPr>
          <p:nvPr>
            <p:ph type="body" idx="1"/>
          </p:nvPr>
        </p:nvSpPr>
        <p:spPr>
          <a:xfrm>
            <a:off x="1085700" y="2050651"/>
            <a:ext cx="4504400" cy="3632400"/>
          </a:xfrm>
          <a:prstGeom prst="rect">
            <a:avLst/>
          </a:prstGeom>
        </p:spPr>
        <p:txBody>
          <a:bodyPr spcFirstLastPara="1" wrap="square" lIns="91425" tIns="91425" rIns="91425" bIns="91425" anchor="t" anchorCtr="0">
            <a:noAutofit/>
          </a:bodyPr>
          <a:lstStyle>
            <a:lvl1pPr marL="609585" lvl="0" indent="-474121">
              <a:spcBef>
                <a:spcPts val="800"/>
              </a:spcBef>
              <a:spcAft>
                <a:spcPts val="0"/>
              </a:spcAft>
              <a:buSzPts val="2000"/>
              <a:buChar char="▰"/>
              <a:defRPr sz="2667"/>
            </a:lvl1pPr>
            <a:lvl2pPr marL="1219170" lvl="1" indent="-474121">
              <a:spcBef>
                <a:spcPts val="1333"/>
              </a:spcBef>
              <a:spcAft>
                <a:spcPts val="0"/>
              </a:spcAft>
              <a:buSzPts val="2000"/>
              <a:buChar char="▻"/>
              <a:defRPr sz="2667"/>
            </a:lvl2pPr>
            <a:lvl3pPr marL="1828754" lvl="2" indent="-474121">
              <a:spcBef>
                <a:spcPts val="1333"/>
              </a:spcBef>
              <a:spcAft>
                <a:spcPts val="0"/>
              </a:spcAft>
              <a:buSzPts val="2000"/>
              <a:buChar char="▻"/>
              <a:defRPr sz="2667"/>
            </a:lvl3pPr>
            <a:lvl4pPr marL="2438339" lvl="3" indent="-474121">
              <a:spcBef>
                <a:spcPts val="1333"/>
              </a:spcBef>
              <a:spcAft>
                <a:spcPts val="0"/>
              </a:spcAft>
              <a:buSzPts val="2000"/>
              <a:buChar char="▻"/>
              <a:defRPr sz="2667"/>
            </a:lvl4pPr>
            <a:lvl5pPr marL="3047924" lvl="4" indent="-474121">
              <a:spcBef>
                <a:spcPts val="1333"/>
              </a:spcBef>
              <a:spcAft>
                <a:spcPts val="0"/>
              </a:spcAft>
              <a:buSzPts val="2000"/>
              <a:buChar char="▻"/>
              <a:defRPr sz="2667"/>
            </a:lvl5pPr>
            <a:lvl6pPr marL="3657509" lvl="5" indent="-474121">
              <a:spcBef>
                <a:spcPts val="1333"/>
              </a:spcBef>
              <a:spcAft>
                <a:spcPts val="0"/>
              </a:spcAft>
              <a:buSzPts val="2000"/>
              <a:buChar char="▻"/>
              <a:defRPr sz="2667"/>
            </a:lvl6pPr>
            <a:lvl7pPr marL="4267093" lvl="6" indent="-474121">
              <a:spcBef>
                <a:spcPts val="1333"/>
              </a:spcBef>
              <a:spcAft>
                <a:spcPts val="0"/>
              </a:spcAft>
              <a:buSzPts val="2000"/>
              <a:buChar char="▻"/>
              <a:defRPr sz="2667"/>
            </a:lvl7pPr>
            <a:lvl8pPr marL="4876678" lvl="7" indent="-474121">
              <a:spcBef>
                <a:spcPts val="1333"/>
              </a:spcBef>
              <a:spcAft>
                <a:spcPts val="0"/>
              </a:spcAft>
              <a:buSzPts val="2000"/>
              <a:buChar char="▻"/>
              <a:defRPr sz="2667"/>
            </a:lvl8pPr>
            <a:lvl9pPr marL="5486263" lvl="8" indent="-474121">
              <a:spcBef>
                <a:spcPts val="1333"/>
              </a:spcBef>
              <a:spcAft>
                <a:spcPts val="1333"/>
              </a:spcAft>
              <a:buSzPts val="2000"/>
              <a:buChar char="▻"/>
              <a:defRPr sz="2667"/>
            </a:lvl9pPr>
          </a:lstStyle>
          <a:p>
            <a:endParaRPr/>
          </a:p>
        </p:txBody>
      </p:sp>
      <p:sp>
        <p:nvSpPr>
          <p:cNvPr id="100" name="Google Shape;100;p6"/>
          <p:cNvSpPr txBox="1">
            <a:spLocks noGrp="1"/>
          </p:cNvSpPr>
          <p:nvPr>
            <p:ph type="body" idx="2"/>
          </p:nvPr>
        </p:nvSpPr>
        <p:spPr>
          <a:xfrm>
            <a:off x="5861497" y="2050651"/>
            <a:ext cx="4504400" cy="3632400"/>
          </a:xfrm>
          <a:prstGeom prst="rect">
            <a:avLst/>
          </a:prstGeom>
        </p:spPr>
        <p:txBody>
          <a:bodyPr spcFirstLastPara="1" wrap="square" lIns="91425" tIns="91425" rIns="91425" bIns="91425" anchor="t" anchorCtr="0">
            <a:noAutofit/>
          </a:bodyPr>
          <a:lstStyle>
            <a:lvl1pPr marL="609585" lvl="0" indent="-474121">
              <a:spcBef>
                <a:spcPts val="800"/>
              </a:spcBef>
              <a:spcAft>
                <a:spcPts val="0"/>
              </a:spcAft>
              <a:buSzPts val="2000"/>
              <a:buChar char="▰"/>
              <a:defRPr sz="2667"/>
            </a:lvl1pPr>
            <a:lvl2pPr marL="1219170" lvl="1" indent="-474121">
              <a:spcBef>
                <a:spcPts val="1333"/>
              </a:spcBef>
              <a:spcAft>
                <a:spcPts val="0"/>
              </a:spcAft>
              <a:buSzPts val="2000"/>
              <a:buChar char="▻"/>
              <a:defRPr sz="2667"/>
            </a:lvl2pPr>
            <a:lvl3pPr marL="1828754" lvl="2" indent="-474121">
              <a:spcBef>
                <a:spcPts val="1333"/>
              </a:spcBef>
              <a:spcAft>
                <a:spcPts val="0"/>
              </a:spcAft>
              <a:buSzPts val="2000"/>
              <a:buChar char="▻"/>
              <a:defRPr sz="2667"/>
            </a:lvl3pPr>
            <a:lvl4pPr marL="2438339" lvl="3" indent="-474121">
              <a:spcBef>
                <a:spcPts val="1333"/>
              </a:spcBef>
              <a:spcAft>
                <a:spcPts val="0"/>
              </a:spcAft>
              <a:buSzPts val="2000"/>
              <a:buChar char="▻"/>
              <a:defRPr sz="2667"/>
            </a:lvl4pPr>
            <a:lvl5pPr marL="3047924" lvl="4" indent="-474121">
              <a:spcBef>
                <a:spcPts val="1333"/>
              </a:spcBef>
              <a:spcAft>
                <a:spcPts val="0"/>
              </a:spcAft>
              <a:buSzPts val="2000"/>
              <a:buChar char="▻"/>
              <a:defRPr sz="2667"/>
            </a:lvl5pPr>
            <a:lvl6pPr marL="3657509" lvl="5" indent="-474121">
              <a:spcBef>
                <a:spcPts val="1333"/>
              </a:spcBef>
              <a:spcAft>
                <a:spcPts val="0"/>
              </a:spcAft>
              <a:buSzPts val="2000"/>
              <a:buChar char="▻"/>
              <a:defRPr sz="2667"/>
            </a:lvl6pPr>
            <a:lvl7pPr marL="4267093" lvl="6" indent="-474121">
              <a:spcBef>
                <a:spcPts val="1333"/>
              </a:spcBef>
              <a:spcAft>
                <a:spcPts val="0"/>
              </a:spcAft>
              <a:buSzPts val="2000"/>
              <a:buChar char="▻"/>
              <a:defRPr sz="2667"/>
            </a:lvl7pPr>
            <a:lvl8pPr marL="4876678" lvl="7" indent="-474121">
              <a:spcBef>
                <a:spcPts val="1333"/>
              </a:spcBef>
              <a:spcAft>
                <a:spcPts val="0"/>
              </a:spcAft>
              <a:buSzPts val="2000"/>
              <a:buChar char="▻"/>
              <a:defRPr sz="2667"/>
            </a:lvl8pPr>
            <a:lvl9pPr marL="5486263" lvl="8" indent="-474121">
              <a:spcBef>
                <a:spcPts val="1333"/>
              </a:spcBef>
              <a:spcAft>
                <a:spcPts val="1333"/>
              </a:spcAft>
              <a:buSzPts val="2000"/>
              <a:buChar char="▻"/>
              <a:defRPr sz="2667"/>
            </a:lvl9pPr>
          </a:lstStyle>
          <a:p>
            <a:endParaRPr/>
          </a:p>
        </p:txBody>
      </p:sp>
      <p:sp>
        <p:nvSpPr>
          <p:cNvPr id="101" name="Google Shape;101;p6"/>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98689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5088"/>
            <a:ext cx="12192000" cy="692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2130426"/>
            <a:ext cx="10363200" cy="1470025"/>
          </a:xfrm>
        </p:spPr>
        <p:txBody>
          <a:bodyPr/>
          <a:lstStyle>
            <a:lvl1pPr>
              <a:defRPr>
                <a:latin typeface="Century Gothic"/>
                <a:cs typeface="Century Gothic"/>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27887313"/>
      </p:ext>
    </p:extLst>
  </p:cSld>
  <p:clrMapOvr>
    <a:masterClrMapping/>
  </p:clrMapOvr>
  <p:transition>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latin typeface="Century Gothic"/>
                <a:cs typeface="Century Gothic"/>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7581881"/>
      </p:ext>
    </p:extLst>
  </p:cSld>
  <p:clrMapOvr>
    <a:masterClrMapping/>
  </p:clrMapOvr>
  <p:transition>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762363637"/>
      </p:ext>
    </p:extLst>
  </p:cSld>
  <p:clrMapOvr>
    <a:masterClrMapping/>
  </p:clrMapOvr>
  <p:transition>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1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5088"/>
            <a:ext cx="12192000" cy="692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35200" y="1600201"/>
            <a:ext cx="4572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010400" y="1600201"/>
            <a:ext cx="45720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6669613"/>
      </p:ext>
    </p:extLst>
  </p:cSld>
  <p:clrMapOvr>
    <a:masterClrMapping/>
  </p:clrMapOvr>
  <p:transition>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1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327467"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1600" y="11114"/>
            <a:ext cx="12192000" cy="692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449813"/>
      </p:ext>
    </p:extLst>
  </p:cSld>
  <p:clrMapOvr>
    <a:masterClrMapping/>
  </p:clrMapOvr>
  <p:transition>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12"/>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1114"/>
            <a:ext cx="12192000" cy="692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1682586"/>
      </p:ext>
    </p:extLst>
  </p:cSld>
  <p:clrMapOvr>
    <a:masterClrMapping/>
  </p:clrMapOvr>
  <p:transition>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7120832"/>
      </p:ext>
    </p:extLst>
  </p:cSld>
  <p:clrMapOvr>
    <a:masterClrMapping/>
  </p:clrMapOvr>
  <p:transition>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620349395"/>
      </p:ext>
    </p:extLst>
  </p:cSld>
  <p:clrMapOvr>
    <a:masterClrMapping/>
  </p:clrMapOvr>
  <p:transition>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9154559"/>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3.pn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image" Target="../media/image2.png"/><Relationship Id="rId17" Type="http://schemas.openxmlformats.org/officeDocument/2006/relationships/image" Target="../media/image7.wmf"/><Relationship Id="rId2" Type="http://schemas.openxmlformats.org/officeDocument/2006/relationships/slideLayout" Target="../slideLayouts/slideLayout16.xml"/><Relationship Id="rId16" Type="http://schemas.openxmlformats.org/officeDocument/2006/relationships/image" Target="../media/image6.wmf"/><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image" Target="../media/image1.png"/><Relationship Id="rId5" Type="http://schemas.openxmlformats.org/officeDocument/2006/relationships/slideLayout" Target="../slideLayouts/slideLayout19.xml"/><Relationship Id="rId15" Type="http://schemas.openxmlformats.org/officeDocument/2006/relationships/image" Target="../media/image5.png"/><Relationship Id="rId10" Type="http://schemas.openxmlformats.org/officeDocument/2006/relationships/theme" Target="../theme/theme2.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5506709-0A5C-4421-BC1B-068DA5C42F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DC4133-F497-49A1-A726-5A366B7E19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E213B9-C0F7-45D3-BD6C-98FC6F2D47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524534-9969-4CB2-9ABD-C21CB6C0DCA9}" type="datetimeFigureOut">
              <a:rPr lang="en-US" smtClean="0"/>
              <a:t>7/18/2023</a:t>
            </a:fld>
            <a:endParaRPr lang="en-US"/>
          </a:p>
        </p:txBody>
      </p:sp>
      <p:sp>
        <p:nvSpPr>
          <p:cNvPr id="5" name="Footer Placeholder 4">
            <a:extLst>
              <a:ext uri="{FF2B5EF4-FFF2-40B4-BE49-F238E27FC236}">
                <a16:creationId xmlns:a16="http://schemas.microsoft.com/office/drawing/2014/main" id="{522F9C1C-9F3E-47F1-B393-DFDEC0F473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49B7061-2E1E-4D31-A140-9F1497C08B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B785E3-51D0-49B5-A3F2-7F4742E743D6}" type="slidenum">
              <a:rPr lang="en-US" smtClean="0"/>
              <a:t>‹#›</a:t>
            </a:fld>
            <a:endParaRPr lang="en-US"/>
          </a:p>
        </p:txBody>
      </p:sp>
    </p:spTree>
    <p:extLst>
      <p:ext uri="{BB962C8B-B14F-4D97-AF65-F5344CB8AC3E}">
        <p14:creationId xmlns:p14="http://schemas.microsoft.com/office/powerpoint/2010/main" val="22968387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0" r:id="rId12"/>
    <p:sldLayoutId id="2147483671" r:id="rId13"/>
    <p:sldLayoutId id="214748367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7" descr="blueside"/>
          <p:cNvPicPr>
            <a:picLocks noChangeAspect="1" noChangeArrowheads="1"/>
          </p:cNvPicPr>
          <p:nvPr userDrawn="1"/>
        </p:nvPicPr>
        <p:blipFill>
          <a:blip r:embed="rId11">
            <a:extLst>
              <a:ext uri="{28A0092B-C50C-407E-A947-70E740481C1C}">
                <a14:useLocalDpi xmlns:a14="http://schemas.microsoft.com/office/drawing/2010/main" val="0"/>
              </a:ext>
            </a:extLst>
          </a:blip>
          <a:srcRect l="16933"/>
          <a:stretch>
            <a:fillRect/>
          </a:stretch>
        </p:blipFill>
        <p:spPr bwMode="auto">
          <a:xfrm>
            <a:off x="1" y="0"/>
            <a:ext cx="17653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2235200" y="304801"/>
            <a:ext cx="8534400" cy="102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2235200" y="1600201"/>
            <a:ext cx="93472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7"/>
          <p:cNvSpPr>
            <a:spLocks noChangeArrowheads="1"/>
          </p:cNvSpPr>
          <p:nvPr userDrawn="1"/>
        </p:nvSpPr>
        <p:spPr bwMode="auto">
          <a:xfrm>
            <a:off x="0" y="6553200"/>
            <a:ext cx="12192000" cy="76200"/>
          </a:xfrm>
          <a:prstGeom prst="rect">
            <a:avLst/>
          </a:prstGeom>
          <a:solidFill>
            <a:srgbClr val="990017"/>
          </a:solidFill>
          <a:ln w="9525">
            <a:solidFill>
              <a:srgbClr val="990017"/>
            </a:solidFill>
            <a:miter lim="800000"/>
            <a:headEnd/>
            <a:tailEnd/>
          </a:ln>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en-US" altLang="en-US" sz="1800"/>
          </a:p>
        </p:txBody>
      </p:sp>
      <p:sp>
        <p:nvSpPr>
          <p:cNvPr id="1030" name="Line 8"/>
          <p:cNvSpPr>
            <a:spLocks noChangeShapeType="1"/>
          </p:cNvSpPr>
          <p:nvPr userDrawn="1"/>
        </p:nvSpPr>
        <p:spPr bwMode="auto">
          <a:xfrm>
            <a:off x="0" y="6629400"/>
            <a:ext cx="12192000" cy="0"/>
          </a:xfrm>
          <a:prstGeom prst="line">
            <a:avLst/>
          </a:prstGeom>
          <a:noFill/>
          <a:ln w="38100">
            <a:solidFill>
              <a:srgbClr val="002353"/>
            </a:solidFill>
            <a:round/>
            <a:headEnd/>
            <a:tailEnd/>
          </a:ln>
          <a:extLst>
            <a:ext uri="{909E8E84-426E-40DD-AFC4-6F175D3DCCD1}">
              <a14:hiddenFill xmlns:a14="http://schemas.microsoft.com/office/drawing/2010/main">
                <a:noFill/>
              </a14:hiddenFill>
            </a:ext>
          </a:extLst>
        </p:spPr>
        <p:txBody>
          <a:bodyPr wrap="none" anchor="ctr"/>
          <a:lstStyle/>
          <a:p>
            <a:endParaRPr lang="en-US" sz="1800"/>
          </a:p>
        </p:txBody>
      </p:sp>
      <p:sp>
        <p:nvSpPr>
          <p:cNvPr id="1039" name="Text Box 15"/>
          <p:cNvSpPr txBox="1">
            <a:spLocks noChangeArrowheads="1"/>
          </p:cNvSpPr>
          <p:nvPr userDrawn="1"/>
        </p:nvSpPr>
        <p:spPr bwMode="auto">
          <a:xfrm>
            <a:off x="0" y="6643688"/>
            <a:ext cx="6197600" cy="214312"/>
          </a:xfrm>
          <a:prstGeom prst="rect">
            <a:avLst/>
          </a:prstGeom>
          <a:noFill/>
          <a:ln w="9525">
            <a:noFill/>
            <a:miter lim="800000"/>
            <a:headEnd/>
            <a:tailEnd/>
          </a:ln>
          <a:effec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spcBef>
                <a:spcPct val="50000"/>
              </a:spcBef>
            </a:pPr>
            <a:r>
              <a:rPr lang="en-US" sz="800">
                <a:solidFill>
                  <a:schemeClr val="bg2"/>
                </a:solidFill>
              </a:rPr>
              <a:t>Copyright © Dean L. Finsen and Karen A. Blasé, 2008</a:t>
            </a:r>
          </a:p>
        </p:txBody>
      </p:sp>
      <p:pic>
        <p:nvPicPr>
          <p:cNvPr id="1032" name="Picture 18" descr="NEW nirn logo reverse"/>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r="37018"/>
          <a:stretch>
            <a:fillRect/>
          </a:stretch>
        </p:blipFill>
        <p:spPr bwMode="auto">
          <a:xfrm>
            <a:off x="203201" y="739775"/>
            <a:ext cx="1352551"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 name="Rectangle 19"/>
          <p:cNvSpPr>
            <a:spLocks noChangeArrowheads="1"/>
          </p:cNvSpPr>
          <p:nvPr userDrawn="1"/>
        </p:nvSpPr>
        <p:spPr bwMode="auto">
          <a:xfrm>
            <a:off x="304800" y="1219200"/>
            <a:ext cx="11887200" cy="76200"/>
          </a:xfrm>
          <a:prstGeom prst="rect">
            <a:avLst/>
          </a:prstGeom>
          <a:solidFill>
            <a:srgbClr val="A5002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defRPr/>
            </a:pPr>
            <a:endParaRPr lang="en-US" altLang="en-US" sz="1800"/>
          </a:p>
        </p:txBody>
      </p:sp>
      <p:pic>
        <p:nvPicPr>
          <p:cNvPr id="1034" name="Picture 2" descr="C:\Documents and Settings\reid\Desktop\UNCFPGwhite.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67733" y="6273801"/>
            <a:ext cx="1625600"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1"/>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65088"/>
            <a:ext cx="12192000" cy="692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081867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ransition>
    <p:wipe dir="r"/>
  </p:transition>
  <p:hf hdr="0" dt="0"/>
  <p:txStyles>
    <p:titleStyle>
      <a:lvl1pPr algn="l" rtl="0" eaLnBrk="0" fontAlgn="base" hangingPunct="0">
        <a:spcBef>
          <a:spcPct val="0"/>
        </a:spcBef>
        <a:spcAft>
          <a:spcPct val="0"/>
        </a:spcAft>
        <a:defRPr sz="3400" b="1">
          <a:solidFill>
            <a:srgbClr val="001574"/>
          </a:solidFill>
          <a:latin typeface="+mj-lt"/>
          <a:ea typeface="ＭＳ Ｐゴシック" charset="0"/>
          <a:cs typeface="ＭＳ Ｐゴシック" charset="0"/>
        </a:defRPr>
      </a:lvl1pPr>
      <a:lvl2pPr algn="l" rtl="0" eaLnBrk="0" fontAlgn="base" hangingPunct="0">
        <a:spcBef>
          <a:spcPct val="0"/>
        </a:spcBef>
        <a:spcAft>
          <a:spcPct val="0"/>
        </a:spcAft>
        <a:defRPr sz="3400" b="1">
          <a:solidFill>
            <a:srgbClr val="001574"/>
          </a:solidFill>
          <a:latin typeface="Arial" charset="0"/>
          <a:ea typeface="ＭＳ Ｐゴシック" charset="0"/>
          <a:cs typeface="ＭＳ Ｐゴシック" charset="0"/>
        </a:defRPr>
      </a:lvl2pPr>
      <a:lvl3pPr algn="l" rtl="0" eaLnBrk="0" fontAlgn="base" hangingPunct="0">
        <a:spcBef>
          <a:spcPct val="0"/>
        </a:spcBef>
        <a:spcAft>
          <a:spcPct val="0"/>
        </a:spcAft>
        <a:defRPr sz="3400" b="1">
          <a:solidFill>
            <a:srgbClr val="001574"/>
          </a:solidFill>
          <a:latin typeface="Arial" charset="0"/>
          <a:ea typeface="ＭＳ Ｐゴシック" charset="0"/>
          <a:cs typeface="ＭＳ Ｐゴシック" charset="0"/>
        </a:defRPr>
      </a:lvl3pPr>
      <a:lvl4pPr algn="l" rtl="0" eaLnBrk="0" fontAlgn="base" hangingPunct="0">
        <a:spcBef>
          <a:spcPct val="0"/>
        </a:spcBef>
        <a:spcAft>
          <a:spcPct val="0"/>
        </a:spcAft>
        <a:defRPr sz="3400" b="1">
          <a:solidFill>
            <a:srgbClr val="001574"/>
          </a:solidFill>
          <a:latin typeface="Arial" charset="0"/>
          <a:ea typeface="ＭＳ Ｐゴシック" charset="0"/>
          <a:cs typeface="ＭＳ Ｐゴシック" charset="0"/>
        </a:defRPr>
      </a:lvl4pPr>
      <a:lvl5pPr algn="l" rtl="0" eaLnBrk="0" fontAlgn="base" hangingPunct="0">
        <a:spcBef>
          <a:spcPct val="0"/>
        </a:spcBef>
        <a:spcAft>
          <a:spcPct val="0"/>
        </a:spcAft>
        <a:defRPr sz="3400" b="1">
          <a:solidFill>
            <a:srgbClr val="001574"/>
          </a:solidFill>
          <a:latin typeface="Arial" charset="0"/>
          <a:ea typeface="ＭＳ Ｐゴシック" charset="0"/>
          <a:cs typeface="ＭＳ Ｐゴシック" charset="0"/>
        </a:defRPr>
      </a:lvl5pPr>
      <a:lvl6pPr marL="457200" algn="l" rtl="0" fontAlgn="base">
        <a:spcBef>
          <a:spcPct val="0"/>
        </a:spcBef>
        <a:spcAft>
          <a:spcPct val="0"/>
        </a:spcAft>
        <a:defRPr sz="3400" b="1">
          <a:solidFill>
            <a:srgbClr val="001574"/>
          </a:solidFill>
          <a:latin typeface="Arial" charset="0"/>
        </a:defRPr>
      </a:lvl6pPr>
      <a:lvl7pPr marL="914400" algn="l" rtl="0" fontAlgn="base">
        <a:spcBef>
          <a:spcPct val="0"/>
        </a:spcBef>
        <a:spcAft>
          <a:spcPct val="0"/>
        </a:spcAft>
        <a:defRPr sz="3400" b="1">
          <a:solidFill>
            <a:srgbClr val="001574"/>
          </a:solidFill>
          <a:latin typeface="Arial" charset="0"/>
        </a:defRPr>
      </a:lvl7pPr>
      <a:lvl8pPr marL="1371600" algn="l" rtl="0" fontAlgn="base">
        <a:spcBef>
          <a:spcPct val="0"/>
        </a:spcBef>
        <a:spcAft>
          <a:spcPct val="0"/>
        </a:spcAft>
        <a:defRPr sz="3400" b="1">
          <a:solidFill>
            <a:srgbClr val="001574"/>
          </a:solidFill>
          <a:latin typeface="Arial" charset="0"/>
        </a:defRPr>
      </a:lvl8pPr>
      <a:lvl9pPr marL="1828800" algn="l" rtl="0" fontAlgn="base">
        <a:spcBef>
          <a:spcPct val="0"/>
        </a:spcBef>
        <a:spcAft>
          <a:spcPct val="0"/>
        </a:spcAft>
        <a:defRPr sz="3400" b="1">
          <a:solidFill>
            <a:srgbClr val="001574"/>
          </a:solidFill>
          <a:latin typeface="Arial" charset="0"/>
        </a:defRPr>
      </a:lvl9pPr>
    </p:titleStyle>
    <p:bodyStyle>
      <a:lvl1pPr marL="520700" indent="-520700" algn="l" rtl="0" eaLnBrk="0" fontAlgn="base" hangingPunct="0">
        <a:lnSpc>
          <a:spcPct val="95000"/>
        </a:lnSpc>
        <a:spcBef>
          <a:spcPct val="50000"/>
        </a:spcBef>
        <a:spcAft>
          <a:spcPct val="0"/>
        </a:spcAft>
        <a:buBlip>
          <a:blip r:embed="rId16"/>
        </a:buBlip>
        <a:defRPr sz="2800">
          <a:solidFill>
            <a:schemeClr val="tx1"/>
          </a:solidFill>
          <a:latin typeface="+mn-lt"/>
          <a:ea typeface="ＭＳ Ｐゴシック" charset="0"/>
          <a:cs typeface="ＭＳ Ｐゴシック" charset="0"/>
        </a:defRPr>
      </a:lvl1pPr>
      <a:lvl2pPr marL="1092200" indent="-457200" algn="l" rtl="0" eaLnBrk="0" fontAlgn="base" hangingPunct="0">
        <a:lnSpc>
          <a:spcPct val="95000"/>
        </a:lnSpc>
        <a:spcBef>
          <a:spcPct val="50000"/>
        </a:spcBef>
        <a:spcAft>
          <a:spcPct val="0"/>
        </a:spcAft>
        <a:buBlip>
          <a:blip r:embed="rId17"/>
        </a:buBlip>
        <a:defRPr sz="2400">
          <a:solidFill>
            <a:schemeClr val="tx1"/>
          </a:solidFill>
          <a:latin typeface="+mn-lt"/>
          <a:ea typeface="ＭＳ Ｐゴシック" charset="0"/>
        </a:defRPr>
      </a:lvl2pPr>
      <a:lvl3pPr marL="1714500" indent="-508000" algn="l" rtl="0" eaLnBrk="0" fontAlgn="base" hangingPunct="0">
        <a:lnSpc>
          <a:spcPct val="95000"/>
        </a:lnSpc>
        <a:spcBef>
          <a:spcPct val="50000"/>
        </a:spcBef>
        <a:spcAft>
          <a:spcPct val="0"/>
        </a:spcAft>
        <a:buChar char="•"/>
        <a:defRPr sz="2000">
          <a:solidFill>
            <a:schemeClr val="tx1"/>
          </a:solidFill>
          <a:latin typeface="+mn-lt"/>
          <a:ea typeface="ＭＳ Ｐゴシック" charset="0"/>
        </a:defRPr>
      </a:lvl3pPr>
      <a:lvl4pPr marL="2057400" indent="-228600" algn="l" rtl="0" eaLnBrk="0" fontAlgn="base" hangingPunct="0">
        <a:lnSpc>
          <a:spcPct val="95000"/>
        </a:lnSpc>
        <a:spcBef>
          <a:spcPct val="50000"/>
        </a:spcBef>
        <a:spcAft>
          <a:spcPct val="0"/>
        </a:spcAft>
        <a:buChar char="–"/>
        <a:defRPr>
          <a:solidFill>
            <a:schemeClr val="tx1"/>
          </a:solidFill>
          <a:latin typeface="+mn-lt"/>
          <a:ea typeface="ＭＳ Ｐゴシック" charset="0"/>
        </a:defRPr>
      </a:lvl4pPr>
      <a:lvl5pPr marL="2400300" indent="-228600" algn="l" rtl="0" eaLnBrk="0" fontAlgn="base" hangingPunct="0">
        <a:lnSpc>
          <a:spcPct val="95000"/>
        </a:lnSpc>
        <a:spcBef>
          <a:spcPct val="50000"/>
        </a:spcBef>
        <a:spcAft>
          <a:spcPct val="0"/>
        </a:spcAft>
        <a:buChar char="»"/>
        <a:defRPr>
          <a:solidFill>
            <a:schemeClr val="tx1"/>
          </a:solidFill>
          <a:latin typeface="+mn-lt"/>
          <a:ea typeface="ＭＳ Ｐゴシック" charset="0"/>
        </a:defRPr>
      </a:lvl5pPr>
      <a:lvl6pPr marL="2857500" indent="-228600" algn="l" rtl="0" fontAlgn="base">
        <a:lnSpc>
          <a:spcPct val="95000"/>
        </a:lnSpc>
        <a:spcBef>
          <a:spcPct val="50000"/>
        </a:spcBef>
        <a:spcAft>
          <a:spcPct val="0"/>
        </a:spcAft>
        <a:buChar char="»"/>
        <a:defRPr>
          <a:solidFill>
            <a:schemeClr val="tx1"/>
          </a:solidFill>
          <a:latin typeface="+mn-lt"/>
        </a:defRPr>
      </a:lvl6pPr>
      <a:lvl7pPr marL="3314700" indent="-228600" algn="l" rtl="0" fontAlgn="base">
        <a:lnSpc>
          <a:spcPct val="95000"/>
        </a:lnSpc>
        <a:spcBef>
          <a:spcPct val="50000"/>
        </a:spcBef>
        <a:spcAft>
          <a:spcPct val="0"/>
        </a:spcAft>
        <a:buChar char="»"/>
        <a:defRPr>
          <a:solidFill>
            <a:schemeClr val="tx1"/>
          </a:solidFill>
          <a:latin typeface="+mn-lt"/>
        </a:defRPr>
      </a:lvl7pPr>
      <a:lvl8pPr marL="3771900" indent="-228600" algn="l" rtl="0" fontAlgn="base">
        <a:lnSpc>
          <a:spcPct val="95000"/>
        </a:lnSpc>
        <a:spcBef>
          <a:spcPct val="50000"/>
        </a:spcBef>
        <a:spcAft>
          <a:spcPct val="0"/>
        </a:spcAft>
        <a:buChar char="»"/>
        <a:defRPr>
          <a:solidFill>
            <a:schemeClr val="tx1"/>
          </a:solidFill>
          <a:latin typeface="+mn-lt"/>
        </a:defRPr>
      </a:lvl8pPr>
      <a:lvl9pPr marL="4229100" indent="-228600" algn="l" rtl="0" fontAlgn="base">
        <a:lnSpc>
          <a:spcPct val="95000"/>
        </a:lnSpc>
        <a:spcBef>
          <a:spcPct val="5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19.jpeg"/><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19.jpe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7.pn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chart" Target="../charts/chart3.xml"/><Relationship Id="rId1" Type="http://schemas.openxmlformats.org/officeDocument/2006/relationships/slideLayout" Target="../slideLayouts/slideLayout7.xml"/><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14.xml"/><Relationship Id="rId5" Type="http://schemas.openxmlformats.org/officeDocument/2006/relationships/image" Target="../media/image52.png"/><Relationship Id="rId4" Type="http://schemas.openxmlformats.org/officeDocument/2006/relationships/image" Target="../media/image51.png"/></Relationships>
</file>

<file path=ppt/slides/_rels/slide5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cNvSpPr>
            <a:spLocks noGrp="1"/>
          </p:cNvSpPr>
          <p:nvPr>
            <p:ph type="ctrTitle"/>
          </p:nvPr>
        </p:nvSpPr>
        <p:spPr>
          <a:xfrm>
            <a:off x="2555631" y="1441938"/>
            <a:ext cx="7080738" cy="3974124"/>
          </a:xfrm>
        </p:spPr>
        <p:txBody>
          <a:bodyPr vert="horz" lIns="91440" tIns="45720" rIns="91440" bIns="45720" rtlCol="0" anchor="ctr">
            <a:normAutofit fontScale="90000"/>
          </a:bodyPr>
          <a:lstStyle/>
          <a:p>
            <a:r>
              <a:rPr lang="en-US" sz="4200" dirty="0">
                <a:solidFill>
                  <a:schemeClr val="bg1">
                    <a:lumMod val="95000"/>
                    <a:lumOff val="5000"/>
                  </a:schemeClr>
                </a:solidFill>
              </a:rPr>
              <a:t>Implementation Science for HIV Testing among Young Men who have sex with Men (YMSM)</a:t>
            </a:r>
            <a:br>
              <a:rPr lang="en-US" sz="4200" dirty="0">
                <a:solidFill>
                  <a:schemeClr val="bg1">
                    <a:lumMod val="95000"/>
                    <a:lumOff val="5000"/>
                  </a:schemeClr>
                </a:solidFill>
              </a:rPr>
            </a:br>
            <a:br>
              <a:rPr lang="en-US" sz="4200" dirty="0">
                <a:solidFill>
                  <a:schemeClr val="bg1">
                    <a:lumMod val="95000"/>
                    <a:lumOff val="5000"/>
                  </a:schemeClr>
                </a:solidFill>
              </a:rPr>
            </a:br>
            <a:r>
              <a:rPr lang="en-US" sz="3100" dirty="0">
                <a:solidFill>
                  <a:schemeClr val="bg1">
                    <a:lumMod val="95000"/>
                    <a:lumOff val="5000"/>
                  </a:schemeClr>
                </a:solidFill>
              </a:rPr>
              <a:t>Howie Lim, PhD</a:t>
            </a:r>
            <a:br>
              <a:rPr lang="en-US" sz="3100" dirty="0">
                <a:solidFill>
                  <a:schemeClr val="bg1">
                    <a:lumMod val="95000"/>
                    <a:lumOff val="5000"/>
                  </a:schemeClr>
                </a:solidFill>
              </a:rPr>
            </a:br>
            <a:r>
              <a:rPr lang="en-US" sz="2700" b="1" dirty="0">
                <a:solidFill>
                  <a:schemeClr val="bg1">
                    <a:lumMod val="95000"/>
                    <a:lumOff val="5000"/>
                  </a:schemeClr>
                </a:solidFill>
              </a:rPr>
              <a:t>Dept of Social &amp; Preventive Medicine, </a:t>
            </a:r>
            <a:br>
              <a:rPr lang="en-US" sz="2700" b="1" dirty="0">
                <a:solidFill>
                  <a:schemeClr val="bg1">
                    <a:lumMod val="95000"/>
                    <a:lumOff val="5000"/>
                  </a:schemeClr>
                </a:solidFill>
              </a:rPr>
            </a:br>
            <a:r>
              <a:rPr lang="en-US" sz="2700" b="1" dirty="0">
                <a:solidFill>
                  <a:schemeClr val="bg1">
                    <a:lumMod val="95000"/>
                    <a:lumOff val="5000"/>
                  </a:schemeClr>
                </a:solidFill>
              </a:rPr>
              <a:t>Centre of Excellence for Research in AIDS (</a:t>
            </a:r>
            <a:r>
              <a:rPr lang="en-US" sz="2700" b="1" dirty="0" err="1">
                <a:solidFill>
                  <a:schemeClr val="bg1">
                    <a:lumMod val="95000"/>
                    <a:lumOff val="5000"/>
                  </a:schemeClr>
                </a:solidFill>
              </a:rPr>
              <a:t>CERiA</a:t>
            </a:r>
            <a:r>
              <a:rPr lang="en-US" sz="2700" b="1" dirty="0">
                <a:solidFill>
                  <a:schemeClr val="bg1">
                    <a:lumMod val="95000"/>
                    <a:lumOff val="5000"/>
                  </a:schemeClr>
                </a:solidFill>
              </a:rPr>
              <a:t>), </a:t>
            </a:r>
            <a:br>
              <a:rPr lang="en-US" sz="2700" b="1" dirty="0">
                <a:solidFill>
                  <a:schemeClr val="bg1">
                    <a:lumMod val="95000"/>
                    <a:lumOff val="5000"/>
                  </a:schemeClr>
                </a:solidFill>
              </a:rPr>
            </a:br>
            <a:r>
              <a:rPr lang="en-US" sz="2700" b="1" dirty="0">
                <a:solidFill>
                  <a:schemeClr val="bg1">
                    <a:lumMod val="95000"/>
                    <a:lumOff val="5000"/>
                  </a:schemeClr>
                </a:solidFill>
              </a:rPr>
              <a:t>Faculty of Medicine, University of Malaya</a:t>
            </a:r>
            <a:br>
              <a:rPr lang="en-US" sz="4000" b="1" dirty="0">
                <a:solidFill>
                  <a:schemeClr val="bg1">
                    <a:lumMod val="95000"/>
                    <a:lumOff val="5000"/>
                  </a:schemeClr>
                </a:solidFill>
              </a:rPr>
            </a:br>
            <a:br>
              <a:rPr lang="en-US" sz="4000" b="1" dirty="0">
                <a:solidFill>
                  <a:schemeClr val="bg1">
                    <a:lumMod val="95000"/>
                    <a:lumOff val="5000"/>
                  </a:schemeClr>
                </a:solidFill>
              </a:rPr>
            </a:br>
            <a:endParaRPr lang="en-US" sz="4200" b="1" dirty="0">
              <a:solidFill>
                <a:schemeClr val="bg1">
                  <a:lumMod val="95000"/>
                  <a:lumOff val="5000"/>
                </a:schemeClr>
              </a:solidFill>
            </a:endParaRPr>
          </a:p>
        </p:txBody>
      </p:sp>
      <p:pic>
        <p:nvPicPr>
          <p:cNvPr id="3" name="Picture 2">
            <a:extLst>
              <a:ext uri="{FF2B5EF4-FFF2-40B4-BE49-F238E27FC236}">
                <a16:creationId xmlns:a16="http://schemas.microsoft.com/office/drawing/2014/main" id="{48DFB147-0695-422C-BBDE-CC90D99B5487}"/>
              </a:ext>
            </a:extLst>
          </p:cNvPr>
          <p:cNvPicPr>
            <a:picLocks noChangeAspect="1"/>
          </p:cNvPicPr>
          <p:nvPr/>
        </p:nvPicPr>
        <p:blipFill>
          <a:blip r:embed="rId2"/>
          <a:stretch>
            <a:fillRect/>
          </a:stretch>
        </p:blipFill>
        <p:spPr>
          <a:xfrm>
            <a:off x="9713525" y="6022776"/>
            <a:ext cx="2462997" cy="835224"/>
          </a:xfrm>
          <a:prstGeom prst="rect">
            <a:avLst/>
          </a:prstGeom>
        </p:spPr>
      </p:pic>
      <p:pic>
        <p:nvPicPr>
          <p:cNvPr id="4" name="Picture 3">
            <a:extLst>
              <a:ext uri="{FF2B5EF4-FFF2-40B4-BE49-F238E27FC236}">
                <a16:creationId xmlns:a16="http://schemas.microsoft.com/office/drawing/2014/main" id="{22E61D23-45A3-44EE-B8A1-CFA735D5BB5B}"/>
              </a:ext>
            </a:extLst>
          </p:cNvPr>
          <p:cNvPicPr>
            <a:picLocks noChangeAspect="1"/>
          </p:cNvPicPr>
          <p:nvPr/>
        </p:nvPicPr>
        <p:blipFill>
          <a:blip r:embed="rId3"/>
          <a:stretch>
            <a:fillRect/>
          </a:stretch>
        </p:blipFill>
        <p:spPr>
          <a:xfrm>
            <a:off x="0" y="0"/>
            <a:ext cx="1859441" cy="1780186"/>
          </a:xfrm>
          <a:prstGeom prst="rect">
            <a:avLst/>
          </a:prstGeom>
        </p:spPr>
      </p:pic>
      <p:pic>
        <p:nvPicPr>
          <p:cNvPr id="5" name="Picture 4">
            <a:extLst>
              <a:ext uri="{FF2B5EF4-FFF2-40B4-BE49-F238E27FC236}">
                <a16:creationId xmlns:a16="http://schemas.microsoft.com/office/drawing/2014/main" id="{462DA626-EC9D-45EA-909F-0CC73CDCC777}"/>
              </a:ext>
            </a:extLst>
          </p:cNvPr>
          <p:cNvPicPr>
            <a:picLocks noChangeAspect="1"/>
          </p:cNvPicPr>
          <p:nvPr/>
        </p:nvPicPr>
        <p:blipFill>
          <a:blip r:embed="rId4"/>
          <a:stretch>
            <a:fillRect/>
          </a:stretch>
        </p:blipFill>
        <p:spPr>
          <a:xfrm>
            <a:off x="4879742" y="6111175"/>
            <a:ext cx="2432515" cy="658425"/>
          </a:xfrm>
          <a:prstGeom prst="rect">
            <a:avLst/>
          </a:prstGeom>
        </p:spPr>
      </p:pic>
      <p:pic>
        <p:nvPicPr>
          <p:cNvPr id="10" name="Picture 9" descr="Logo&#10;&#10;Description automatically generated">
            <a:extLst>
              <a:ext uri="{FF2B5EF4-FFF2-40B4-BE49-F238E27FC236}">
                <a16:creationId xmlns:a16="http://schemas.microsoft.com/office/drawing/2014/main" id="{97179552-59DC-433E-8FF7-211001CBC1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32559" y="3853047"/>
            <a:ext cx="1850234" cy="840488"/>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3365AD50-C2C9-47A9-8238-5CA200184D5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81112" y="54868"/>
            <a:ext cx="1795410" cy="813233"/>
          </a:xfrm>
          <a:prstGeom prst="rect">
            <a:avLst/>
          </a:prstGeom>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A8217-3A26-460A-AD18-69D9D48FCCB6}"/>
              </a:ext>
            </a:extLst>
          </p:cNvPr>
          <p:cNvSpPr>
            <a:spLocks noGrp="1"/>
          </p:cNvSpPr>
          <p:nvPr>
            <p:ph type="title"/>
          </p:nvPr>
        </p:nvSpPr>
        <p:spPr/>
        <p:txBody>
          <a:bodyPr/>
          <a:lstStyle/>
          <a:p>
            <a:endParaRPr lang="en-MY"/>
          </a:p>
        </p:txBody>
      </p:sp>
      <p:pic>
        <p:nvPicPr>
          <p:cNvPr id="5" name="Content Placeholder 4">
            <a:extLst>
              <a:ext uri="{FF2B5EF4-FFF2-40B4-BE49-F238E27FC236}">
                <a16:creationId xmlns:a16="http://schemas.microsoft.com/office/drawing/2014/main" id="{DC53F2F1-71A4-493D-B98C-C32F98B4A0A6}"/>
              </a:ext>
            </a:extLst>
          </p:cNvPr>
          <p:cNvPicPr>
            <a:picLocks noGrp="1" noChangeAspect="1"/>
          </p:cNvPicPr>
          <p:nvPr>
            <p:ph idx="1"/>
          </p:nvPr>
        </p:nvPicPr>
        <p:blipFill>
          <a:blip r:embed="rId2"/>
          <a:stretch>
            <a:fillRect/>
          </a:stretch>
        </p:blipFill>
        <p:spPr>
          <a:xfrm>
            <a:off x="804278" y="975360"/>
            <a:ext cx="10178682" cy="4546837"/>
          </a:xfrm>
        </p:spPr>
      </p:pic>
    </p:spTree>
    <p:extLst>
      <p:ext uri="{BB962C8B-B14F-4D97-AF65-F5344CB8AC3E}">
        <p14:creationId xmlns:p14="http://schemas.microsoft.com/office/powerpoint/2010/main" val="3943602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FD81F-5493-4CAF-A7A6-27D225376008}"/>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7B2E4DF4-80C0-45AA-8FEF-DAFD581E5528}"/>
              </a:ext>
            </a:extLst>
          </p:cNvPr>
          <p:cNvSpPr>
            <a:spLocks noGrp="1"/>
          </p:cNvSpPr>
          <p:nvPr>
            <p:ph idx="1"/>
          </p:nvPr>
        </p:nvSpPr>
        <p:spPr/>
        <p:txBody>
          <a:bodyPr>
            <a:normAutofit lnSpcReduction="10000"/>
          </a:bodyPr>
          <a:lstStyle/>
          <a:p>
            <a:r>
              <a:rPr lang="en-US" dirty="0"/>
              <a:t>Semi-structured interviews </a:t>
            </a:r>
          </a:p>
          <a:p>
            <a:r>
              <a:rPr lang="en-US" dirty="0"/>
              <a:t>Local service providers (n=4) and YMSM aged 18-25 (n=20)</a:t>
            </a:r>
          </a:p>
          <a:p>
            <a:r>
              <a:rPr lang="en-US" dirty="0"/>
              <a:t>With the aid of PT Foundation and KLASS</a:t>
            </a:r>
          </a:p>
          <a:p>
            <a:r>
              <a:rPr lang="en-US" dirty="0"/>
              <a:t>Study was advertised through NGO websites, email list and gay social media such as Grindr, </a:t>
            </a:r>
            <a:r>
              <a:rPr lang="en-US" dirty="0" err="1"/>
              <a:t>Jack’d</a:t>
            </a:r>
            <a:r>
              <a:rPr lang="en-US" dirty="0"/>
              <a:t>.</a:t>
            </a:r>
          </a:p>
          <a:p>
            <a:r>
              <a:rPr lang="en-US" dirty="0"/>
              <a:t>Interviews were recorded, transcribed, coded and analyzed using </a:t>
            </a:r>
            <a:r>
              <a:rPr lang="en-US" dirty="0" err="1"/>
              <a:t>Atlas.ti</a:t>
            </a:r>
            <a:endParaRPr lang="en-US" dirty="0"/>
          </a:p>
          <a:p>
            <a:pPr algn="l"/>
            <a:r>
              <a:rPr lang="en-MY" b="0" i="0" u="none" strike="noStrike" baseline="0" dirty="0"/>
              <a:t>Code </a:t>
            </a:r>
            <a:r>
              <a:rPr lang="en-US" b="0" i="0" u="none" strike="noStrike" baseline="0" dirty="0"/>
              <a:t>were then grouped into a smaller number of code families that constituted emerging </a:t>
            </a:r>
            <a:r>
              <a:rPr lang="en-MY" b="0" i="0" u="none" strike="noStrike" baseline="0" dirty="0"/>
              <a:t>themes.</a:t>
            </a:r>
          </a:p>
          <a:p>
            <a:pPr algn="l"/>
            <a:r>
              <a:rPr lang="en-MY" dirty="0"/>
              <a:t>Most of the YMSM recruited were university students</a:t>
            </a:r>
            <a:endParaRPr lang="en-US" dirty="0"/>
          </a:p>
          <a:p>
            <a:endParaRPr lang="en-US" dirty="0"/>
          </a:p>
          <a:p>
            <a:pPr marL="0" indent="0">
              <a:buNone/>
            </a:pPr>
            <a:endParaRPr lang="en-US" dirty="0"/>
          </a:p>
          <a:p>
            <a:endParaRPr lang="en-MY" dirty="0"/>
          </a:p>
        </p:txBody>
      </p:sp>
    </p:spTree>
    <p:extLst>
      <p:ext uri="{BB962C8B-B14F-4D97-AF65-F5344CB8AC3E}">
        <p14:creationId xmlns:p14="http://schemas.microsoft.com/office/powerpoint/2010/main" val="28281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7B5AD-1FB2-4B54-83ED-8ED55AB5CE72}"/>
              </a:ext>
            </a:extLst>
          </p:cNvPr>
          <p:cNvSpPr>
            <a:spLocks noGrp="1"/>
          </p:cNvSpPr>
          <p:nvPr>
            <p:ph type="title"/>
          </p:nvPr>
        </p:nvSpPr>
        <p:spPr>
          <a:xfrm>
            <a:off x="1203960" y="198437"/>
            <a:ext cx="10515600" cy="704534"/>
          </a:xfrm>
        </p:spPr>
        <p:txBody>
          <a:bodyPr>
            <a:normAutofit/>
          </a:bodyPr>
          <a:lstStyle/>
          <a:p>
            <a:r>
              <a:rPr lang="en-US" b="1" dirty="0"/>
              <a:t>A modified social-ecological model </a:t>
            </a:r>
            <a:endParaRPr lang="en-MY" b="1" dirty="0"/>
          </a:p>
        </p:txBody>
      </p:sp>
      <p:pic>
        <p:nvPicPr>
          <p:cNvPr id="5" name="Content Placeholder 4">
            <a:extLst>
              <a:ext uri="{FF2B5EF4-FFF2-40B4-BE49-F238E27FC236}">
                <a16:creationId xmlns:a16="http://schemas.microsoft.com/office/drawing/2014/main" id="{A5E18283-2FAF-4E0C-B9D8-BE07BCCBE5A8}"/>
              </a:ext>
            </a:extLst>
          </p:cNvPr>
          <p:cNvPicPr>
            <a:picLocks noGrp="1" noChangeAspect="1"/>
          </p:cNvPicPr>
          <p:nvPr>
            <p:ph idx="1"/>
          </p:nvPr>
        </p:nvPicPr>
        <p:blipFill>
          <a:blip r:embed="rId3"/>
          <a:stretch>
            <a:fillRect/>
          </a:stretch>
        </p:blipFill>
        <p:spPr>
          <a:xfrm>
            <a:off x="1848091" y="971557"/>
            <a:ext cx="8495818" cy="5886443"/>
          </a:xfrm>
        </p:spPr>
      </p:pic>
    </p:spTree>
    <p:extLst>
      <p:ext uri="{BB962C8B-B14F-4D97-AF65-F5344CB8AC3E}">
        <p14:creationId xmlns:p14="http://schemas.microsoft.com/office/powerpoint/2010/main" val="533787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4FABEC-5F3D-4633-B20A-BF8F73735D8C}"/>
              </a:ext>
            </a:extLst>
          </p:cNvPr>
          <p:cNvSpPr>
            <a:spLocks noGrp="1"/>
          </p:cNvSpPr>
          <p:nvPr>
            <p:ph idx="1"/>
          </p:nvPr>
        </p:nvSpPr>
        <p:spPr>
          <a:xfrm>
            <a:off x="838200" y="2366009"/>
            <a:ext cx="10515600" cy="2868931"/>
          </a:xfrm>
        </p:spPr>
        <p:txBody>
          <a:bodyPr>
            <a:normAutofit/>
          </a:bodyPr>
          <a:lstStyle/>
          <a:p>
            <a:pPr marL="0" indent="0" algn="l">
              <a:lnSpc>
                <a:spcPct val="200000"/>
              </a:lnSpc>
              <a:buNone/>
            </a:pPr>
            <a:r>
              <a:rPr lang="en-US" b="0" i="1" u="none" strike="noStrike" baseline="0" dirty="0"/>
              <a:t>“It’s still like a taboo, you can’t talk about that openly unless you’re brave enough to do so . . . you just can’t tell anyone that you’re gay.” </a:t>
            </a:r>
            <a:r>
              <a:rPr lang="en-US" b="0" i="0" u="none" strike="noStrike" baseline="0" dirty="0"/>
              <a:t>—YMSM, 21years old, university student, </a:t>
            </a:r>
            <a:r>
              <a:rPr lang="en-MY" b="0" i="0" u="none" strike="noStrike" baseline="0" dirty="0"/>
              <a:t>ethnicity not obtained</a:t>
            </a:r>
            <a:endParaRPr lang="en-MY" sz="4000" dirty="0"/>
          </a:p>
        </p:txBody>
      </p:sp>
      <p:sp>
        <p:nvSpPr>
          <p:cNvPr id="4" name="Title 1">
            <a:extLst>
              <a:ext uri="{FF2B5EF4-FFF2-40B4-BE49-F238E27FC236}">
                <a16:creationId xmlns:a16="http://schemas.microsoft.com/office/drawing/2014/main" id="{98C073D9-D174-4762-B251-B4675C9C1588}"/>
              </a:ext>
            </a:extLst>
          </p:cNvPr>
          <p:cNvSpPr txBox="1">
            <a:spLocks/>
          </p:cNvSpPr>
          <p:nvPr/>
        </p:nvSpPr>
        <p:spPr>
          <a:xfrm>
            <a:off x="838200" y="87634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Sabon-Roman"/>
              </a:rPr>
              <a:t>THEME#1, PERVASIVE STIGMA AGAINST YMSM DUE TO SOCIETAL HOMOPHOBIA</a:t>
            </a:r>
            <a:endParaRPr lang="en-MY" sz="7200" dirty="0"/>
          </a:p>
        </p:txBody>
      </p:sp>
    </p:spTree>
    <p:extLst>
      <p:ext uri="{BB962C8B-B14F-4D97-AF65-F5344CB8AC3E}">
        <p14:creationId xmlns:p14="http://schemas.microsoft.com/office/powerpoint/2010/main" val="28082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7F2CB-56D7-4512-A6FA-C6FCC027025D}"/>
              </a:ext>
            </a:extLst>
          </p:cNvPr>
          <p:cNvSpPr>
            <a:spLocks noGrp="1"/>
          </p:cNvSpPr>
          <p:nvPr>
            <p:ph type="title"/>
          </p:nvPr>
        </p:nvSpPr>
        <p:spPr/>
        <p:txBody>
          <a:bodyPr/>
          <a:lstStyle/>
          <a:p>
            <a:endParaRPr lang="en-MY"/>
          </a:p>
        </p:txBody>
      </p:sp>
      <p:sp>
        <p:nvSpPr>
          <p:cNvPr id="3" name="Content Placeholder 2">
            <a:extLst>
              <a:ext uri="{FF2B5EF4-FFF2-40B4-BE49-F238E27FC236}">
                <a16:creationId xmlns:a16="http://schemas.microsoft.com/office/drawing/2014/main" id="{D0261142-BEB8-4BAB-A71F-2A7E8219AF7D}"/>
              </a:ext>
            </a:extLst>
          </p:cNvPr>
          <p:cNvSpPr>
            <a:spLocks noGrp="1"/>
          </p:cNvSpPr>
          <p:nvPr>
            <p:ph idx="1"/>
          </p:nvPr>
        </p:nvSpPr>
        <p:spPr>
          <a:xfrm>
            <a:off x="358815" y="1377387"/>
            <a:ext cx="11436945" cy="4799576"/>
          </a:xfrm>
        </p:spPr>
        <p:txBody>
          <a:bodyPr>
            <a:noAutofit/>
          </a:bodyPr>
          <a:lstStyle/>
          <a:p>
            <a:pPr algn="l">
              <a:lnSpc>
                <a:spcPct val="200000"/>
              </a:lnSpc>
            </a:pPr>
            <a:r>
              <a:rPr lang="en-US" b="0" i="1" u="none" strike="noStrike" baseline="0" dirty="0">
                <a:latin typeface="Sabon-Roman"/>
              </a:rPr>
              <a:t>They [the Ministry of Education] have a guideline [to identify gay pupils] . . . if they like to go to the gym, they may possibly be gay. If they’re wearing V-neck then they are gay! [laughs] . . . they will encourage counselors and teachers to try to identify who are the students who are gay, then identify them and send them to this camp or workshop to convert them [to heterosexuality].—</a:t>
            </a:r>
            <a:r>
              <a:rPr lang="en-US" b="0" i="0" u="none" strike="noStrike" baseline="0" dirty="0">
                <a:latin typeface="Sabon-Roman"/>
              </a:rPr>
              <a:t>Local service provider</a:t>
            </a:r>
            <a:endParaRPr lang="en-MY" dirty="0"/>
          </a:p>
        </p:txBody>
      </p:sp>
    </p:spTree>
    <p:extLst>
      <p:ext uri="{BB962C8B-B14F-4D97-AF65-F5344CB8AC3E}">
        <p14:creationId xmlns:p14="http://schemas.microsoft.com/office/powerpoint/2010/main" val="513936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D5389-4212-42B0-95CB-5E95A4E068BD}"/>
              </a:ext>
            </a:extLst>
          </p:cNvPr>
          <p:cNvSpPr>
            <a:spLocks noGrp="1"/>
          </p:cNvSpPr>
          <p:nvPr>
            <p:ph type="title"/>
          </p:nvPr>
        </p:nvSpPr>
        <p:spPr/>
        <p:txBody>
          <a:bodyPr>
            <a:normAutofit/>
          </a:bodyPr>
          <a:lstStyle/>
          <a:p>
            <a:r>
              <a:rPr lang="en-US" sz="3600" dirty="0">
                <a:latin typeface="Sabon-Roman"/>
              </a:rPr>
              <a:t>THEME#</a:t>
            </a:r>
            <a:r>
              <a:rPr lang="en-US" sz="3600" b="0" i="0" u="none" strike="noStrike" baseline="0" dirty="0">
                <a:latin typeface="Sabon-Roman"/>
              </a:rPr>
              <a:t>2, “DON’T ASK, DON’T TELL” WITH FAMILY AND FRIENDS</a:t>
            </a:r>
            <a:endParaRPr lang="en-MY" sz="7200" dirty="0"/>
          </a:p>
        </p:txBody>
      </p:sp>
      <p:sp>
        <p:nvSpPr>
          <p:cNvPr id="3" name="Content Placeholder 2">
            <a:extLst>
              <a:ext uri="{FF2B5EF4-FFF2-40B4-BE49-F238E27FC236}">
                <a16:creationId xmlns:a16="http://schemas.microsoft.com/office/drawing/2014/main" id="{7F153A9F-D2A5-4CF3-A88C-6213CA72B6F1}"/>
              </a:ext>
            </a:extLst>
          </p:cNvPr>
          <p:cNvSpPr>
            <a:spLocks noGrp="1"/>
          </p:cNvSpPr>
          <p:nvPr>
            <p:ph idx="1"/>
          </p:nvPr>
        </p:nvSpPr>
        <p:spPr>
          <a:xfrm>
            <a:off x="838200" y="1825625"/>
            <a:ext cx="10831830" cy="4351338"/>
          </a:xfrm>
        </p:spPr>
        <p:txBody>
          <a:bodyPr>
            <a:normAutofit/>
          </a:bodyPr>
          <a:lstStyle/>
          <a:p>
            <a:pPr algn="l"/>
            <a:r>
              <a:rPr lang="en-MY" b="0" i="0" u="none" strike="noStrike" baseline="0" dirty="0">
                <a:latin typeface="Sabon-Roman"/>
              </a:rPr>
              <a:t>Negativity towards </a:t>
            </a:r>
            <a:r>
              <a:rPr lang="en-US" b="0" i="0" u="none" strike="noStrike" baseline="0" dirty="0">
                <a:latin typeface="Sabon-Roman"/>
              </a:rPr>
              <a:t>same-sex relationships from close family members was reported by many YMSM, putting mental stress on participants who wanted to live up to their families’ </a:t>
            </a:r>
            <a:r>
              <a:rPr lang="en-MY" b="0" i="0" u="none" strike="noStrike" baseline="0" dirty="0">
                <a:latin typeface="Sabon-Roman"/>
              </a:rPr>
              <a:t>expectations:</a:t>
            </a:r>
            <a:br>
              <a:rPr lang="en-MY" b="0" i="0" u="none" strike="noStrike" baseline="0" dirty="0">
                <a:latin typeface="Sabon-Roman"/>
              </a:rPr>
            </a:br>
            <a:endParaRPr lang="en-MY" b="0" i="0" u="none" strike="noStrike" baseline="0" dirty="0">
              <a:latin typeface="Sabon-Roman"/>
            </a:endParaRPr>
          </a:p>
          <a:p>
            <a:pPr marL="0" indent="0" algn="l">
              <a:buNone/>
            </a:pPr>
            <a:r>
              <a:rPr lang="en-US" b="0" i="0" u="none" strike="noStrike" baseline="0" dirty="0">
                <a:latin typeface="Sabon-Roman"/>
              </a:rPr>
              <a:t>“My mum told me once, “What happened [sic] if you live alone [and] there’s no children to take care of you when you’re old.” . . . sometimes the parents worries [sic] a lot. That’s what creates pressure on people.—YMSM, 22 years old, university student, Chinese</a:t>
            </a:r>
            <a:endParaRPr lang="en-MY" dirty="0"/>
          </a:p>
        </p:txBody>
      </p:sp>
    </p:spTree>
    <p:extLst>
      <p:ext uri="{BB962C8B-B14F-4D97-AF65-F5344CB8AC3E}">
        <p14:creationId xmlns:p14="http://schemas.microsoft.com/office/powerpoint/2010/main" val="3137635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A749E-F959-4CA4-98B9-D101602B80F9}"/>
              </a:ext>
            </a:extLst>
          </p:cNvPr>
          <p:cNvSpPr>
            <a:spLocks noGrp="1"/>
          </p:cNvSpPr>
          <p:nvPr>
            <p:ph type="title"/>
          </p:nvPr>
        </p:nvSpPr>
        <p:spPr/>
        <p:txBody>
          <a:bodyPr/>
          <a:lstStyle/>
          <a:p>
            <a:r>
              <a:rPr lang="en-US" dirty="0"/>
              <a:t>THEME #3:POOR MENTAL HEALTH AS A RESULT OF A STIGMATIZED IDENTITY</a:t>
            </a:r>
            <a:endParaRPr lang="en-MY" dirty="0"/>
          </a:p>
        </p:txBody>
      </p:sp>
      <p:sp>
        <p:nvSpPr>
          <p:cNvPr id="3" name="Content Placeholder 2">
            <a:extLst>
              <a:ext uri="{FF2B5EF4-FFF2-40B4-BE49-F238E27FC236}">
                <a16:creationId xmlns:a16="http://schemas.microsoft.com/office/drawing/2014/main" id="{67BADE81-9D04-442D-9289-A155B508048B}"/>
              </a:ext>
            </a:extLst>
          </p:cNvPr>
          <p:cNvSpPr>
            <a:spLocks noGrp="1"/>
          </p:cNvSpPr>
          <p:nvPr>
            <p:ph idx="1"/>
          </p:nvPr>
        </p:nvSpPr>
        <p:spPr/>
        <p:txBody>
          <a:bodyPr>
            <a:normAutofit lnSpcReduction="10000"/>
          </a:bodyPr>
          <a:lstStyle/>
          <a:p>
            <a:pPr algn="l"/>
            <a:r>
              <a:rPr lang="en-US" b="0" i="0" u="none" strike="noStrike" baseline="0" dirty="0">
                <a:latin typeface="Sabon-Roman"/>
              </a:rPr>
              <a:t>One LSP participant reflected on his own experience working with YMSM that the lack of acceptance by their families causes low self-esteem and poor mental health, </a:t>
            </a:r>
            <a:r>
              <a:rPr lang="en-MY" b="0" i="0" u="none" strike="noStrike" baseline="0" dirty="0">
                <a:latin typeface="Sabon-Roman"/>
              </a:rPr>
              <a:t>leading to risky </a:t>
            </a:r>
            <a:r>
              <a:rPr lang="en-MY" b="0" i="0" u="none" strike="noStrike" baseline="0" dirty="0" err="1">
                <a:latin typeface="Sabon-Roman"/>
              </a:rPr>
              <a:t>behavior</a:t>
            </a:r>
            <a:r>
              <a:rPr lang="en-MY" b="0" i="0" u="none" strike="noStrike" baseline="0" dirty="0">
                <a:latin typeface="Sabon-Roman"/>
              </a:rPr>
              <a:t>:</a:t>
            </a:r>
          </a:p>
          <a:p>
            <a:pPr marL="0" indent="0" algn="l">
              <a:lnSpc>
                <a:spcPct val="150000"/>
              </a:lnSpc>
              <a:buNone/>
            </a:pPr>
            <a:r>
              <a:rPr lang="en-US" b="0" i="1" u="none" strike="noStrike" baseline="0" dirty="0">
                <a:latin typeface="Sabon-Roman"/>
              </a:rPr>
              <a:t>“Family is most important . . . they have to be accepted and loved . . . . [If] you don’t get those feelings, you create a lot of dysfunctional coping mechanism. Including taking drugs, having risky </a:t>
            </a:r>
            <a:r>
              <a:rPr lang="en-US" b="0" i="1" u="none" strike="noStrike" baseline="0" dirty="0" err="1">
                <a:latin typeface="Sabon-Roman"/>
              </a:rPr>
              <a:t>behaviours</a:t>
            </a:r>
            <a:r>
              <a:rPr lang="en-US" b="0" i="1" u="none" strike="noStrike" baseline="0" dirty="0">
                <a:latin typeface="Sabon-Roman"/>
              </a:rPr>
              <a:t> . . . why should they consider an open monogamous and </a:t>
            </a:r>
            <a:r>
              <a:rPr lang="en-MY" b="0" i="1" u="none" strike="noStrike" baseline="0" dirty="0">
                <a:latin typeface="Sabon-Roman"/>
              </a:rPr>
              <a:t>accepted relationship?</a:t>
            </a:r>
            <a:r>
              <a:rPr lang="en-MY" b="0" i="0" u="none" strike="noStrike" baseline="0" dirty="0">
                <a:latin typeface="Sabon-Roman"/>
              </a:rPr>
              <a:t>—Local service provider</a:t>
            </a:r>
            <a:endParaRPr lang="en-MY" dirty="0">
              <a:latin typeface="Sabon-Roman"/>
            </a:endParaRPr>
          </a:p>
          <a:p>
            <a:pPr algn="l"/>
            <a:endParaRPr lang="en-MY" dirty="0"/>
          </a:p>
        </p:txBody>
      </p:sp>
    </p:spTree>
    <p:extLst>
      <p:ext uri="{BB962C8B-B14F-4D97-AF65-F5344CB8AC3E}">
        <p14:creationId xmlns:p14="http://schemas.microsoft.com/office/powerpoint/2010/main" val="2779063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E4541-A804-4090-9E78-0E64BA1A259B}"/>
              </a:ext>
            </a:extLst>
          </p:cNvPr>
          <p:cNvSpPr>
            <a:spLocks noGrp="1"/>
          </p:cNvSpPr>
          <p:nvPr>
            <p:ph type="title"/>
          </p:nvPr>
        </p:nvSpPr>
        <p:spPr/>
        <p:txBody>
          <a:bodyPr/>
          <a:lstStyle/>
          <a:p>
            <a:r>
              <a:rPr lang="en-US" dirty="0"/>
              <a:t>THEME#4:</a:t>
            </a:r>
            <a:r>
              <a:rPr lang="en-MY" sz="3600" b="0" i="0" u="none" strike="noStrike" baseline="0" dirty="0">
                <a:latin typeface="Sabon-Roman"/>
              </a:rPr>
              <a:t>RELIGIOUS BELIEFS ON HOMOSEXUALITY</a:t>
            </a:r>
            <a:endParaRPr lang="en-MY" dirty="0"/>
          </a:p>
        </p:txBody>
      </p:sp>
      <p:sp>
        <p:nvSpPr>
          <p:cNvPr id="3" name="Content Placeholder 2">
            <a:extLst>
              <a:ext uri="{FF2B5EF4-FFF2-40B4-BE49-F238E27FC236}">
                <a16:creationId xmlns:a16="http://schemas.microsoft.com/office/drawing/2014/main" id="{A238E8FC-EF12-4223-B9D3-A42E4D248F11}"/>
              </a:ext>
            </a:extLst>
          </p:cNvPr>
          <p:cNvSpPr>
            <a:spLocks noGrp="1"/>
          </p:cNvSpPr>
          <p:nvPr>
            <p:ph idx="1"/>
          </p:nvPr>
        </p:nvSpPr>
        <p:spPr>
          <a:xfrm>
            <a:off x="838200" y="1825625"/>
            <a:ext cx="11129010" cy="4351338"/>
          </a:xfrm>
        </p:spPr>
        <p:txBody>
          <a:bodyPr>
            <a:normAutofit lnSpcReduction="10000"/>
          </a:bodyPr>
          <a:lstStyle/>
          <a:p>
            <a:pPr algn="l"/>
            <a:r>
              <a:rPr lang="en-US" b="0" i="0" u="none" strike="noStrike" baseline="0" dirty="0">
                <a:latin typeface="Sabon-Roman"/>
              </a:rPr>
              <a:t>Religion, predominantly Islam and its place with Malaysian society, was regularly mentioned as a factor influencing attitudes towards same-sex relationships. Participants who were religious, mainly Christian and Muslim, expressed internalized homophobia and significant angst as they attempted to reconcile their religious </a:t>
            </a:r>
            <a:r>
              <a:rPr lang="en-MY" b="0" i="0" u="none" strike="noStrike" baseline="0" dirty="0">
                <a:latin typeface="Sabon-Roman"/>
              </a:rPr>
              <a:t>background with their sexuality:</a:t>
            </a:r>
            <a:br>
              <a:rPr lang="en-MY" b="0" i="0" u="none" strike="noStrike" baseline="0" dirty="0">
                <a:latin typeface="Sabon-Roman"/>
              </a:rPr>
            </a:br>
            <a:endParaRPr lang="en-MY" b="0" i="0" u="none" strike="noStrike" baseline="0" dirty="0">
              <a:latin typeface="Sabon-Roman"/>
            </a:endParaRPr>
          </a:p>
          <a:p>
            <a:pPr marL="0" indent="0" algn="l">
              <a:buNone/>
            </a:pPr>
            <a:r>
              <a:rPr lang="en-US" b="0" i="1" u="none" strike="noStrike" baseline="0" dirty="0">
                <a:latin typeface="Sabon-Roman"/>
              </a:rPr>
              <a:t>“I have friends who are gay in East Malaysia…he’s a very faithful Christian…he’s struggling with his own [sexual] identity . . . religious teachings [sic] doesn’t recognize gay, is condemning gay. Gay is a sin. So it’s for me that self-</a:t>
            </a:r>
            <a:r>
              <a:rPr lang="en-US" b="0" i="1" u="none" strike="noStrike" baseline="0" dirty="0" err="1">
                <a:latin typeface="Sabon-Roman"/>
              </a:rPr>
              <a:t>stigmatisations</a:t>
            </a:r>
            <a:r>
              <a:rPr lang="en-US" b="0" i="1" u="none" strike="noStrike" baseline="0" dirty="0">
                <a:latin typeface="Sabon-Roman"/>
              </a:rPr>
              <a:t> [sic] . . . . they don’t want to accept their own identity.—Y</a:t>
            </a:r>
            <a:r>
              <a:rPr lang="en-US" b="0" i="0" u="none" strike="noStrike" baseline="0" dirty="0">
                <a:latin typeface="Sabon-Roman"/>
              </a:rPr>
              <a:t>MSM, 19 years old, university student, ethnicity </a:t>
            </a:r>
            <a:r>
              <a:rPr lang="en-MY" b="0" i="0" u="none" strike="noStrike" baseline="0" dirty="0">
                <a:latin typeface="Sabon-Roman"/>
              </a:rPr>
              <a:t>not obtained</a:t>
            </a:r>
            <a:endParaRPr lang="en-MY" dirty="0">
              <a:latin typeface="Sabon-Roman"/>
            </a:endParaRPr>
          </a:p>
          <a:p>
            <a:pPr algn="l"/>
            <a:endParaRPr lang="en-MY" dirty="0"/>
          </a:p>
        </p:txBody>
      </p:sp>
    </p:spTree>
    <p:extLst>
      <p:ext uri="{BB962C8B-B14F-4D97-AF65-F5344CB8AC3E}">
        <p14:creationId xmlns:p14="http://schemas.microsoft.com/office/powerpoint/2010/main" val="4025473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49E5B-DDC6-447B-BBD0-9DCB1C522F81}"/>
              </a:ext>
            </a:extLst>
          </p:cNvPr>
          <p:cNvSpPr>
            <a:spLocks noGrp="1"/>
          </p:cNvSpPr>
          <p:nvPr>
            <p:ph type="title"/>
          </p:nvPr>
        </p:nvSpPr>
        <p:spPr>
          <a:xfrm>
            <a:off x="838200" y="0"/>
            <a:ext cx="10515600" cy="1006475"/>
          </a:xfrm>
        </p:spPr>
        <p:txBody>
          <a:bodyPr>
            <a:normAutofit fontScale="90000"/>
          </a:bodyPr>
          <a:lstStyle/>
          <a:p>
            <a:pPr algn="l"/>
            <a:r>
              <a:rPr lang="en-US" dirty="0"/>
              <a:t>THEME#5: </a:t>
            </a:r>
            <a:r>
              <a:rPr lang="en-US" sz="3600" b="0" i="0" u="none" strike="noStrike" baseline="0" dirty="0">
                <a:latin typeface="Sabon-Roman"/>
              </a:rPr>
              <a:t>LACK OF PHYSICAL SOCIAL SPACE FOR YMSM AND DIFFICULTY </a:t>
            </a:r>
            <a:r>
              <a:rPr lang="en-MY" sz="3600" b="0" i="0" u="none" strike="noStrike" baseline="0" dirty="0">
                <a:latin typeface="Sabon-Roman"/>
              </a:rPr>
              <a:t>FINDING FRIENDS FOR SOCIAL SUPPORT</a:t>
            </a:r>
            <a:endParaRPr lang="en-MY" dirty="0"/>
          </a:p>
        </p:txBody>
      </p:sp>
      <p:sp>
        <p:nvSpPr>
          <p:cNvPr id="3" name="Content Placeholder 2">
            <a:extLst>
              <a:ext uri="{FF2B5EF4-FFF2-40B4-BE49-F238E27FC236}">
                <a16:creationId xmlns:a16="http://schemas.microsoft.com/office/drawing/2014/main" id="{10ECCBE7-0314-432F-B787-2571BE98AF51}"/>
              </a:ext>
            </a:extLst>
          </p:cNvPr>
          <p:cNvSpPr>
            <a:spLocks noGrp="1"/>
          </p:cNvSpPr>
          <p:nvPr>
            <p:ph idx="1"/>
          </p:nvPr>
        </p:nvSpPr>
        <p:spPr>
          <a:xfrm>
            <a:off x="240030" y="1348740"/>
            <a:ext cx="11951970" cy="4828223"/>
          </a:xfrm>
        </p:spPr>
        <p:txBody>
          <a:bodyPr>
            <a:normAutofit fontScale="85000" lnSpcReduction="10000"/>
          </a:bodyPr>
          <a:lstStyle/>
          <a:p>
            <a:pPr algn="l">
              <a:lnSpc>
                <a:spcPct val="150000"/>
              </a:lnSpc>
            </a:pPr>
            <a:r>
              <a:rPr lang="en-US" b="0" i="0" u="none" strike="noStrike" baseline="0" dirty="0">
                <a:latin typeface="Sabon-Roman"/>
              </a:rPr>
              <a:t>For almost all the interviewees, gay dating mobile phone apps were overwhelmingly the medium of choice to find new partners.</a:t>
            </a:r>
          </a:p>
          <a:p>
            <a:pPr algn="l">
              <a:lnSpc>
                <a:spcPct val="150000"/>
              </a:lnSpc>
            </a:pPr>
            <a:r>
              <a:rPr lang="en-US" b="0" i="0" u="none" strike="noStrike" baseline="0" dirty="0">
                <a:latin typeface="Sabon-Roman"/>
              </a:rPr>
              <a:t>Gay dating apps were mainly used for finding sexual partners:</a:t>
            </a:r>
          </a:p>
          <a:p>
            <a:pPr marL="0" indent="0" algn="l">
              <a:lnSpc>
                <a:spcPct val="150000"/>
              </a:lnSpc>
              <a:buNone/>
            </a:pPr>
            <a:r>
              <a:rPr lang="en-US" b="0" i="1" u="none" strike="noStrike" baseline="0" dirty="0">
                <a:latin typeface="Sabon-Roman"/>
              </a:rPr>
              <a:t>“Apps is only purely for sex, that’s all. I don’t believe that’s for friends.”—</a:t>
            </a:r>
            <a:r>
              <a:rPr lang="en-US" b="0" i="0" u="none" strike="noStrike" baseline="0" dirty="0">
                <a:latin typeface="Sabon-Roman"/>
              </a:rPr>
              <a:t>MSM, 25 years </a:t>
            </a:r>
            <a:r>
              <a:rPr lang="en-MY" b="0" i="0" u="none" strike="noStrike" baseline="0" dirty="0">
                <a:latin typeface="Sabon-Roman"/>
              </a:rPr>
              <a:t>old, university student, Chinese</a:t>
            </a:r>
          </a:p>
          <a:p>
            <a:pPr marL="0" indent="0" algn="l">
              <a:lnSpc>
                <a:spcPct val="150000"/>
              </a:lnSpc>
              <a:buNone/>
            </a:pPr>
            <a:r>
              <a:rPr lang="en-MY" i="1" dirty="0">
                <a:latin typeface="Sabon-Roman"/>
              </a:rPr>
              <a:t>“</a:t>
            </a:r>
            <a:r>
              <a:rPr lang="en-US" b="0" i="1" u="none" strike="noStrike" baseline="0" dirty="0">
                <a:latin typeface="Sabon-Roman"/>
              </a:rPr>
              <a:t>I find it almost impossible, personally . . . to make friends on the apps, because I feel everybody goes on that just to hook up. So far, probably I’ve successfully made one or two friends from the apps.”—</a:t>
            </a:r>
            <a:r>
              <a:rPr lang="en-US" b="0" i="0" u="none" strike="noStrike" baseline="0" dirty="0">
                <a:latin typeface="Sabon-Roman"/>
              </a:rPr>
              <a:t>YMSM, 24 years old, university graduate, ethnicity not obtained</a:t>
            </a:r>
            <a:endParaRPr lang="en-MY" dirty="0"/>
          </a:p>
        </p:txBody>
      </p:sp>
    </p:spTree>
    <p:extLst>
      <p:ext uri="{BB962C8B-B14F-4D97-AF65-F5344CB8AC3E}">
        <p14:creationId xmlns:p14="http://schemas.microsoft.com/office/powerpoint/2010/main" val="79069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FB99B-1C03-4457-AB4A-2DE15F84AE77}"/>
              </a:ext>
            </a:extLst>
          </p:cNvPr>
          <p:cNvSpPr>
            <a:spLocks noGrp="1"/>
          </p:cNvSpPr>
          <p:nvPr>
            <p:ph type="title"/>
          </p:nvPr>
        </p:nvSpPr>
        <p:spPr/>
        <p:txBody>
          <a:bodyPr/>
          <a:lstStyle/>
          <a:p>
            <a:r>
              <a:rPr lang="en-US" sz="4400" dirty="0">
                <a:latin typeface="Sabon-Roman"/>
              </a:rPr>
              <a:t>THEME #6:</a:t>
            </a:r>
            <a:r>
              <a:rPr lang="en-US" sz="4400" b="0" i="0" u="none" strike="noStrike" baseline="0" dirty="0">
                <a:latin typeface="Sabon-Roman"/>
              </a:rPr>
              <a:t>LACK OF COMPREHENSIVE SEX EDUCATION AND KNOWLEDGE ON HIV/AIDS</a:t>
            </a:r>
            <a:endParaRPr lang="en-MY" dirty="0"/>
          </a:p>
        </p:txBody>
      </p:sp>
      <p:sp>
        <p:nvSpPr>
          <p:cNvPr id="3" name="Content Placeholder 2">
            <a:extLst>
              <a:ext uri="{FF2B5EF4-FFF2-40B4-BE49-F238E27FC236}">
                <a16:creationId xmlns:a16="http://schemas.microsoft.com/office/drawing/2014/main" id="{E373BF6E-BC3F-41BE-80C7-3E5105EDE22E}"/>
              </a:ext>
            </a:extLst>
          </p:cNvPr>
          <p:cNvSpPr>
            <a:spLocks noGrp="1"/>
          </p:cNvSpPr>
          <p:nvPr>
            <p:ph idx="1"/>
          </p:nvPr>
        </p:nvSpPr>
        <p:spPr>
          <a:xfrm>
            <a:off x="623586" y="2062906"/>
            <a:ext cx="10944828" cy="4795094"/>
          </a:xfrm>
        </p:spPr>
        <p:txBody>
          <a:bodyPr/>
          <a:lstStyle/>
          <a:p>
            <a:pPr algn="l">
              <a:lnSpc>
                <a:spcPct val="150000"/>
              </a:lnSpc>
            </a:pPr>
            <a:r>
              <a:rPr lang="en-US" sz="2800" b="0" i="1" u="none" strike="noStrike" baseline="0" dirty="0">
                <a:latin typeface="Sabon-Roman"/>
              </a:rPr>
              <a:t>“We were taught of venereal diseases, but the way it was taught, I think, it was portrayed in a very negative manner. Like it’s not something you want to have . . . definitely like a negative aura to HIV/AIDS and just a sexual STDs and STIs.”—</a:t>
            </a:r>
            <a:r>
              <a:rPr lang="en-US" sz="2800" b="0" u="none" strike="noStrike" baseline="0" dirty="0">
                <a:latin typeface="Sabon-Roman"/>
              </a:rPr>
              <a:t>Y</a:t>
            </a:r>
            <a:r>
              <a:rPr lang="en-US" sz="2800" b="0" i="0" u="none" strike="noStrike" baseline="0" dirty="0">
                <a:latin typeface="Sabon-Roman"/>
              </a:rPr>
              <a:t>MSM, 18 years old, university student</a:t>
            </a:r>
            <a:endParaRPr lang="en-MY" dirty="0"/>
          </a:p>
        </p:txBody>
      </p:sp>
    </p:spTree>
    <p:extLst>
      <p:ext uri="{BB962C8B-B14F-4D97-AF65-F5344CB8AC3E}">
        <p14:creationId xmlns:p14="http://schemas.microsoft.com/office/powerpoint/2010/main" val="1303599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54B25-8C62-4ED1-A888-40CC0562F686}"/>
              </a:ext>
            </a:extLst>
          </p:cNvPr>
          <p:cNvSpPr>
            <a:spLocks noGrp="1"/>
          </p:cNvSpPr>
          <p:nvPr>
            <p:ph type="title"/>
          </p:nvPr>
        </p:nvSpPr>
        <p:spPr>
          <a:xfrm>
            <a:off x="838200" y="365125"/>
            <a:ext cx="10805932" cy="1325563"/>
          </a:xfrm>
        </p:spPr>
        <p:txBody>
          <a:bodyPr>
            <a:normAutofit/>
          </a:bodyPr>
          <a:lstStyle/>
          <a:p>
            <a:r>
              <a:rPr lang="en-US" sz="4000" dirty="0">
                <a:latin typeface="Sabon-Roman"/>
              </a:rPr>
              <a:t>THEME #7:</a:t>
            </a:r>
            <a:r>
              <a:rPr lang="en-US" sz="4000" b="0" i="0" u="none" strike="noStrike" baseline="0" dirty="0">
                <a:latin typeface="Sabon-Roman"/>
              </a:rPr>
              <a:t>CONCERN ABOUT DISCRIMINATION BY GOVERNMENT CLINICS</a:t>
            </a:r>
            <a:endParaRPr lang="en-MY" sz="4000" dirty="0">
              <a:latin typeface="Sabon-Roman"/>
            </a:endParaRPr>
          </a:p>
        </p:txBody>
      </p:sp>
      <p:sp>
        <p:nvSpPr>
          <p:cNvPr id="3" name="Content Placeholder 2">
            <a:extLst>
              <a:ext uri="{FF2B5EF4-FFF2-40B4-BE49-F238E27FC236}">
                <a16:creationId xmlns:a16="http://schemas.microsoft.com/office/drawing/2014/main" id="{CC76EBF5-E3BB-4719-ACE0-7B5826530531}"/>
              </a:ext>
            </a:extLst>
          </p:cNvPr>
          <p:cNvSpPr>
            <a:spLocks noGrp="1"/>
          </p:cNvSpPr>
          <p:nvPr>
            <p:ph idx="1"/>
          </p:nvPr>
        </p:nvSpPr>
        <p:spPr/>
        <p:txBody>
          <a:bodyPr/>
          <a:lstStyle/>
          <a:p>
            <a:pPr marL="0" indent="0">
              <a:lnSpc>
                <a:spcPct val="150000"/>
              </a:lnSpc>
              <a:buNone/>
            </a:pPr>
            <a:r>
              <a:rPr lang="en-US" i="1" dirty="0"/>
              <a:t>“I heard a few stories about people who are lectured by the doctors to not be gay . . . Told them off . . . [said] not have sex and “Do you </a:t>
            </a:r>
            <a:r>
              <a:rPr lang="en-US" i="1" dirty="0" err="1"/>
              <a:t>realise</a:t>
            </a:r>
            <a:r>
              <a:rPr lang="en-US" i="1" dirty="0"/>
              <a:t> what you’re doing is wrong? I’m not going be surprised that it’s going be positive today.” I mean, those are the things that happen here in government hospitals here in Malaysia.”—</a:t>
            </a:r>
            <a:r>
              <a:rPr lang="en-US" dirty="0"/>
              <a:t>MSM, 19 years old, university student, Malay</a:t>
            </a:r>
          </a:p>
          <a:p>
            <a:pPr marL="0" indent="0">
              <a:lnSpc>
                <a:spcPct val="150000"/>
              </a:lnSpc>
              <a:buNone/>
            </a:pPr>
            <a:endParaRPr lang="en-MY" dirty="0"/>
          </a:p>
        </p:txBody>
      </p:sp>
    </p:spTree>
    <p:extLst>
      <p:ext uri="{BB962C8B-B14F-4D97-AF65-F5344CB8AC3E}">
        <p14:creationId xmlns:p14="http://schemas.microsoft.com/office/powerpoint/2010/main" val="461139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79A6C-C6EB-4452-916F-E98252154740}"/>
              </a:ext>
            </a:extLst>
          </p:cNvPr>
          <p:cNvSpPr>
            <a:spLocks noGrp="1"/>
          </p:cNvSpPr>
          <p:nvPr>
            <p:ph type="title"/>
          </p:nvPr>
        </p:nvSpPr>
        <p:spPr/>
        <p:txBody>
          <a:bodyPr/>
          <a:lstStyle/>
          <a:p>
            <a:r>
              <a:rPr lang="en-US" dirty="0"/>
              <a:t>Special issues for YMSM</a:t>
            </a:r>
            <a:endParaRPr lang="en-MY" dirty="0"/>
          </a:p>
        </p:txBody>
      </p:sp>
      <p:sp>
        <p:nvSpPr>
          <p:cNvPr id="3" name="Content Placeholder 2">
            <a:extLst>
              <a:ext uri="{FF2B5EF4-FFF2-40B4-BE49-F238E27FC236}">
                <a16:creationId xmlns:a16="http://schemas.microsoft.com/office/drawing/2014/main" id="{990AC441-661F-41E7-921B-1CED052578C3}"/>
              </a:ext>
            </a:extLst>
          </p:cNvPr>
          <p:cNvSpPr>
            <a:spLocks noGrp="1"/>
          </p:cNvSpPr>
          <p:nvPr>
            <p:ph idx="1"/>
          </p:nvPr>
        </p:nvSpPr>
        <p:spPr>
          <a:xfrm>
            <a:off x="838200" y="1825625"/>
            <a:ext cx="11181143" cy="5032375"/>
          </a:xfrm>
        </p:spPr>
        <p:txBody>
          <a:bodyPr/>
          <a:lstStyle/>
          <a:p>
            <a:r>
              <a:rPr lang="en-US" dirty="0"/>
              <a:t>Illegal</a:t>
            </a:r>
          </a:p>
          <a:p>
            <a:r>
              <a:rPr lang="en-US" dirty="0"/>
              <a:t>Stigma</a:t>
            </a:r>
          </a:p>
          <a:p>
            <a:r>
              <a:rPr lang="en-US" dirty="0"/>
              <a:t>Lack of support (family, community, </a:t>
            </a:r>
            <a:r>
              <a:rPr lang="en-US" dirty="0" err="1"/>
              <a:t>etc</a:t>
            </a:r>
            <a:r>
              <a:rPr lang="en-US" dirty="0"/>
              <a:t>)</a:t>
            </a:r>
          </a:p>
          <a:p>
            <a:r>
              <a:rPr lang="en-US" dirty="0"/>
              <a:t>Online/virtual space for meeting</a:t>
            </a:r>
          </a:p>
          <a:p>
            <a:r>
              <a:rPr lang="en-US" dirty="0"/>
              <a:t>HIV prevention is not targeted towards MSM</a:t>
            </a:r>
          </a:p>
          <a:p>
            <a:r>
              <a:rPr lang="en-US" dirty="0"/>
              <a:t>Lack of comprehensive sexual health education</a:t>
            </a:r>
          </a:p>
          <a:p>
            <a:r>
              <a:rPr lang="en-US" dirty="0"/>
              <a:t>Health care discrimination (perceived, enacted)</a:t>
            </a:r>
          </a:p>
          <a:p>
            <a:r>
              <a:rPr lang="en-US" dirty="0"/>
              <a:t>Concern of confidentiality with HIV testing</a:t>
            </a:r>
          </a:p>
          <a:p>
            <a:endParaRPr lang="en-US" dirty="0"/>
          </a:p>
          <a:p>
            <a:endParaRPr lang="en-MY" dirty="0"/>
          </a:p>
        </p:txBody>
      </p:sp>
    </p:spTree>
    <p:extLst>
      <p:ext uri="{BB962C8B-B14F-4D97-AF65-F5344CB8AC3E}">
        <p14:creationId xmlns:p14="http://schemas.microsoft.com/office/powerpoint/2010/main" val="3966247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28456E3-F3C2-3C2B-7EFC-5EE1D1520466}"/>
              </a:ext>
            </a:extLst>
          </p:cNvPr>
          <p:cNvSpPr>
            <a:spLocks noGrp="1"/>
          </p:cNvSpPr>
          <p:nvPr>
            <p:ph type="title"/>
          </p:nvPr>
        </p:nvSpPr>
        <p:spPr/>
        <p:txBody>
          <a:bodyPr/>
          <a:lstStyle/>
          <a:p>
            <a:r>
              <a:rPr lang="en-US" b="1" dirty="0">
                <a:solidFill>
                  <a:schemeClr val="accent5">
                    <a:lumMod val="75000"/>
                  </a:schemeClr>
                </a:solidFill>
                <a:latin typeface="Roboto" panose="02000000000000000000" pitchFamily="2" charset="0"/>
                <a:ea typeface="Roboto" panose="02000000000000000000" pitchFamily="2" charset="0"/>
              </a:rPr>
              <a:t>Snapshot of HIV in Malaysia (2021)</a:t>
            </a:r>
            <a:endParaRPr lang="en-GB" b="1" dirty="0">
              <a:solidFill>
                <a:schemeClr val="accent5">
                  <a:lumMod val="75000"/>
                </a:schemeClr>
              </a:solidFill>
              <a:latin typeface="Roboto" panose="02000000000000000000" pitchFamily="2" charset="0"/>
              <a:ea typeface="Roboto" panose="02000000000000000000" pitchFamily="2" charset="0"/>
            </a:endParaRPr>
          </a:p>
        </p:txBody>
      </p:sp>
      <p:sp>
        <p:nvSpPr>
          <p:cNvPr id="8" name="Slide Number Placeholder 3">
            <a:extLst>
              <a:ext uri="{FF2B5EF4-FFF2-40B4-BE49-F238E27FC236}">
                <a16:creationId xmlns:a16="http://schemas.microsoft.com/office/drawing/2014/main" id="{3890B510-E61B-D3EE-FE7D-0039F6EDC23E}"/>
              </a:ext>
            </a:extLst>
          </p:cNvPr>
          <p:cNvSpPr>
            <a:spLocks noGrp="1"/>
          </p:cNvSpPr>
          <p:nvPr>
            <p:ph type="sldNum" sz="quarter" idx="12"/>
          </p:nvPr>
        </p:nvSpPr>
        <p:spPr>
          <a:xfrm>
            <a:off x="11487954" y="6311900"/>
            <a:ext cx="458273" cy="365125"/>
          </a:xfrm>
        </p:spPr>
        <p:txBody>
          <a:bodyPr/>
          <a:lstStyle/>
          <a:p>
            <a:fld id="{091B51DB-8714-4A49-AF90-381F4FEDA6AE}" type="slidenum">
              <a:rPr lang="en-MY" sz="1600" b="1" smtClean="0">
                <a:solidFill>
                  <a:schemeClr val="tx1"/>
                </a:solidFill>
              </a:rPr>
              <a:t>14</a:t>
            </a:fld>
            <a:endParaRPr lang="en-MY" sz="1600" b="1" dirty="0">
              <a:solidFill>
                <a:schemeClr val="tx1"/>
              </a:solidFill>
            </a:endParaRPr>
          </a:p>
        </p:txBody>
      </p:sp>
      <p:sp>
        <p:nvSpPr>
          <p:cNvPr id="4" name="Google Shape;129;p3">
            <a:extLst>
              <a:ext uri="{FF2B5EF4-FFF2-40B4-BE49-F238E27FC236}">
                <a16:creationId xmlns:a16="http://schemas.microsoft.com/office/drawing/2014/main" id="{70FDA5F5-1DDD-D179-BFB8-3506822A4ADB}"/>
              </a:ext>
            </a:extLst>
          </p:cNvPr>
          <p:cNvSpPr txBox="1"/>
          <p:nvPr/>
        </p:nvSpPr>
        <p:spPr>
          <a:xfrm>
            <a:off x="119122" y="6492875"/>
            <a:ext cx="780984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dirty="0">
                <a:solidFill>
                  <a:srgbClr val="000000"/>
                </a:solidFill>
                <a:latin typeface="Calibri"/>
                <a:ea typeface="Calibri"/>
                <a:cs typeface="Calibri"/>
                <a:sym typeface="Calibri"/>
              </a:rPr>
              <a:t>Source: Global AIDS Monitoring 2022: Country Progress Report – Malaysia by Ministry of Health Malaysia. </a:t>
            </a:r>
          </a:p>
        </p:txBody>
      </p:sp>
      <p:sp>
        <p:nvSpPr>
          <p:cNvPr id="20" name="Google Shape;1355;p39">
            <a:extLst>
              <a:ext uri="{FF2B5EF4-FFF2-40B4-BE49-F238E27FC236}">
                <a16:creationId xmlns:a16="http://schemas.microsoft.com/office/drawing/2014/main" id="{F2455C17-A9A8-0AF5-663B-C051D72723E9}"/>
              </a:ext>
            </a:extLst>
          </p:cNvPr>
          <p:cNvSpPr txBox="1">
            <a:spLocks/>
          </p:cNvSpPr>
          <p:nvPr/>
        </p:nvSpPr>
        <p:spPr>
          <a:xfrm>
            <a:off x="960000" y="2087033"/>
            <a:ext cx="2963600" cy="11592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Poppins"/>
              <a:buNone/>
              <a:defRPr sz="7733" b="1" i="0" u="none" strike="noStrike" cap="none">
                <a:solidFill>
                  <a:schemeClr val="dk2"/>
                </a:solidFill>
                <a:latin typeface="Poppins"/>
                <a:ea typeface="Poppins"/>
                <a:cs typeface="Poppins"/>
                <a:sym typeface="Poppins"/>
              </a:defRPr>
            </a:lvl1pPr>
            <a:lvl2pPr marR="0" lvl="1"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2pPr>
            <a:lvl3pPr marR="0" lvl="2"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3pPr>
            <a:lvl4pPr marR="0" lvl="3"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4pPr>
            <a:lvl5pPr marR="0" lvl="4"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5pPr>
            <a:lvl6pPr marR="0" lvl="5"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6pPr>
            <a:lvl7pPr marR="0" lvl="6"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7pPr>
            <a:lvl8pPr marR="0" lvl="7"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8pPr>
            <a:lvl9pPr marR="0" lvl="8"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9pPr>
          </a:lstStyle>
          <a:p>
            <a:pPr marL="0" marR="0" lvl="0" indent="0" algn="ctr" defTabSz="914400" rtl="0" eaLnBrk="1" fontAlgn="auto" latinLnBrk="0" hangingPunct="1">
              <a:lnSpc>
                <a:spcPct val="100000"/>
              </a:lnSpc>
              <a:spcBef>
                <a:spcPts val="0"/>
              </a:spcBef>
              <a:spcAft>
                <a:spcPts val="0"/>
              </a:spcAft>
              <a:buClr>
                <a:srgbClr val="D6473F"/>
              </a:buClr>
              <a:buSzPts val="4800"/>
              <a:buFont typeface="Poppins"/>
              <a:buNone/>
              <a:tabLst/>
              <a:defRPr/>
            </a:pPr>
            <a:r>
              <a:rPr kumimoji="0" lang="en" sz="6600" b="1" i="0" u="none" strike="noStrike" kern="0" cap="none" spc="0" normalizeH="0" baseline="0" noProof="0" dirty="0">
                <a:ln>
                  <a:noFill/>
                </a:ln>
                <a:solidFill>
                  <a:schemeClr val="accent5">
                    <a:lumMod val="50000"/>
                  </a:schemeClr>
                </a:solidFill>
                <a:effectLst/>
                <a:uLnTx/>
                <a:uFillTx/>
                <a:latin typeface="Poppins"/>
                <a:cs typeface="Poppins"/>
                <a:sym typeface="Poppins"/>
              </a:rPr>
              <a:t>81,942</a:t>
            </a:r>
          </a:p>
        </p:txBody>
      </p:sp>
      <p:sp>
        <p:nvSpPr>
          <p:cNvPr id="22" name="Google Shape;1357;p39">
            <a:extLst>
              <a:ext uri="{FF2B5EF4-FFF2-40B4-BE49-F238E27FC236}">
                <a16:creationId xmlns:a16="http://schemas.microsoft.com/office/drawing/2014/main" id="{7AB5A5DA-4851-6E0A-B9AC-8665D0C4F623}"/>
              </a:ext>
            </a:extLst>
          </p:cNvPr>
          <p:cNvSpPr txBox="1">
            <a:spLocks/>
          </p:cNvSpPr>
          <p:nvPr/>
        </p:nvSpPr>
        <p:spPr>
          <a:xfrm>
            <a:off x="8268400" y="2087052"/>
            <a:ext cx="2963600" cy="11592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Poppins"/>
              <a:buNone/>
              <a:defRPr sz="7733" b="1" i="0" u="none" strike="noStrike" cap="none">
                <a:solidFill>
                  <a:schemeClr val="dk2"/>
                </a:solidFill>
                <a:latin typeface="Poppins"/>
                <a:ea typeface="Poppins"/>
                <a:cs typeface="Poppins"/>
                <a:sym typeface="Poppins"/>
              </a:defRPr>
            </a:lvl1pPr>
            <a:lvl2pPr marR="0" lvl="1"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2pPr>
            <a:lvl3pPr marR="0" lvl="2"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3pPr>
            <a:lvl4pPr marR="0" lvl="3"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4pPr>
            <a:lvl5pPr marR="0" lvl="4"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5pPr>
            <a:lvl6pPr marR="0" lvl="5"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6pPr>
            <a:lvl7pPr marR="0" lvl="6"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7pPr>
            <a:lvl8pPr marR="0" lvl="7"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8pPr>
            <a:lvl9pPr marR="0" lvl="8"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9pPr>
          </a:lstStyle>
          <a:p>
            <a:pPr marL="0" marR="0" lvl="0" indent="0" algn="ctr" defTabSz="914400" rtl="0" eaLnBrk="1" fontAlgn="auto" latinLnBrk="0" hangingPunct="1">
              <a:lnSpc>
                <a:spcPct val="100000"/>
              </a:lnSpc>
              <a:spcBef>
                <a:spcPts val="0"/>
              </a:spcBef>
              <a:spcAft>
                <a:spcPts val="0"/>
              </a:spcAft>
              <a:buClr>
                <a:srgbClr val="D6473F"/>
              </a:buClr>
              <a:buSzPts val="4800"/>
              <a:buFont typeface="Poppins"/>
              <a:buNone/>
              <a:tabLst/>
              <a:defRPr/>
            </a:pPr>
            <a:r>
              <a:rPr kumimoji="0" lang="en" sz="6600" b="1" i="0" u="none" strike="noStrike" kern="0" cap="none" spc="0" normalizeH="0" baseline="0" noProof="0" dirty="0">
                <a:ln>
                  <a:noFill/>
                </a:ln>
                <a:solidFill>
                  <a:schemeClr val="accent5">
                    <a:lumMod val="50000"/>
                  </a:schemeClr>
                </a:solidFill>
                <a:effectLst/>
                <a:uLnTx/>
                <a:uFillTx/>
                <a:latin typeface="Poppins"/>
                <a:cs typeface="Poppins"/>
                <a:sym typeface="Poppins"/>
              </a:rPr>
              <a:t>2,760</a:t>
            </a:r>
          </a:p>
        </p:txBody>
      </p:sp>
      <p:sp>
        <p:nvSpPr>
          <p:cNvPr id="24" name="Google Shape;1359;p39">
            <a:extLst>
              <a:ext uri="{FF2B5EF4-FFF2-40B4-BE49-F238E27FC236}">
                <a16:creationId xmlns:a16="http://schemas.microsoft.com/office/drawing/2014/main" id="{5AC513EB-3598-1098-FD7E-BFEC9222DA0D}"/>
              </a:ext>
            </a:extLst>
          </p:cNvPr>
          <p:cNvSpPr txBox="1">
            <a:spLocks/>
          </p:cNvSpPr>
          <p:nvPr/>
        </p:nvSpPr>
        <p:spPr>
          <a:xfrm>
            <a:off x="8268400" y="3912077"/>
            <a:ext cx="2963600" cy="143908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Poppins"/>
              <a:buNone/>
              <a:defRPr sz="5067" b="1" i="0" u="none" strike="noStrike" cap="none">
                <a:solidFill>
                  <a:schemeClr val="dk1"/>
                </a:solidFill>
                <a:latin typeface="Poppins"/>
                <a:ea typeface="Poppins"/>
                <a:cs typeface="Poppins"/>
                <a:sym typeface="Poppins"/>
              </a:defRPr>
            </a:lvl1pPr>
            <a:lvl2pPr marR="0" lvl="1"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2pPr>
            <a:lvl3pPr marR="0" lvl="2"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3pPr>
            <a:lvl4pPr marR="0" lvl="3"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4pPr>
            <a:lvl5pPr marR="0" lvl="4"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5pPr>
            <a:lvl6pPr marR="0" lvl="5"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6pPr>
            <a:lvl7pPr marR="0" lvl="6"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7pPr>
            <a:lvl8pPr marR="0" lvl="7"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8pPr>
            <a:lvl9pPr marR="0" lvl="8"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9pPr>
          </a:lstStyle>
          <a:p>
            <a:pPr marL="0" marR="0" lvl="0" indent="0" algn="ctr" defTabSz="914400" rtl="0" eaLnBrk="1" fontAlgn="auto" latinLnBrk="0" hangingPunct="1">
              <a:lnSpc>
                <a:spcPct val="100000"/>
              </a:lnSpc>
              <a:spcBef>
                <a:spcPts val="0"/>
              </a:spcBef>
              <a:spcAft>
                <a:spcPts val="0"/>
              </a:spcAft>
              <a:buClr>
                <a:srgbClr val="D6473F"/>
              </a:buClr>
              <a:buSzPts val="4800"/>
              <a:buFont typeface="Poppins"/>
              <a:buNone/>
              <a:tabLst/>
              <a:defRPr/>
            </a:pPr>
            <a:r>
              <a:rPr kumimoji="0" lang="en-GB" sz="2800" b="1" i="0" u="none" strike="noStrike" kern="0" cap="none" spc="0" normalizeH="0" baseline="0" noProof="0" dirty="0">
                <a:ln>
                  <a:noFill/>
                </a:ln>
                <a:solidFill>
                  <a:srgbClr val="D6473F"/>
                </a:solidFill>
                <a:effectLst/>
                <a:uLnTx/>
                <a:uFillTx/>
                <a:latin typeface="Poppins"/>
                <a:cs typeface="Poppins"/>
                <a:sym typeface="Poppins"/>
              </a:rPr>
              <a:t>Reported new HIV infections</a:t>
            </a:r>
          </a:p>
          <a:p>
            <a:pPr marL="0" marR="0" lvl="0" indent="0" algn="ctr" defTabSz="914400" rtl="0" eaLnBrk="1" fontAlgn="auto" latinLnBrk="0" hangingPunct="1">
              <a:lnSpc>
                <a:spcPct val="100000"/>
              </a:lnSpc>
              <a:spcBef>
                <a:spcPts val="0"/>
              </a:spcBef>
              <a:spcAft>
                <a:spcPts val="0"/>
              </a:spcAft>
              <a:buClr>
                <a:srgbClr val="D6473F"/>
              </a:buClr>
              <a:buSzPts val="4800"/>
              <a:buFont typeface="Poppins"/>
              <a:buNone/>
              <a:tabLst/>
              <a:defRPr/>
            </a:pPr>
            <a:endParaRPr kumimoji="0" lang="en-GB" sz="2800" b="1" i="0" u="none" strike="noStrike" kern="0" cap="none" spc="0" normalizeH="0" baseline="0" noProof="0" dirty="0">
              <a:ln>
                <a:noFill/>
              </a:ln>
              <a:solidFill>
                <a:srgbClr val="D6473F"/>
              </a:solidFill>
              <a:effectLst/>
              <a:uLnTx/>
              <a:uFillTx/>
              <a:latin typeface="Poppins"/>
              <a:cs typeface="Poppins"/>
              <a:sym typeface="Poppins"/>
            </a:endParaRPr>
          </a:p>
        </p:txBody>
      </p:sp>
      <p:sp>
        <p:nvSpPr>
          <p:cNvPr id="25" name="Google Shape;1361;p39">
            <a:extLst>
              <a:ext uri="{FF2B5EF4-FFF2-40B4-BE49-F238E27FC236}">
                <a16:creationId xmlns:a16="http://schemas.microsoft.com/office/drawing/2014/main" id="{FB089E09-07C4-3BEF-6672-6B39BCA49DDB}"/>
              </a:ext>
            </a:extLst>
          </p:cNvPr>
          <p:cNvSpPr txBox="1">
            <a:spLocks/>
          </p:cNvSpPr>
          <p:nvPr/>
        </p:nvSpPr>
        <p:spPr>
          <a:xfrm>
            <a:off x="960000" y="3912077"/>
            <a:ext cx="2963600" cy="14390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Poppins"/>
              <a:buNone/>
              <a:defRPr sz="5067" b="1" i="0" u="none" strike="noStrike" cap="none">
                <a:solidFill>
                  <a:schemeClr val="dk1"/>
                </a:solidFill>
                <a:latin typeface="Poppins"/>
                <a:ea typeface="Poppins"/>
                <a:cs typeface="Poppins"/>
                <a:sym typeface="Poppins"/>
              </a:defRPr>
            </a:lvl1pPr>
            <a:lvl2pPr marR="0" lvl="1"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2pPr>
            <a:lvl3pPr marR="0" lvl="2"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3pPr>
            <a:lvl4pPr marR="0" lvl="3"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4pPr>
            <a:lvl5pPr marR="0" lvl="4"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5pPr>
            <a:lvl6pPr marR="0" lvl="5"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6pPr>
            <a:lvl7pPr marR="0" lvl="6"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7pPr>
            <a:lvl8pPr marR="0" lvl="7"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8pPr>
            <a:lvl9pPr marR="0" lvl="8"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9pPr>
          </a:lstStyle>
          <a:p>
            <a:pPr marL="0" marR="0" lvl="0" indent="0" algn="ctr" defTabSz="914400" rtl="0" eaLnBrk="1" fontAlgn="auto" latinLnBrk="0" hangingPunct="1">
              <a:lnSpc>
                <a:spcPct val="100000"/>
              </a:lnSpc>
              <a:spcBef>
                <a:spcPts val="0"/>
              </a:spcBef>
              <a:spcAft>
                <a:spcPts val="0"/>
              </a:spcAft>
              <a:buClr>
                <a:srgbClr val="D6473F"/>
              </a:buClr>
              <a:buSzPts val="4800"/>
              <a:buFont typeface="Poppins"/>
              <a:buNone/>
              <a:tabLst/>
              <a:defRPr/>
            </a:pPr>
            <a:r>
              <a:rPr kumimoji="0" lang="en-US" sz="2800" b="1" i="0" u="none" strike="noStrike" kern="0" cap="none" spc="0" normalizeH="0" baseline="0" noProof="0" dirty="0">
                <a:ln>
                  <a:noFill/>
                </a:ln>
                <a:solidFill>
                  <a:srgbClr val="D6473F"/>
                </a:solidFill>
                <a:effectLst/>
                <a:uLnTx/>
                <a:uFillTx/>
                <a:latin typeface="Poppins"/>
                <a:cs typeface="Poppins"/>
                <a:sym typeface="Poppins"/>
              </a:rPr>
              <a:t>Estimated people living with HIV</a:t>
            </a:r>
            <a:endParaRPr kumimoji="0" lang="en-GB" sz="2800" b="1" i="0" u="none" strike="noStrike" kern="0" cap="none" spc="0" normalizeH="0" baseline="0" noProof="0" dirty="0">
              <a:ln>
                <a:noFill/>
              </a:ln>
              <a:solidFill>
                <a:srgbClr val="D6473F"/>
              </a:solidFill>
              <a:effectLst/>
              <a:uLnTx/>
              <a:uFillTx/>
              <a:latin typeface="Poppins"/>
              <a:cs typeface="Poppins"/>
              <a:sym typeface="Poppins"/>
            </a:endParaRPr>
          </a:p>
        </p:txBody>
      </p:sp>
      <p:sp>
        <p:nvSpPr>
          <p:cNvPr id="26" name="Google Shape;1362;p39">
            <a:extLst>
              <a:ext uri="{FF2B5EF4-FFF2-40B4-BE49-F238E27FC236}">
                <a16:creationId xmlns:a16="http://schemas.microsoft.com/office/drawing/2014/main" id="{35E9B527-9EE6-2B95-ACDB-B562077EA5EA}"/>
              </a:ext>
            </a:extLst>
          </p:cNvPr>
          <p:cNvSpPr txBox="1">
            <a:spLocks/>
          </p:cNvSpPr>
          <p:nvPr/>
        </p:nvSpPr>
        <p:spPr>
          <a:xfrm>
            <a:off x="4614200" y="2087032"/>
            <a:ext cx="2963600" cy="11592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Poppins"/>
              <a:buNone/>
              <a:defRPr sz="7733" b="1" i="0" u="none" strike="noStrike" cap="none">
                <a:solidFill>
                  <a:schemeClr val="dk2"/>
                </a:solidFill>
                <a:latin typeface="Poppins"/>
                <a:ea typeface="Poppins"/>
                <a:cs typeface="Poppins"/>
                <a:sym typeface="Poppins"/>
              </a:defRPr>
            </a:lvl1pPr>
            <a:lvl2pPr marR="0" lvl="1"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2pPr>
            <a:lvl3pPr marR="0" lvl="2"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3pPr>
            <a:lvl4pPr marR="0" lvl="3"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4pPr>
            <a:lvl5pPr marR="0" lvl="4"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5pPr>
            <a:lvl6pPr marR="0" lvl="5"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6pPr>
            <a:lvl7pPr marR="0" lvl="6"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7pPr>
            <a:lvl8pPr marR="0" lvl="7"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8pPr>
            <a:lvl9pPr marR="0" lvl="8"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9pPr>
          </a:lstStyle>
          <a:p>
            <a:pPr marL="0" marR="0" lvl="0" indent="0" algn="ctr" defTabSz="914400" rtl="0" eaLnBrk="1" fontAlgn="auto" latinLnBrk="0" hangingPunct="1">
              <a:lnSpc>
                <a:spcPct val="100000"/>
              </a:lnSpc>
              <a:spcBef>
                <a:spcPts val="0"/>
              </a:spcBef>
              <a:spcAft>
                <a:spcPts val="0"/>
              </a:spcAft>
              <a:buClr>
                <a:srgbClr val="D6473F"/>
              </a:buClr>
              <a:buSzPts val="4800"/>
              <a:buFont typeface="Poppins"/>
              <a:buNone/>
              <a:tabLst/>
              <a:defRPr/>
            </a:pPr>
            <a:r>
              <a:rPr kumimoji="0" lang="en" sz="6600" b="1" i="0" u="none" strike="noStrike" kern="0" cap="none" spc="0" normalizeH="0" baseline="0" noProof="0" dirty="0">
                <a:ln>
                  <a:noFill/>
                </a:ln>
                <a:solidFill>
                  <a:schemeClr val="accent5">
                    <a:lumMod val="50000"/>
                  </a:schemeClr>
                </a:solidFill>
                <a:effectLst/>
                <a:uLnTx/>
                <a:uFillTx/>
                <a:latin typeface="Poppins"/>
                <a:cs typeface="Poppins"/>
                <a:sym typeface="Poppins"/>
              </a:rPr>
              <a:t>67,822</a:t>
            </a:r>
          </a:p>
        </p:txBody>
      </p:sp>
      <p:sp>
        <p:nvSpPr>
          <p:cNvPr id="28" name="Google Shape;1364;p39">
            <a:extLst>
              <a:ext uri="{FF2B5EF4-FFF2-40B4-BE49-F238E27FC236}">
                <a16:creationId xmlns:a16="http://schemas.microsoft.com/office/drawing/2014/main" id="{F59548BF-01FE-BB35-7BE3-594324675C84}"/>
              </a:ext>
            </a:extLst>
          </p:cNvPr>
          <p:cNvSpPr txBox="1">
            <a:spLocks/>
          </p:cNvSpPr>
          <p:nvPr/>
        </p:nvSpPr>
        <p:spPr>
          <a:xfrm>
            <a:off x="4614200" y="3912067"/>
            <a:ext cx="2963600" cy="143909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Poppins"/>
              <a:buNone/>
              <a:defRPr sz="5067" b="1" i="0" u="none" strike="noStrike" cap="none">
                <a:solidFill>
                  <a:schemeClr val="dk1"/>
                </a:solidFill>
                <a:latin typeface="Poppins"/>
                <a:ea typeface="Poppins"/>
                <a:cs typeface="Poppins"/>
                <a:sym typeface="Poppins"/>
              </a:defRPr>
            </a:lvl1pPr>
            <a:lvl2pPr marR="0" lvl="1"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2pPr>
            <a:lvl3pPr marR="0" lvl="2"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3pPr>
            <a:lvl4pPr marR="0" lvl="3"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4pPr>
            <a:lvl5pPr marR="0" lvl="4"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5pPr>
            <a:lvl6pPr marR="0" lvl="5"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6pPr>
            <a:lvl7pPr marR="0" lvl="6"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7pPr>
            <a:lvl8pPr marR="0" lvl="7"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8pPr>
            <a:lvl9pPr marR="0" lvl="8" algn="ctr" rtl="0">
              <a:lnSpc>
                <a:spcPct val="100000"/>
              </a:lnSpc>
              <a:spcBef>
                <a:spcPts val="0"/>
              </a:spcBef>
              <a:spcAft>
                <a:spcPts val="0"/>
              </a:spcAft>
              <a:buClr>
                <a:schemeClr val="dk1"/>
              </a:buClr>
              <a:buSzPts val="4800"/>
              <a:buFont typeface="Poppins"/>
              <a:buNone/>
              <a:defRPr sz="6400" b="1" i="0" u="none" strike="noStrike" cap="none">
                <a:solidFill>
                  <a:schemeClr val="dk1"/>
                </a:solidFill>
                <a:latin typeface="Poppins"/>
                <a:ea typeface="Poppins"/>
                <a:cs typeface="Poppins"/>
                <a:sym typeface="Poppins"/>
              </a:defRPr>
            </a:lvl9pPr>
          </a:lstStyle>
          <a:p>
            <a:pPr marL="0" marR="0" lvl="0" indent="0" algn="ctr" defTabSz="914400" rtl="0" eaLnBrk="1" fontAlgn="auto" latinLnBrk="0" hangingPunct="1">
              <a:lnSpc>
                <a:spcPct val="100000"/>
              </a:lnSpc>
              <a:spcBef>
                <a:spcPts val="0"/>
              </a:spcBef>
              <a:spcAft>
                <a:spcPts val="0"/>
              </a:spcAft>
              <a:buClr>
                <a:srgbClr val="D6473F"/>
              </a:buClr>
              <a:buSzPts val="4800"/>
              <a:buFont typeface="Poppins"/>
              <a:buNone/>
              <a:tabLst/>
              <a:defRPr/>
            </a:pPr>
            <a:r>
              <a:rPr kumimoji="0" lang="en-US" sz="2800" b="1" i="0" u="none" strike="noStrike" kern="0" cap="none" spc="0" normalizeH="0" baseline="0" noProof="0" dirty="0">
                <a:ln>
                  <a:noFill/>
                </a:ln>
                <a:solidFill>
                  <a:srgbClr val="D6473F"/>
                </a:solidFill>
                <a:effectLst/>
                <a:uLnTx/>
                <a:uFillTx/>
                <a:latin typeface="Poppins"/>
                <a:cs typeface="Poppins"/>
                <a:sym typeface="Poppins"/>
              </a:rPr>
              <a:t>Total number of people living with HIV </a:t>
            </a:r>
            <a:endParaRPr kumimoji="0" lang="en-GB" sz="2800" b="1" i="0" u="none" strike="noStrike" kern="0" cap="none" spc="0" normalizeH="0" baseline="0" noProof="0" dirty="0">
              <a:ln>
                <a:noFill/>
              </a:ln>
              <a:solidFill>
                <a:srgbClr val="D6473F"/>
              </a:solidFill>
              <a:effectLst/>
              <a:uLnTx/>
              <a:uFillTx/>
              <a:latin typeface="Poppins"/>
              <a:cs typeface="Poppins"/>
              <a:sym typeface="Poppins"/>
            </a:endParaRPr>
          </a:p>
        </p:txBody>
      </p:sp>
      <p:cxnSp>
        <p:nvCxnSpPr>
          <p:cNvPr id="29" name="Google Shape;1365;p39">
            <a:extLst>
              <a:ext uri="{FF2B5EF4-FFF2-40B4-BE49-F238E27FC236}">
                <a16:creationId xmlns:a16="http://schemas.microsoft.com/office/drawing/2014/main" id="{F018C8D4-D669-34F3-9D32-B027636660F6}"/>
              </a:ext>
            </a:extLst>
          </p:cNvPr>
          <p:cNvCxnSpPr>
            <a:cxnSpLocks/>
            <a:stCxn id="20" idx="2"/>
            <a:endCxn id="25" idx="0"/>
          </p:cNvCxnSpPr>
          <p:nvPr/>
        </p:nvCxnSpPr>
        <p:spPr>
          <a:xfrm>
            <a:off x="2441800" y="3246233"/>
            <a:ext cx="0" cy="665844"/>
          </a:xfrm>
          <a:prstGeom prst="straightConnector1">
            <a:avLst/>
          </a:prstGeom>
          <a:noFill/>
          <a:ln w="19050" cap="flat" cmpd="sng">
            <a:solidFill>
              <a:srgbClr val="FD8E65"/>
            </a:solidFill>
            <a:prstDash val="solid"/>
            <a:round/>
            <a:headEnd type="none" w="med" len="med"/>
            <a:tailEnd type="oval" w="med" len="med"/>
          </a:ln>
        </p:spPr>
      </p:cxnSp>
      <p:cxnSp>
        <p:nvCxnSpPr>
          <p:cNvPr id="30" name="Google Shape;1366;p39">
            <a:extLst>
              <a:ext uri="{FF2B5EF4-FFF2-40B4-BE49-F238E27FC236}">
                <a16:creationId xmlns:a16="http://schemas.microsoft.com/office/drawing/2014/main" id="{FA4A52D4-06FA-7F93-E424-B25CA012F62C}"/>
              </a:ext>
            </a:extLst>
          </p:cNvPr>
          <p:cNvCxnSpPr>
            <a:cxnSpLocks/>
            <a:stCxn id="26" idx="2"/>
            <a:endCxn id="28" idx="0"/>
          </p:cNvCxnSpPr>
          <p:nvPr/>
        </p:nvCxnSpPr>
        <p:spPr>
          <a:xfrm>
            <a:off x="6096000" y="3246232"/>
            <a:ext cx="0" cy="665835"/>
          </a:xfrm>
          <a:prstGeom prst="straightConnector1">
            <a:avLst/>
          </a:prstGeom>
          <a:noFill/>
          <a:ln w="19050" cap="flat" cmpd="sng">
            <a:solidFill>
              <a:srgbClr val="FD8E65"/>
            </a:solidFill>
            <a:prstDash val="solid"/>
            <a:round/>
            <a:headEnd type="none" w="med" len="med"/>
            <a:tailEnd type="oval" w="med" len="med"/>
          </a:ln>
        </p:spPr>
      </p:cxnSp>
      <p:cxnSp>
        <p:nvCxnSpPr>
          <p:cNvPr id="31" name="Google Shape;1367;p39">
            <a:extLst>
              <a:ext uri="{FF2B5EF4-FFF2-40B4-BE49-F238E27FC236}">
                <a16:creationId xmlns:a16="http://schemas.microsoft.com/office/drawing/2014/main" id="{ECC3AC4A-042A-F147-B174-964F1CD6E32A}"/>
              </a:ext>
            </a:extLst>
          </p:cNvPr>
          <p:cNvCxnSpPr>
            <a:cxnSpLocks/>
            <a:stCxn id="22" idx="2"/>
            <a:endCxn id="24" idx="0"/>
          </p:cNvCxnSpPr>
          <p:nvPr/>
        </p:nvCxnSpPr>
        <p:spPr>
          <a:xfrm>
            <a:off x="9750200" y="3246252"/>
            <a:ext cx="0" cy="665825"/>
          </a:xfrm>
          <a:prstGeom prst="straightConnector1">
            <a:avLst/>
          </a:prstGeom>
          <a:noFill/>
          <a:ln w="19050" cap="flat" cmpd="sng">
            <a:solidFill>
              <a:srgbClr val="FD8E65"/>
            </a:solidFill>
            <a:prstDash val="solid"/>
            <a:round/>
            <a:headEnd type="none" w="med" len="med"/>
            <a:tailEnd type="oval" w="med" len="med"/>
          </a:ln>
        </p:spPr>
      </p:cxnSp>
    </p:spTree>
    <p:extLst>
      <p:ext uri="{BB962C8B-B14F-4D97-AF65-F5344CB8AC3E}">
        <p14:creationId xmlns:p14="http://schemas.microsoft.com/office/powerpoint/2010/main" val="2266466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4759E-BED5-4439-A184-8AE0722520DA}"/>
              </a:ext>
            </a:extLst>
          </p:cNvPr>
          <p:cNvSpPr>
            <a:spLocks noGrp="1"/>
          </p:cNvSpPr>
          <p:nvPr>
            <p:ph type="title"/>
          </p:nvPr>
        </p:nvSpPr>
        <p:spPr>
          <a:xfrm>
            <a:off x="838199" y="0"/>
            <a:ext cx="10515600" cy="1086303"/>
          </a:xfrm>
        </p:spPr>
        <p:txBody>
          <a:bodyPr>
            <a:normAutofit fontScale="90000"/>
          </a:bodyPr>
          <a:lstStyle/>
          <a:p>
            <a:r>
              <a:rPr lang="en-MY" dirty="0"/>
              <a:t>HIV situation among key populations in Malaysia </a:t>
            </a:r>
          </a:p>
        </p:txBody>
      </p:sp>
      <p:pic>
        <p:nvPicPr>
          <p:cNvPr id="5" name="Content Placeholder 4">
            <a:extLst>
              <a:ext uri="{FF2B5EF4-FFF2-40B4-BE49-F238E27FC236}">
                <a16:creationId xmlns:a16="http://schemas.microsoft.com/office/drawing/2014/main" id="{A9E3AF1B-0F10-4F09-9A4C-669594E2CBBA}"/>
              </a:ext>
            </a:extLst>
          </p:cNvPr>
          <p:cNvPicPr>
            <a:picLocks noGrp="1" noChangeAspect="1"/>
          </p:cNvPicPr>
          <p:nvPr>
            <p:ph idx="1"/>
          </p:nvPr>
        </p:nvPicPr>
        <p:blipFill rotWithShape="1">
          <a:blip r:embed="rId2"/>
          <a:srcRect l="32372" t="41324" r="14931" b="21541"/>
          <a:stretch/>
        </p:blipFill>
        <p:spPr>
          <a:xfrm>
            <a:off x="301362" y="1532451"/>
            <a:ext cx="11589275" cy="4591503"/>
          </a:xfrm>
        </p:spPr>
      </p:pic>
      <p:pic>
        <p:nvPicPr>
          <p:cNvPr id="3" name="Picture 2">
            <a:extLst>
              <a:ext uri="{FF2B5EF4-FFF2-40B4-BE49-F238E27FC236}">
                <a16:creationId xmlns:a16="http://schemas.microsoft.com/office/drawing/2014/main" id="{E14E435E-BE8B-484F-A37F-47CB18993231}"/>
              </a:ext>
            </a:extLst>
          </p:cNvPr>
          <p:cNvPicPr>
            <a:picLocks noChangeAspect="1"/>
          </p:cNvPicPr>
          <p:nvPr/>
        </p:nvPicPr>
        <p:blipFill>
          <a:blip r:embed="rId3"/>
          <a:stretch>
            <a:fillRect/>
          </a:stretch>
        </p:blipFill>
        <p:spPr>
          <a:xfrm>
            <a:off x="6095999" y="960699"/>
            <a:ext cx="2122025" cy="5163255"/>
          </a:xfrm>
          <a:prstGeom prst="rect">
            <a:avLst/>
          </a:prstGeom>
        </p:spPr>
      </p:pic>
    </p:spTree>
    <p:extLst>
      <p:ext uri="{BB962C8B-B14F-4D97-AF65-F5344CB8AC3E}">
        <p14:creationId xmlns:p14="http://schemas.microsoft.com/office/powerpoint/2010/main" val="1338751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216F7-A4AC-42A6-B95C-A87E2F2E2133}"/>
              </a:ext>
            </a:extLst>
          </p:cNvPr>
          <p:cNvSpPr>
            <a:spLocks noGrp="1"/>
          </p:cNvSpPr>
          <p:nvPr>
            <p:ph type="title"/>
          </p:nvPr>
        </p:nvSpPr>
        <p:spPr/>
        <p:txBody>
          <a:bodyPr/>
          <a:lstStyle/>
          <a:p>
            <a:endParaRPr lang="en-MY"/>
          </a:p>
        </p:txBody>
      </p:sp>
      <p:sp>
        <p:nvSpPr>
          <p:cNvPr id="3" name="Text Placeholder 2">
            <a:extLst>
              <a:ext uri="{FF2B5EF4-FFF2-40B4-BE49-F238E27FC236}">
                <a16:creationId xmlns:a16="http://schemas.microsoft.com/office/drawing/2014/main" id="{EF8040EE-AFDD-6C9C-29AD-B53CA166093F}"/>
              </a:ext>
            </a:extLst>
          </p:cNvPr>
          <p:cNvSpPr>
            <a:spLocks noGrp="1"/>
          </p:cNvSpPr>
          <p:nvPr>
            <p:ph type="body" idx="1"/>
          </p:nvPr>
        </p:nvSpPr>
        <p:spPr>
          <a:xfrm>
            <a:off x="467591" y="2050651"/>
            <a:ext cx="3202541" cy="3632400"/>
          </a:xfrm>
        </p:spPr>
        <p:txBody>
          <a:bodyPr/>
          <a:lstStyle/>
          <a:p>
            <a:r>
              <a:rPr lang="en-MY" dirty="0"/>
              <a:t>As many as 1.5 million test are performed in 2021, with positivity rate of 0.16%. These data were derived of facility based testing.</a:t>
            </a:r>
          </a:p>
        </p:txBody>
      </p:sp>
      <p:sp>
        <p:nvSpPr>
          <p:cNvPr id="4" name="Text Placeholder 3">
            <a:extLst>
              <a:ext uri="{FF2B5EF4-FFF2-40B4-BE49-F238E27FC236}">
                <a16:creationId xmlns:a16="http://schemas.microsoft.com/office/drawing/2014/main" id="{51B57E24-80BF-7199-9022-2C35FB3D6E2D}"/>
              </a:ext>
            </a:extLst>
          </p:cNvPr>
          <p:cNvSpPr>
            <a:spLocks noGrp="1"/>
          </p:cNvSpPr>
          <p:nvPr>
            <p:ph type="body" idx="2"/>
          </p:nvPr>
        </p:nvSpPr>
        <p:spPr/>
        <p:txBody>
          <a:bodyPr/>
          <a:lstStyle/>
          <a:p>
            <a:endParaRPr lang="en-MY"/>
          </a:p>
        </p:txBody>
      </p:sp>
      <p:pic>
        <p:nvPicPr>
          <p:cNvPr id="7" name="Picture 6">
            <a:extLst>
              <a:ext uri="{FF2B5EF4-FFF2-40B4-BE49-F238E27FC236}">
                <a16:creationId xmlns:a16="http://schemas.microsoft.com/office/drawing/2014/main" id="{10DEEF8D-5C55-F55D-B092-1AAC76E14466}"/>
              </a:ext>
            </a:extLst>
          </p:cNvPr>
          <p:cNvPicPr>
            <a:picLocks noChangeAspect="1"/>
          </p:cNvPicPr>
          <p:nvPr/>
        </p:nvPicPr>
        <p:blipFill rotWithShape="1">
          <a:blip r:embed="rId3"/>
          <a:srcRect l="28296" t="32727" r="20398" b="23031"/>
          <a:stretch/>
        </p:blipFill>
        <p:spPr>
          <a:xfrm>
            <a:off x="3670132" y="1776845"/>
            <a:ext cx="8269024" cy="4010891"/>
          </a:xfrm>
          <a:prstGeom prst="rect">
            <a:avLst/>
          </a:prstGeom>
        </p:spPr>
      </p:pic>
      <p:sp>
        <p:nvSpPr>
          <p:cNvPr id="6" name="Slide Number Placeholder 5">
            <a:extLst>
              <a:ext uri="{FF2B5EF4-FFF2-40B4-BE49-F238E27FC236}">
                <a16:creationId xmlns:a16="http://schemas.microsoft.com/office/drawing/2014/main" id="{A1CF40B9-9694-F816-B27F-AF9F74A40FE6}"/>
              </a:ext>
            </a:extLst>
          </p:cNvPr>
          <p:cNvSpPr>
            <a:spLocks noGrp="1"/>
          </p:cNvSpPr>
          <p:nvPr>
            <p:ph type="sldNum" idx="12"/>
          </p:nvPr>
        </p:nvSpPr>
        <p:spPr/>
        <p:txBody>
          <a:bodyPr/>
          <a:lstStyle/>
          <a:p>
            <a:fld id="{00000000-1234-1234-1234-123412341234}" type="slidenum">
              <a:rPr lang="en" smtClean="0"/>
              <a:pPr/>
              <a:t>16</a:t>
            </a:fld>
            <a:endParaRPr lang="en"/>
          </a:p>
        </p:txBody>
      </p:sp>
      <p:pic>
        <p:nvPicPr>
          <p:cNvPr id="5" name="Picture 2" descr="http://www.ioes.um.edu.my/images/ioes/logo/UM%20Logo%202009%20formal%20copy.jpg">
            <a:extLst>
              <a:ext uri="{FF2B5EF4-FFF2-40B4-BE49-F238E27FC236}">
                <a16:creationId xmlns:a16="http://schemas.microsoft.com/office/drawing/2014/main" id="{6E6027F9-A44D-1CB5-7CAA-C457E68D133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63100" y="136009"/>
            <a:ext cx="2464896" cy="833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0813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28456E3-F3C2-3C2B-7EFC-5EE1D1520466}"/>
              </a:ext>
            </a:extLst>
          </p:cNvPr>
          <p:cNvSpPr>
            <a:spLocks noGrp="1"/>
          </p:cNvSpPr>
          <p:nvPr>
            <p:ph type="title"/>
          </p:nvPr>
        </p:nvSpPr>
        <p:spPr>
          <a:xfrm>
            <a:off x="583557" y="5305791"/>
            <a:ext cx="11362670" cy="1325563"/>
          </a:xfrm>
        </p:spPr>
        <p:txBody>
          <a:bodyPr>
            <a:normAutofit/>
          </a:bodyPr>
          <a:lstStyle/>
          <a:p>
            <a:r>
              <a:rPr lang="en-US" sz="4000" b="1" dirty="0">
                <a:solidFill>
                  <a:schemeClr val="accent5">
                    <a:lumMod val="75000"/>
                  </a:schemeClr>
                </a:solidFill>
                <a:latin typeface="Roboto" panose="02000000000000000000" pitchFamily="2" charset="0"/>
                <a:ea typeface="Roboto" panose="02000000000000000000" pitchFamily="2" charset="0"/>
              </a:rPr>
              <a:t>We do not have HIV cascade for each key population</a:t>
            </a:r>
            <a:endParaRPr lang="en-GB" sz="4000" b="1" dirty="0">
              <a:solidFill>
                <a:schemeClr val="accent5">
                  <a:lumMod val="75000"/>
                </a:schemeClr>
              </a:solidFill>
              <a:latin typeface="Roboto" panose="02000000000000000000" pitchFamily="2" charset="0"/>
              <a:ea typeface="Roboto" panose="02000000000000000000" pitchFamily="2" charset="0"/>
            </a:endParaRPr>
          </a:p>
        </p:txBody>
      </p:sp>
      <p:sp>
        <p:nvSpPr>
          <p:cNvPr id="8" name="Slide Number Placeholder 3">
            <a:extLst>
              <a:ext uri="{FF2B5EF4-FFF2-40B4-BE49-F238E27FC236}">
                <a16:creationId xmlns:a16="http://schemas.microsoft.com/office/drawing/2014/main" id="{3890B510-E61B-D3EE-FE7D-0039F6EDC23E}"/>
              </a:ext>
            </a:extLst>
          </p:cNvPr>
          <p:cNvSpPr>
            <a:spLocks noGrp="1"/>
          </p:cNvSpPr>
          <p:nvPr>
            <p:ph type="sldNum" sz="quarter" idx="12"/>
          </p:nvPr>
        </p:nvSpPr>
        <p:spPr>
          <a:xfrm>
            <a:off x="11487954" y="6311900"/>
            <a:ext cx="458273" cy="365125"/>
          </a:xfrm>
        </p:spPr>
        <p:txBody>
          <a:bodyPr/>
          <a:lstStyle/>
          <a:p>
            <a:fld id="{091B51DB-8714-4A49-AF90-381F4FEDA6AE}" type="slidenum">
              <a:rPr lang="en-MY" sz="1600" b="1" smtClean="0">
                <a:solidFill>
                  <a:schemeClr val="tx1"/>
                </a:solidFill>
              </a:rPr>
              <a:t>17</a:t>
            </a:fld>
            <a:endParaRPr lang="en-MY" sz="1600" b="1" dirty="0">
              <a:solidFill>
                <a:schemeClr val="tx1"/>
              </a:solidFill>
            </a:endParaRPr>
          </a:p>
        </p:txBody>
      </p:sp>
      <p:pic>
        <p:nvPicPr>
          <p:cNvPr id="7" name="Picture 6">
            <a:extLst>
              <a:ext uri="{FF2B5EF4-FFF2-40B4-BE49-F238E27FC236}">
                <a16:creationId xmlns:a16="http://schemas.microsoft.com/office/drawing/2014/main" id="{EBAE08D6-9723-DFAB-919C-4349101DA553}"/>
              </a:ext>
            </a:extLst>
          </p:cNvPr>
          <p:cNvPicPr>
            <a:picLocks noChangeAspect="1"/>
          </p:cNvPicPr>
          <p:nvPr/>
        </p:nvPicPr>
        <p:blipFill>
          <a:blip r:embed="rId3"/>
          <a:stretch>
            <a:fillRect/>
          </a:stretch>
        </p:blipFill>
        <p:spPr>
          <a:xfrm>
            <a:off x="1296365" y="-9343"/>
            <a:ext cx="7809095" cy="4966558"/>
          </a:xfrm>
          <a:prstGeom prst="rect">
            <a:avLst/>
          </a:prstGeom>
        </p:spPr>
      </p:pic>
      <p:sp>
        <p:nvSpPr>
          <p:cNvPr id="9" name="Google Shape;129;p3">
            <a:extLst>
              <a:ext uri="{FF2B5EF4-FFF2-40B4-BE49-F238E27FC236}">
                <a16:creationId xmlns:a16="http://schemas.microsoft.com/office/drawing/2014/main" id="{9AF49D02-25DA-6E21-3A6D-0111DD813AD8}"/>
              </a:ext>
            </a:extLst>
          </p:cNvPr>
          <p:cNvSpPr txBox="1"/>
          <p:nvPr/>
        </p:nvSpPr>
        <p:spPr>
          <a:xfrm>
            <a:off x="119122" y="6492875"/>
            <a:ext cx="7809842"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dirty="0">
                <a:solidFill>
                  <a:srgbClr val="000000"/>
                </a:solidFill>
                <a:latin typeface="Calibri"/>
                <a:ea typeface="Calibri"/>
                <a:cs typeface="Calibri"/>
                <a:sym typeface="Calibri"/>
              </a:rPr>
              <a:t>Source: Global AIDS Monitoring 2022: Country Progress Report – Malaysia by Ministry of Health Malaysia. </a:t>
            </a:r>
          </a:p>
        </p:txBody>
      </p:sp>
    </p:spTree>
    <p:extLst>
      <p:ext uri="{BB962C8B-B14F-4D97-AF65-F5344CB8AC3E}">
        <p14:creationId xmlns:p14="http://schemas.microsoft.com/office/powerpoint/2010/main" val="3441156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5053B9-CC63-D50B-4B04-A8B9CD8257C4}"/>
              </a:ext>
            </a:extLst>
          </p:cNvPr>
          <p:cNvSpPr>
            <a:spLocks noGrp="1"/>
          </p:cNvSpPr>
          <p:nvPr>
            <p:ph type="body" idx="1"/>
          </p:nvPr>
        </p:nvSpPr>
        <p:spPr/>
        <p:txBody>
          <a:bodyPr/>
          <a:lstStyle/>
          <a:p>
            <a:endParaRPr lang="en-MY" dirty="0"/>
          </a:p>
        </p:txBody>
      </p:sp>
      <p:pic>
        <p:nvPicPr>
          <p:cNvPr id="6" name="Picture 5">
            <a:extLst>
              <a:ext uri="{FF2B5EF4-FFF2-40B4-BE49-F238E27FC236}">
                <a16:creationId xmlns:a16="http://schemas.microsoft.com/office/drawing/2014/main" id="{D109B8C0-37BF-FC76-B0F9-4F2BA8DB28CD}"/>
              </a:ext>
            </a:extLst>
          </p:cNvPr>
          <p:cNvPicPr>
            <a:picLocks noChangeAspect="1"/>
          </p:cNvPicPr>
          <p:nvPr/>
        </p:nvPicPr>
        <p:blipFill rotWithShape="1">
          <a:blip r:embed="rId3"/>
          <a:srcRect l="35114" t="17560" r="36250" b="10890"/>
          <a:stretch/>
        </p:blipFill>
        <p:spPr>
          <a:xfrm>
            <a:off x="417355" y="460413"/>
            <a:ext cx="3875669" cy="5444394"/>
          </a:xfrm>
          <a:prstGeom prst="rect">
            <a:avLst/>
          </a:prstGeom>
        </p:spPr>
      </p:pic>
      <p:pic>
        <p:nvPicPr>
          <p:cNvPr id="12" name="Picture 11">
            <a:extLst>
              <a:ext uri="{FF2B5EF4-FFF2-40B4-BE49-F238E27FC236}">
                <a16:creationId xmlns:a16="http://schemas.microsoft.com/office/drawing/2014/main" id="{F5C97266-29FE-9A62-6E1C-368CD66857FC}"/>
              </a:ext>
            </a:extLst>
          </p:cNvPr>
          <p:cNvPicPr>
            <a:picLocks noChangeAspect="1"/>
          </p:cNvPicPr>
          <p:nvPr/>
        </p:nvPicPr>
        <p:blipFill rotWithShape="1">
          <a:blip r:embed="rId4"/>
          <a:srcRect l="41335" t="17133" r="27472" b="5909"/>
          <a:stretch/>
        </p:blipFill>
        <p:spPr>
          <a:xfrm>
            <a:off x="4459479" y="1420985"/>
            <a:ext cx="3524875" cy="4891732"/>
          </a:xfrm>
          <a:prstGeom prst="rect">
            <a:avLst/>
          </a:prstGeom>
        </p:spPr>
      </p:pic>
      <p:pic>
        <p:nvPicPr>
          <p:cNvPr id="16" name="Picture 15">
            <a:extLst>
              <a:ext uri="{FF2B5EF4-FFF2-40B4-BE49-F238E27FC236}">
                <a16:creationId xmlns:a16="http://schemas.microsoft.com/office/drawing/2014/main" id="{46C95171-F07C-B847-2241-1AD801A50FD2}"/>
              </a:ext>
            </a:extLst>
          </p:cNvPr>
          <p:cNvPicPr>
            <a:picLocks noChangeAspect="1"/>
          </p:cNvPicPr>
          <p:nvPr/>
        </p:nvPicPr>
        <p:blipFill rotWithShape="1">
          <a:blip r:embed="rId5"/>
          <a:srcRect l="36903" t="15607" r="38040" b="21265"/>
          <a:stretch/>
        </p:blipFill>
        <p:spPr>
          <a:xfrm>
            <a:off x="8150809" y="830799"/>
            <a:ext cx="3423890" cy="4852252"/>
          </a:xfrm>
          <a:prstGeom prst="rect">
            <a:avLst/>
          </a:prstGeom>
        </p:spPr>
      </p:pic>
      <p:sp>
        <p:nvSpPr>
          <p:cNvPr id="21" name="Title 4">
            <a:extLst>
              <a:ext uri="{FF2B5EF4-FFF2-40B4-BE49-F238E27FC236}">
                <a16:creationId xmlns:a16="http://schemas.microsoft.com/office/drawing/2014/main" id="{4C841206-ACAA-0C64-0122-0E78B5E080AF}"/>
              </a:ext>
            </a:extLst>
          </p:cNvPr>
          <p:cNvSpPr>
            <a:spLocks noGrp="1"/>
          </p:cNvSpPr>
          <p:nvPr>
            <p:ph type="title"/>
          </p:nvPr>
        </p:nvSpPr>
        <p:spPr>
          <a:xfrm>
            <a:off x="870652" y="-30478"/>
            <a:ext cx="7011200" cy="1021600"/>
          </a:xfrm>
        </p:spPr>
        <p:txBody>
          <a:bodyPr/>
          <a:lstStyle/>
          <a:p>
            <a:pPr algn="ctr"/>
            <a:r>
              <a:rPr lang="en-MY" sz="3200" dirty="0"/>
              <a:t>Introduction – HIV Self-testing</a:t>
            </a:r>
            <a:endParaRPr lang="en-MY" dirty="0"/>
          </a:p>
        </p:txBody>
      </p:sp>
      <p:sp>
        <p:nvSpPr>
          <p:cNvPr id="2" name="Slide Number Placeholder 1">
            <a:extLst>
              <a:ext uri="{FF2B5EF4-FFF2-40B4-BE49-F238E27FC236}">
                <a16:creationId xmlns:a16="http://schemas.microsoft.com/office/drawing/2014/main" id="{53B3E5E4-6572-F22D-5BF7-576289851638}"/>
              </a:ext>
            </a:extLst>
          </p:cNvPr>
          <p:cNvSpPr>
            <a:spLocks noGrp="1"/>
          </p:cNvSpPr>
          <p:nvPr>
            <p:ph type="sldNum" idx="12"/>
          </p:nvPr>
        </p:nvSpPr>
        <p:spPr/>
        <p:txBody>
          <a:bodyPr/>
          <a:lstStyle/>
          <a:p>
            <a:fld id="{00000000-1234-1234-1234-123412341234}" type="slidenum">
              <a:rPr lang="en" smtClean="0"/>
              <a:pPr/>
              <a:t>18</a:t>
            </a:fld>
            <a:endParaRPr lang="en"/>
          </a:p>
        </p:txBody>
      </p:sp>
      <p:pic>
        <p:nvPicPr>
          <p:cNvPr id="4" name="Picture 2" descr="http://www.ioes.um.edu.my/images/ioes/logo/UM%20Logo%202009%20formal%20copy.jpg">
            <a:extLst>
              <a:ext uri="{FF2B5EF4-FFF2-40B4-BE49-F238E27FC236}">
                <a16:creationId xmlns:a16="http://schemas.microsoft.com/office/drawing/2014/main" id="{0E6EC5C3-5B95-E3B2-78F3-BEB7D975BAA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563100" y="136009"/>
            <a:ext cx="2464896" cy="833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0690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C805F-7AAA-2A13-9F86-769D3941A893}"/>
              </a:ext>
            </a:extLst>
          </p:cNvPr>
          <p:cNvSpPr>
            <a:spLocks noGrp="1"/>
          </p:cNvSpPr>
          <p:nvPr>
            <p:ph type="title"/>
          </p:nvPr>
        </p:nvSpPr>
        <p:spPr/>
        <p:txBody>
          <a:bodyPr/>
          <a:lstStyle/>
          <a:p>
            <a:endParaRPr lang="en-MY"/>
          </a:p>
        </p:txBody>
      </p:sp>
      <p:sp>
        <p:nvSpPr>
          <p:cNvPr id="3" name="Text Placeholder 2">
            <a:extLst>
              <a:ext uri="{FF2B5EF4-FFF2-40B4-BE49-F238E27FC236}">
                <a16:creationId xmlns:a16="http://schemas.microsoft.com/office/drawing/2014/main" id="{C07BCFF6-BD13-B79A-07EC-214847062AA0}"/>
              </a:ext>
            </a:extLst>
          </p:cNvPr>
          <p:cNvSpPr>
            <a:spLocks noGrp="1"/>
          </p:cNvSpPr>
          <p:nvPr>
            <p:ph type="body" idx="1"/>
          </p:nvPr>
        </p:nvSpPr>
        <p:spPr/>
        <p:txBody>
          <a:bodyPr/>
          <a:lstStyle/>
          <a:p>
            <a:endParaRPr lang="en-MY"/>
          </a:p>
        </p:txBody>
      </p:sp>
      <p:sp>
        <p:nvSpPr>
          <p:cNvPr id="4" name="Text Placeholder 3">
            <a:extLst>
              <a:ext uri="{FF2B5EF4-FFF2-40B4-BE49-F238E27FC236}">
                <a16:creationId xmlns:a16="http://schemas.microsoft.com/office/drawing/2014/main" id="{1EEFBF78-62B0-99F8-4F7D-160B70568271}"/>
              </a:ext>
            </a:extLst>
          </p:cNvPr>
          <p:cNvSpPr>
            <a:spLocks noGrp="1"/>
          </p:cNvSpPr>
          <p:nvPr>
            <p:ph type="body" idx="2"/>
          </p:nvPr>
        </p:nvSpPr>
        <p:spPr/>
        <p:txBody>
          <a:bodyPr/>
          <a:lstStyle/>
          <a:p>
            <a:endParaRPr lang="en-MY"/>
          </a:p>
        </p:txBody>
      </p:sp>
      <p:pic>
        <p:nvPicPr>
          <p:cNvPr id="7" name="Picture 6">
            <a:extLst>
              <a:ext uri="{FF2B5EF4-FFF2-40B4-BE49-F238E27FC236}">
                <a16:creationId xmlns:a16="http://schemas.microsoft.com/office/drawing/2014/main" id="{DA10E78B-0D20-C830-E3C6-F6F3CAE1F314}"/>
              </a:ext>
            </a:extLst>
          </p:cNvPr>
          <p:cNvPicPr>
            <a:picLocks noChangeAspect="1"/>
          </p:cNvPicPr>
          <p:nvPr/>
        </p:nvPicPr>
        <p:blipFill rotWithShape="1">
          <a:blip r:embed="rId3"/>
          <a:srcRect l="26251" t="22529" r="14977" b="17132"/>
          <a:stretch/>
        </p:blipFill>
        <p:spPr>
          <a:xfrm>
            <a:off x="1135258" y="348719"/>
            <a:ext cx="11036116" cy="6373272"/>
          </a:xfrm>
          <a:prstGeom prst="rect">
            <a:avLst/>
          </a:prstGeom>
        </p:spPr>
      </p:pic>
      <p:sp>
        <p:nvSpPr>
          <p:cNvPr id="6" name="Slide Number Placeholder 5">
            <a:extLst>
              <a:ext uri="{FF2B5EF4-FFF2-40B4-BE49-F238E27FC236}">
                <a16:creationId xmlns:a16="http://schemas.microsoft.com/office/drawing/2014/main" id="{556B2C45-5F8D-A650-D94C-77552F6D739D}"/>
              </a:ext>
            </a:extLst>
          </p:cNvPr>
          <p:cNvSpPr>
            <a:spLocks noGrp="1"/>
          </p:cNvSpPr>
          <p:nvPr>
            <p:ph type="sldNum" idx="12"/>
          </p:nvPr>
        </p:nvSpPr>
        <p:spPr/>
        <p:txBody>
          <a:bodyPr/>
          <a:lstStyle/>
          <a:p>
            <a:fld id="{00000000-1234-1234-1234-123412341234}" type="slidenum">
              <a:rPr lang="en" smtClean="0"/>
              <a:pPr/>
              <a:t>19</a:t>
            </a:fld>
            <a:endParaRPr lang="en"/>
          </a:p>
        </p:txBody>
      </p:sp>
      <p:pic>
        <p:nvPicPr>
          <p:cNvPr id="5" name="Picture 2" descr="http://www.ioes.um.edu.my/images/ioes/logo/UM%20Logo%202009%20formal%20copy.jpg">
            <a:extLst>
              <a:ext uri="{FF2B5EF4-FFF2-40B4-BE49-F238E27FC236}">
                <a16:creationId xmlns:a16="http://schemas.microsoft.com/office/drawing/2014/main" id="{17C19FBF-1C94-CE33-BCE5-2C1DD841A49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63100" y="136009"/>
            <a:ext cx="2464896" cy="833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3471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ioes.um.edu.my/images/ioes/logo/UM%20Logo%202009%20formal%20copy.jpg">
            <a:extLst>
              <a:ext uri="{FF2B5EF4-FFF2-40B4-BE49-F238E27FC236}">
                <a16:creationId xmlns:a16="http://schemas.microsoft.com/office/drawing/2014/main" id="{2316820E-795F-C326-8E34-58671ECD57C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63100" y="136009"/>
            <a:ext cx="2464896" cy="83309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F2AA17C-C02E-8CA7-F6E8-BE751C1F62EF}"/>
              </a:ext>
            </a:extLst>
          </p:cNvPr>
          <p:cNvSpPr>
            <a:spLocks noGrp="1"/>
          </p:cNvSpPr>
          <p:nvPr>
            <p:ph type="title"/>
          </p:nvPr>
        </p:nvSpPr>
        <p:spPr>
          <a:xfrm>
            <a:off x="955022" y="779577"/>
            <a:ext cx="10281955" cy="1021600"/>
          </a:xfrm>
        </p:spPr>
        <p:txBody>
          <a:bodyPr/>
          <a:lstStyle/>
          <a:p>
            <a:r>
              <a:rPr lang="en-MY" sz="4800" dirty="0"/>
              <a:t>HIV Self-testing in Malaysia</a:t>
            </a:r>
            <a:endParaRPr lang="en-MY" dirty="0"/>
          </a:p>
        </p:txBody>
      </p:sp>
      <p:sp>
        <p:nvSpPr>
          <p:cNvPr id="3" name="Text Placeholder 2">
            <a:extLst>
              <a:ext uri="{FF2B5EF4-FFF2-40B4-BE49-F238E27FC236}">
                <a16:creationId xmlns:a16="http://schemas.microsoft.com/office/drawing/2014/main" id="{7ED3EDC5-A5BC-96B9-2D42-42C9D93529B9}"/>
              </a:ext>
            </a:extLst>
          </p:cNvPr>
          <p:cNvSpPr>
            <a:spLocks noGrp="1"/>
          </p:cNvSpPr>
          <p:nvPr>
            <p:ph type="body" idx="1"/>
          </p:nvPr>
        </p:nvSpPr>
        <p:spPr>
          <a:xfrm>
            <a:off x="1085700" y="2050650"/>
            <a:ext cx="4909986" cy="4323195"/>
          </a:xfrm>
        </p:spPr>
        <p:txBody>
          <a:bodyPr/>
          <a:lstStyle/>
          <a:p>
            <a:endParaRPr lang="en-MY"/>
          </a:p>
        </p:txBody>
      </p:sp>
      <p:sp>
        <p:nvSpPr>
          <p:cNvPr id="4" name="Text Placeholder 3">
            <a:extLst>
              <a:ext uri="{FF2B5EF4-FFF2-40B4-BE49-F238E27FC236}">
                <a16:creationId xmlns:a16="http://schemas.microsoft.com/office/drawing/2014/main" id="{B083F5E0-4C8E-95D4-3727-412347DD4E2F}"/>
              </a:ext>
            </a:extLst>
          </p:cNvPr>
          <p:cNvSpPr>
            <a:spLocks noGrp="1"/>
          </p:cNvSpPr>
          <p:nvPr>
            <p:ph type="body" idx="2"/>
          </p:nvPr>
        </p:nvSpPr>
        <p:spPr>
          <a:xfrm>
            <a:off x="5861497" y="2050650"/>
            <a:ext cx="6072002" cy="3736691"/>
          </a:xfrm>
        </p:spPr>
        <p:txBody>
          <a:bodyPr/>
          <a:lstStyle/>
          <a:p>
            <a:r>
              <a:rPr lang="en-MY" dirty="0"/>
              <a:t>Jomtest by Malaysian AIDS council and CERIA UM, are the pioneer and sole implementor of HIVST initiative in Malaysia.</a:t>
            </a:r>
          </a:p>
          <a:p>
            <a:r>
              <a:rPr lang="en-MY" dirty="0"/>
              <a:t>Introduced and piloted in November 2020.</a:t>
            </a:r>
          </a:p>
        </p:txBody>
      </p:sp>
      <p:pic>
        <p:nvPicPr>
          <p:cNvPr id="6" name="Google Shape;115;p18">
            <a:extLst>
              <a:ext uri="{FF2B5EF4-FFF2-40B4-BE49-F238E27FC236}">
                <a16:creationId xmlns:a16="http://schemas.microsoft.com/office/drawing/2014/main" id="{78478607-558A-C85C-A7AE-C1DE0C0A222E}"/>
              </a:ext>
            </a:extLst>
          </p:cNvPr>
          <p:cNvPicPr preferRelativeResize="0"/>
          <p:nvPr/>
        </p:nvPicPr>
        <p:blipFill rotWithShape="1">
          <a:blip r:embed="rId4">
            <a:alphaModFix/>
          </a:blip>
          <a:srcRect t="1835"/>
          <a:stretch/>
        </p:blipFill>
        <p:spPr>
          <a:xfrm>
            <a:off x="821024" y="1797626"/>
            <a:ext cx="4820821" cy="3558171"/>
          </a:xfrm>
          <a:prstGeom prst="rect">
            <a:avLst/>
          </a:prstGeom>
          <a:noFill/>
          <a:ln>
            <a:noFill/>
          </a:ln>
        </p:spPr>
      </p:pic>
      <p:sp>
        <p:nvSpPr>
          <p:cNvPr id="7" name="Slide Number Placeholder 6">
            <a:extLst>
              <a:ext uri="{FF2B5EF4-FFF2-40B4-BE49-F238E27FC236}">
                <a16:creationId xmlns:a16="http://schemas.microsoft.com/office/drawing/2014/main" id="{5F4A1FB7-C6E5-5A0D-3FC0-BCFF97BBFDF5}"/>
              </a:ext>
            </a:extLst>
          </p:cNvPr>
          <p:cNvSpPr>
            <a:spLocks noGrp="1"/>
          </p:cNvSpPr>
          <p:nvPr>
            <p:ph type="sldNum" idx="12"/>
          </p:nvPr>
        </p:nvSpPr>
        <p:spPr/>
        <p:txBody>
          <a:bodyPr/>
          <a:lstStyle/>
          <a:p>
            <a:fld id="{00000000-1234-1234-1234-123412341234}" type="slidenum">
              <a:rPr lang="en" smtClean="0"/>
              <a:pPr/>
              <a:t>20</a:t>
            </a:fld>
            <a:endParaRPr lang="en"/>
          </a:p>
        </p:txBody>
      </p:sp>
    </p:spTree>
    <p:extLst>
      <p:ext uri="{BB962C8B-B14F-4D97-AF65-F5344CB8AC3E}">
        <p14:creationId xmlns:p14="http://schemas.microsoft.com/office/powerpoint/2010/main" val="4274942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6240" y="-101131"/>
            <a:ext cx="8290560" cy="72481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027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8"/>
          <p:cNvSpPr txBox="1">
            <a:spLocks noGrp="1"/>
          </p:cNvSpPr>
          <p:nvPr>
            <p:ph type="title"/>
          </p:nvPr>
        </p:nvSpPr>
        <p:spPr>
          <a:xfrm>
            <a:off x="131000" y="21800"/>
            <a:ext cx="11768800" cy="803600"/>
          </a:xfrm>
          <a:prstGeom prst="rect">
            <a:avLst/>
          </a:prstGeom>
          <a:effectLst>
            <a:outerShdw blurRad="57150" dist="19050" dir="5400000" algn="bl" rotWithShape="0">
              <a:srgbClr val="000000">
                <a:alpha val="50000"/>
              </a:srgbClr>
            </a:outerShdw>
          </a:effectLst>
        </p:spPr>
        <p:txBody>
          <a:bodyPr spcFirstLastPara="1" vert="horz" wrap="square" lIns="121900" tIns="121900" rIns="121900" bIns="121900" rtlCol="0" anchor="ctr" anchorCtr="0">
            <a:normAutofit fontScale="90000"/>
          </a:bodyPr>
          <a:lstStyle/>
          <a:p>
            <a:pPr>
              <a:spcBef>
                <a:spcPts val="0"/>
              </a:spcBef>
            </a:pPr>
            <a:r>
              <a:rPr lang="en" b="1"/>
              <a:t>JOM TEST WEBSITE</a:t>
            </a:r>
            <a:endParaRPr b="1"/>
          </a:p>
        </p:txBody>
      </p:sp>
      <p:pic>
        <p:nvPicPr>
          <p:cNvPr id="115" name="Google Shape;115;p18"/>
          <p:cNvPicPr preferRelativeResize="0"/>
          <p:nvPr/>
        </p:nvPicPr>
        <p:blipFill rotWithShape="1">
          <a:blip r:embed="rId3">
            <a:alphaModFix/>
          </a:blip>
          <a:srcRect t="1835"/>
          <a:stretch/>
        </p:blipFill>
        <p:spPr>
          <a:xfrm>
            <a:off x="1971574" y="741145"/>
            <a:ext cx="8248851" cy="558265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1"/>
          <p:cNvSpPr txBox="1">
            <a:spLocks noGrp="1"/>
          </p:cNvSpPr>
          <p:nvPr>
            <p:ph type="body" idx="1"/>
          </p:nvPr>
        </p:nvSpPr>
        <p:spPr>
          <a:xfrm>
            <a:off x="76200" y="6262433"/>
            <a:ext cx="11176000" cy="595600"/>
          </a:xfrm>
          <a:prstGeom prst="rect">
            <a:avLst/>
          </a:prstGeom>
        </p:spPr>
        <p:txBody>
          <a:bodyPr spcFirstLastPara="1" vert="horz" wrap="square" lIns="121900" tIns="121900" rIns="121900" bIns="121900" rtlCol="0" anchor="ctr" anchorCtr="0">
            <a:normAutofit/>
          </a:bodyPr>
          <a:lstStyle/>
          <a:p>
            <a:pPr marL="0" indent="0"/>
            <a:r>
              <a:rPr lang="en"/>
              <a:t>www.jom-test.com</a:t>
            </a:r>
            <a:endParaRPr/>
          </a:p>
        </p:txBody>
      </p:sp>
      <p:pic>
        <p:nvPicPr>
          <p:cNvPr id="135" name="Google Shape;135;p21"/>
          <p:cNvPicPr preferRelativeResize="0"/>
          <p:nvPr/>
        </p:nvPicPr>
        <p:blipFill>
          <a:blip r:embed="rId3">
            <a:alphaModFix/>
          </a:blip>
          <a:stretch>
            <a:fillRect/>
          </a:stretch>
        </p:blipFill>
        <p:spPr>
          <a:xfrm>
            <a:off x="1435167" y="1"/>
            <a:ext cx="9321680" cy="607253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9"/>
          <p:cNvSpPr txBox="1">
            <a:spLocks noGrp="1"/>
          </p:cNvSpPr>
          <p:nvPr>
            <p:ph type="body" idx="1"/>
          </p:nvPr>
        </p:nvSpPr>
        <p:spPr>
          <a:xfrm>
            <a:off x="76200" y="6262433"/>
            <a:ext cx="11176000" cy="595600"/>
          </a:xfrm>
          <a:prstGeom prst="rect">
            <a:avLst/>
          </a:prstGeom>
        </p:spPr>
        <p:txBody>
          <a:bodyPr spcFirstLastPara="1" vert="horz" wrap="square" lIns="121900" tIns="121900" rIns="121900" bIns="121900" rtlCol="0" anchor="ctr" anchorCtr="0">
            <a:normAutofit/>
          </a:bodyPr>
          <a:lstStyle/>
          <a:p>
            <a:pPr marL="0" indent="0"/>
            <a:r>
              <a:rPr lang="en"/>
              <a:t>www.jom-test.com</a:t>
            </a:r>
            <a:endParaRPr/>
          </a:p>
        </p:txBody>
      </p:sp>
      <p:pic>
        <p:nvPicPr>
          <p:cNvPr id="121" name="Google Shape;121;p19"/>
          <p:cNvPicPr preferRelativeResize="0"/>
          <p:nvPr/>
        </p:nvPicPr>
        <p:blipFill>
          <a:blip r:embed="rId3">
            <a:alphaModFix/>
          </a:blip>
          <a:stretch>
            <a:fillRect/>
          </a:stretch>
        </p:blipFill>
        <p:spPr>
          <a:xfrm>
            <a:off x="203200" y="775600"/>
            <a:ext cx="11785600" cy="5486824"/>
          </a:xfrm>
          <a:prstGeom prst="rect">
            <a:avLst/>
          </a:prstGeom>
          <a:noFill/>
          <a:ln>
            <a:noFill/>
          </a:ln>
        </p:spPr>
      </p:pic>
      <p:sp>
        <p:nvSpPr>
          <p:cNvPr id="122" name="Google Shape;122;p19"/>
          <p:cNvSpPr/>
          <p:nvPr/>
        </p:nvSpPr>
        <p:spPr>
          <a:xfrm>
            <a:off x="5726100" y="958800"/>
            <a:ext cx="945600" cy="2796400"/>
          </a:xfrm>
          <a:prstGeom prst="curvedRightArrow">
            <a:avLst>
              <a:gd name="adj1" fmla="val 25000"/>
              <a:gd name="adj2" fmla="val 50000"/>
              <a:gd name="adj3" fmla="val 25000"/>
            </a:avLst>
          </a:prstGeom>
          <a:solidFill>
            <a:srgbClr val="FF0000"/>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23" name="Google Shape;123;p19"/>
          <p:cNvSpPr txBox="1"/>
          <p:nvPr/>
        </p:nvSpPr>
        <p:spPr>
          <a:xfrm>
            <a:off x="6671700" y="812301"/>
            <a:ext cx="2889600" cy="984845"/>
          </a:xfrm>
          <a:prstGeom prst="rect">
            <a:avLst/>
          </a:prstGeom>
          <a:solidFill>
            <a:srgbClr val="FFF2CC"/>
          </a:solidFill>
          <a:ln w="9525" cap="flat" cmpd="sng">
            <a:solidFill>
              <a:schemeClr val="accent3"/>
            </a:solidFill>
            <a:prstDash val="solid"/>
            <a:round/>
            <a:headEnd type="none" w="sm" len="sm"/>
            <a:tailEnd type="none" w="sm" len="sm"/>
          </a:ln>
        </p:spPr>
        <p:txBody>
          <a:bodyPr spcFirstLastPara="1" wrap="square" lIns="121900" tIns="121900" rIns="121900" bIns="121900" anchor="t" anchorCtr="0">
            <a:spAutoFit/>
          </a:bodyPr>
          <a:lstStyle/>
          <a:p>
            <a:r>
              <a:rPr lang="en" sz="2400">
                <a:latin typeface="Roboto"/>
                <a:ea typeface="Roboto"/>
                <a:cs typeface="Roboto"/>
                <a:sym typeface="Roboto"/>
              </a:rPr>
              <a:t>List of test kits available</a:t>
            </a:r>
            <a:endParaRPr sz="2400">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AB484-8E8C-EA38-D810-B77B0857E660}"/>
              </a:ext>
            </a:extLst>
          </p:cNvPr>
          <p:cNvSpPr>
            <a:spLocks noGrp="1"/>
          </p:cNvSpPr>
          <p:nvPr>
            <p:ph type="title"/>
          </p:nvPr>
        </p:nvSpPr>
        <p:spPr>
          <a:xfrm>
            <a:off x="792897" y="136009"/>
            <a:ext cx="8370027" cy="1021600"/>
          </a:xfrm>
        </p:spPr>
        <p:txBody>
          <a:bodyPr/>
          <a:lstStyle/>
          <a:p>
            <a:r>
              <a:rPr lang="en-MY" sz="4800" dirty="0"/>
              <a:t>HIVST Kit</a:t>
            </a:r>
            <a:endParaRPr lang="en-MY" dirty="0"/>
          </a:p>
        </p:txBody>
      </p:sp>
      <p:sp>
        <p:nvSpPr>
          <p:cNvPr id="6" name="Content Placeholder 2">
            <a:extLst>
              <a:ext uri="{FF2B5EF4-FFF2-40B4-BE49-F238E27FC236}">
                <a16:creationId xmlns:a16="http://schemas.microsoft.com/office/drawing/2014/main" id="{3601885A-8BAB-D170-B3AC-EA72AE0B5877}"/>
              </a:ext>
            </a:extLst>
          </p:cNvPr>
          <p:cNvSpPr txBox="1">
            <a:spLocks/>
          </p:cNvSpPr>
          <p:nvPr/>
        </p:nvSpPr>
        <p:spPr>
          <a:xfrm>
            <a:off x="51467" y="4141839"/>
            <a:ext cx="11476917" cy="2716161"/>
          </a:xfrm>
          <a:prstGeom prst="rect">
            <a:avLst/>
          </a:prstGeom>
        </p:spPr>
        <p:txBody>
          <a:bodyPr spcFirstLastPara="1" vert="horz" wrap="square" lIns="91425" tIns="91425" rIns="91425" bIns="91425" rtlCol="0" anchor="t" anchorCtr="0">
            <a:normAutofit/>
          </a:bodyPr>
          <a:lstStyle>
            <a:lvl1pPr marL="609585" lvl="0" indent="-474121" algn="l" defTabSz="914400" rtl="0" eaLnBrk="1" latinLnBrk="0" hangingPunct="1">
              <a:lnSpc>
                <a:spcPct val="90000"/>
              </a:lnSpc>
              <a:spcBef>
                <a:spcPts val="800"/>
              </a:spcBef>
              <a:spcAft>
                <a:spcPts val="0"/>
              </a:spcAft>
              <a:buClr>
                <a:schemeClr val="accent1"/>
              </a:buClr>
              <a:buSzPts val="2000"/>
              <a:buFont typeface="Calibri" panose="020F0502020204030204" pitchFamily="34" charset="0"/>
              <a:buChar char="▰"/>
              <a:defRPr sz="2667" kern="1200">
                <a:solidFill>
                  <a:schemeClr val="tx1">
                    <a:lumMod val="75000"/>
                    <a:lumOff val="25000"/>
                  </a:schemeClr>
                </a:solidFill>
                <a:latin typeface="+mn-lt"/>
                <a:ea typeface="+mn-ea"/>
                <a:cs typeface="+mn-cs"/>
              </a:defRPr>
            </a:lvl1pPr>
            <a:lvl2pPr marL="1219170" lvl="1" indent="-474121" algn="l" defTabSz="914400" rtl="0" eaLnBrk="1" latinLnBrk="0" hangingPunct="1">
              <a:lnSpc>
                <a:spcPct val="90000"/>
              </a:lnSpc>
              <a:spcBef>
                <a:spcPts val="1333"/>
              </a:spcBef>
              <a:spcAft>
                <a:spcPts val="0"/>
              </a:spcAft>
              <a:buClr>
                <a:schemeClr val="accent1"/>
              </a:buClr>
              <a:buSzPts val="2000"/>
              <a:buFont typeface="Calibri" pitchFamily="34" charset="0"/>
              <a:buChar char="▻"/>
              <a:defRPr sz="2667" kern="1200">
                <a:solidFill>
                  <a:schemeClr val="tx1">
                    <a:lumMod val="75000"/>
                    <a:lumOff val="25000"/>
                  </a:schemeClr>
                </a:solidFill>
                <a:latin typeface="+mn-lt"/>
                <a:ea typeface="+mn-ea"/>
                <a:cs typeface="+mn-cs"/>
              </a:defRPr>
            </a:lvl2pPr>
            <a:lvl3pPr marL="1828754" lvl="2" indent="-474121" algn="l" defTabSz="914400" rtl="0" eaLnBrk="1" latinLnBrk="0" hangingPunct="1">
              <a:lnSpc>
                <a:spcPct val="90000"/>
              </a:lnSpc>
              <a:spcBef>
                <a:spcPts val="1333"/>
              </a:spcBef>
              <a:spcAft>
                <a:spcPts val="0"/>
              </a:spcAft>
              <a:buClr>
                <a:schemeClr val="accent1"/>
              </a:buClr>
              <a:buSzPts val="2000"/>
              <a:buFont typeface="Calibri" pitchFamily="34" charset="0"/>
              <a:buChar char="▻"/>
              <a:defRPr sz="2667" kern="1200">
                <a:solidFill>
                  <a:schemeClr val="tx1">
                    <a:lumMod val="75000"/>
                    <a:lumOff val="25000"/>
                  </a:schemeClr>
                </a:solidFill>
                <a:latin typeface="+mn-lt"/>
                <a:ea typeface="+mn-ea"/>
                <a:cs typeface="+mn-cs"/>
              </a:defRPr>
            </a:lvl3pPr>
            <a:lvl4pPr marL="2438339" lvl="3" indent="-474121" algn="l" defTabSz="914400" rtl="0" eaLnBrk="1" latinLnBrk="0" hangingPunct="1">
              <a:lnSpc>
                <a:spcPct val="90000"/>
              </a:lnSpc>
              <a:spcBef>
                <a:spcPts val="1333"/>
              </a:spcBef>
              <a:spcAft>
                <a:spcPts val="0"/>
              </a:spcAft>
              <a:buClr>
                <a:schemeClr val="accent1"/>
              </a:buClr>
              <a:buSzPts val="2000"/>
              <a:buFont typeface="Calibri" pitchFamily="34" charset="0"/>
              <a:buChar char="▻"/>
              <a:defRPr sz="2667" kern="1200">
                <a:solidFill>
                  <a:schemeClr val="tx1">
                    <a:lumMod val="75000"/>
                    <a:lumOff val="25000"/>
                  </a:schemeClr>
                </a:solidFill>
                <a:latin typeface="+mn-lt"/>
                <a:ea typeface="+mn-ea"/>
                <a:cs typeface="+mn-cs"/>
              </a:defRPr>
            </a:lvl4pPr>
            <a:lvl5pPr marL="3047924" lvl="4" indent="-474121" algn="l" defTabSz="914400" rtl="0" eaLnBrk="1" latinLnBrk="0" hangingPunct="1">
              <a:lnSpc>
                <a:spcPct val="90000"/>
              </a:lnSpc>
              <a:spcBef>
                <a:spcPts val="1333"/>
              </a:spcBef>
              <a:spcAft>
                <a:spcPts val="0"/>
              </a:spcAft>
              <a:buClr>
                <a:schemeClr val="accent1"/>
              </a:buClr>
              <a:buSzPts val="2000"/>
              <a:buFont typeface="Calibri" pitchFamily="34" charset="0"/>
              <a:buChar char="▻"/>
              <a:defRPr sz="2667" kern="1200">
                <a:solidFill>
                  <a:schemeClr val="tx1">
                    <a:lumMod val="75000"/>
                    <a:lumOff val="25000"/>
                  </a:schemeClr>
                </a:solidFill>
                <a:latin typeface="+mn-lt"/>
                <a:ea typeface="+mn-ea"/>
                <a:cs typeface="+mn-cs"/>
              </a:defRPr>
            </a:lvl5pPr>
            <a:lvl6pPr marL="3657509" lvl="5" indent="-474121" algn="l" defTabSz="914400" rtl="0" eaLnBrk="1" latinLnBrk="0" hangingPunct="1">
              <a:lnSpc>
                <a:spcPct val="90000"/>
              </a:lnSpc>
              <a:spcBef>
                <a:spcPts val="1333"/>
              </a:spcBef>
              <a:spcAft>
                <a:spcPts val="0"/>
              </a:spcAft>
              <a:buClr>
                <a:schemeClr val="accent1"/>
              </a:buClr>
              <a:buSzPts val="2000"/>
              <a:buFont typeface="Calibri" pitchFamily="34" charset="0"/>
              <a:buChar char="▻"/>
              <a:defRPr sz="2667" kern="1200">
                <a:solidFill>
                  <a:schemeClr val="tx1">
                    <a:lumMod val="75000"/>
                    <a:lumOff val="25000"/>
                  </a:schemeClr>
                </a:solidFill>
                <a:latin typeface="+mn-lt"/>
                <a:ea typeface="+mn-ea"/>
                <a:cs typeface="+mn-cs"/>
              </a:defRPr>
            </a:lvl6pPr>
            <a:lvl7pPr marL="4267093" lvl="6" indent="-474121" algn="l" defTabSz="914400" rtl="0" eaLnBrk="1" latinLnBrk="0" hangingPunct="1">
              <a:lnSpc>
                <a:spcPct val="90000"/>
              </a:lnSpc>
              <a:spcBef>
                <a:spcPts val="1333"/>
              </a:spcBef>
              <a:spcAft>
                <a:spcPts val="0"/>
              </a:spcAft>
              <a:buClr>
                <a:schemeClr val="accent1"/>
              </a:buClr>
              <a:buSzPts val="2000"/>
              <a:buFont typeface="Calibri" pitchFamily="34" charset="0"/>
              <a:buChar char="▻"/>
              <a:defRPr sz="2667" kern="1200">
                <a:solidFill>
                  <a:schemeClr val="tx1">
                    <a:lumMod val="75000"/>
                    <a:lumOff val="25000"/>
                  </a:schemeClr>
                </a:solidFill>
                <a:latin typeface="+mn-lt"/>
                <a:ea typeface="+mn-ea"/>
                <a:cs typeface="+mn-cs"/>
              </a:defRPr>
            </a:lvl7pPr>
            <a:lvl8pPr marL="4876678" lvl="7" indent="-474121" algn="l" defTabSz="914400" rtl="0" eaLnBrk="1" latinLnBrk="0" hangingPunct="1">
              <a:lnSpc>
                <a:spcPct val="90000"/>
              </a:lnSpc>
              <a:spcBef>
                <a:spcPts val="1333"/>
              </a:spcBef>
              <a:spcAft>
                <a:spcPts val="0"/>
              </a:spcAft>
              <a:buClr>
                <a:schemeClr val="accent1"/>
              </a:buClr>
              <a:buSzPts val="2000"/>
              <a:buFont typeface="Calibri" pitchFamily="34" charset="0"/>
              <a:buChar char="▻"/>
              <a:defRPr sz="2667" kern="1200">
                <a:solidFill>
                  <a:schemeClr val="tx1">
                    <a:lumMod val="75000"/>
                    <a:lumOff val="25000"/>
                  </a:schemeClr>
                </a:solidFill>
                <a:latin typeface="+mn-lt"/>
                <a:ea typeface="+mn-ea"/>
                <a:cs typeface="+mn-cs"/>
              </a:defRPr>
            </a:lvl8pPr>
            <a:lvl9pPr marL="5486263" lvl="8" indent="-474121" algn="l" defTabSz="914400" rtl="0" eaLnBrk="1" latinLnBrk="0" hangingPunct="1">
              <a:lnSpc>
                <a:spcPct val="90000"/>
              </a:lnSpc>
              <a:spcBef>
                <a:spcPts val="1333"/>
              </a:spcBef>
              <a:spcAft>
                <a:spcPts val="1333"/>
              </a:spcAft>
              <a:buClr>
                <a:schemeClr val="accent1"/>
              </a:buClr>
              <a:buSzPts val="2000"/>
              <a:buFont typeface="Calibri" pitchFamily="34" charset="0"/>
              <a:buChar char="▻"/>
              <a:defRPr sz="2667" kern="1200">
                <a:solidFill>
                  <a:schemeClr val="tx1">
                    <a:lumMod val="75000"/>
                    <a:lumOff val="25000"/>
                  </a:schemeClr>
                </a:solidFill>
                <a:latin typeface="+mn-lt"/>
                <a:ea typeface="+mn-ea"/>
                <a:cs typeface="+mn-cs"/>
              </a:defRPr>
            </a:lvl9pPr>
          </a:lstStyle>
          <a:p>
            <a:pPr algn="ctr"/>
            <a:r>
              <a:rPr lang="en-US" sz="2800" dirty="0">
                <a:ea typeface="Calibri" panose="020F0502020204030204" pitchFamily="34" charset="0"/>
                <a:cs typeface="Times New Roman" panose="02020603050405020304" pitchFamily="18" charset="0"/>
              </a:rPr>
              <a:t>This intervention revolves around self-administered rapid test kit using either </a:t>
            </a:r>
            <a:r>
              <a:rPr lang="en-US" sz="2800" b="1" dirty="0">
                <a:ea typeface="Calibri" panose="020F0502020204030204" pitchFamily="34" charset="0"/>
                <a:cs typeface="Times New Roman" panose="02020603050405020304" pitchFamily="18" charset="0"/>
              </a:rPr>
              <a:t>saliva</a:t>
            </a:r>
            <a:r>
              <a:rPr lang="en-US" sz="2800" dirty="0">
                <a:ea typeface="Calibri" panose="020F0502020204030204" pitchFamily="34" charset="0"/>
                <a:cs typeface="Times New Roman" panose="02020603050405020304" pitchFamily="18" charset="0"/>
              </a:rPr>
              <a:t> or </a:t>
            </a:r>
            <a:r>
              <a:rPr lang="en-US" sz="2800" b="1" dirty="0">
                <a:ea typeface="Calibri" panose="020F0502020204030204" pitchFamily="34" charset="0"/>
                <a:cs typeface="Times New Roman" panose="02020603050405020304" pitchFamily="18" charset="0"/>
              </a:rPr>
              <a:t>blood</a:t>
            </a:r>
            <a:r>
              <a:rPr lang="en-US" sz="2800" dirty="0">
                <a:ea typeface="Calibri" panose="020F0502020204030204" pitchFamily="34" charset="0"/>
                <a:cs typeface="Times New Roman" panose="02020603050405020304" pitchFamily="18" charset="0"/>
              </a:rPr>
              <a:t> to detect the presence of HIV antibodies.</a:t>
            </a:r>
          </a:p>
          <a:p>
            <a:pPr algn="ctr"/>
            <a:r>
              <a:rPr lang="en-US" sz="2800" dirty="0">
                <a:ea typeface="Calibri" panose="020F0502020204030204" pitchFamily="34" charset="0"/>
                <a:cs typeface="Times New Roman" panose="02020603050405020304" pitchFamily="18" charset="0"/>
              </a:rPr>
              <a:t> HIVST allows the participants to interpret their own result in their own </a:t>
            </a:r>
            <a:r>
              <a:rPr lang="en-US" sz="2800" b="1" i="1" dirty="0">
                <a:ea typeface="Calibri" panose="020F0502020204030204" pitchFamily="34" charset="0"/>
                <a:cs typeface="Times New Roman" panose="02020603050405020304" pitchFamily="18" charset="0"/>
              </a:rPr>
              <a:t>privacy and have total autonomy in the process </a:t>
            </a:r>
            <a:r>
              <a:rPr lang="en-US" sz="2800" dirty="0">
                <a:ea typeface="Calibri" panose="020F0502020204030204" pitchFamily="34" charset="0"/>
                <a:cs typeface="Times New Roman" panose="02020603050405020304" pitchFamily="18" charset="0"/>
              </a:rPr>
              <a:t>without being affected by the stigma surrounding HIV.</a:t>
            </a:r>
          </a:p>
        </p:txBody>
      </p:sp>
      <p:pic>
        <p:nvPicPr>
          <p:cNvPr id="7" name="Google Shape;156;p23">
            <a:extLst>
              <a:ext uri="{FF2B5EF4-FFF2-40B4-BE49-F238E27FC236}">
                <a16:creationId xmlns:a16="http://schemas.microsoft.com/office/drawing/2014/main" id="{4208655B-968D-5F95-572D-8E6A064FD6B4}"/>
              </a:ext>
            </a:extLst>
          </p:cNvPr>
          <p:cNvPicPr preferRelativeResize="0"/>
          <p:nvPr/>
        </p:nvPicPr>
        <p:blipFill>
          <a:blip r:embed="rId3">
            <a:alphaModFix/>
          </a:blip>
          <a:stretch>
            <a:fillRect/>
          </a:stretch>
        </p:blipFill>
        <p:spPr>
          <a:xfrm>
            <a:off x="792897" y="1476436"/>
            <a:ext cx="4477815" cy="2192740"/>
          </a:xfrm>
          <a:prstGeom prst="rect">
            <a:avLst/>
          </a:prstGeom>
          <a:noFill/>
          <a:ln>
            <a:noFill/>
          </a:ln>
        </p:spPr>
      </p:pic>
      <p:pic>
        <p:nvPicPr>
          <p:cNvPr id="8" name="Google Shape;157;p23">
            <a:extLst>
              <a:ext uri="{FF2B5EF4-FFF2-40B4-BE49-F238E27FC236}">
                <a16:creationId xmlns:a16="http://schemas.microsoft.com/office/drawing/2014/main" id="{968F83FA-C47A-47D4-FA01-750560CA8B6A}"/>
              </a:ext>
            </a:extLst>
          </p:cNvPr>
          <p:cNvPicPr preferRelativeResize="0"/>
          <p:nvPr/>
        </p:nvPicPr>
        <p:blipFill>
          <a:blip r:embed="rId4">
            <a:alphaModFix/>
          </a:blip>
          <a:stretch>
            <a:fillRect/>
          </a:stretch>
        </p:blipFill>
        <p:spPr>
          <a:xfrm>
            <a:off x="6745630" y="1193105"/>
            <a:ext cx="4049918" cy="2570952"/>
          </a:xfrm>
          <a:prstGeom prst="rect">
            <a:avLst/>
          </a:prstGeom>
          <a:noFill/>
          <a:ln>
            <a:noFill/>
          </a:ln>
        </p:spPr>
      </p:pic>
      <p:sp>
        <p:nvSpPr>
          <p:cNvPr id="9" name="TextBox 8">
            <a:extLst>
              <a:ext uri="{FF2B5EF4-FFF2-40B4-BE49-F238E27FC236}">
                <a16:creationId xmlns:a16="http://schemas.microsoft.com/office/drawing/2014/main" id="{BFD4F96F-8D64-35C6-E9D6-0F8FFB87F689}"/>
              </a:ext>
            </a:extLst>
          </p:cNvPr>
          <p:cNvSpPr txBox="1"/>
          <p:nvPr/>
        </p:nvSpPr>
        <p:spPr>
          <a:xfrm>
            <a:off x="412962" y="6448911"/>
            <a:ext cx="4857750" cy="307777"/>
          </a:xfrm>
          <a:prstGeom prst="rect">
            <a:avLst/>
          </a:prstGeom>
          <a:noFill/>
        </p:spPr>
        <p:txBody>
          <a:bodyPr wrap="square" rtlCol="0">
            <a:spAutoFit/>
          </a:bodyPr>
          <a:lstStyle/>
          <a:p>
            <a:r>
              <a:rPr lang="en-US" sz="1400" dirty="0"/>
              <a:t>Source: www.jomtest.com</a:t>
            </a:r>
            <a:endParaRPr lang="en-MY" sz="1400" dirty="0"/>
          </a:p>
        </p:txBody>
      </p:sp>
      <p:sp>
        <p:nvSpPr>
          <p:cNvPr id="3" name="Slide Number Placeholder 2">
            <a:extLst>
              <a:ext uri="{FF2B5EF4-FFF2-40B4-BE49-F238E27FC236}">
                <a16:creationId xmlns:a16="http://schemas.microsoft.com/office/drawing/2014/main" id="{3B49F4B8-61E2-AE7E-7B34-D4AD306641D9}"/>
              </a:ext>
            </a:extLst>
          </p:cNvPr>
          <p:cNvSpPr>
            <a:spLocks noGrp="1"/>
          </p:cNvSpPr>
          <p:nvPr>
            <p:ph type="sldNum" idx="12"/>
          </p:nvPr>
        </p:nvSpPr>
        <p:spPr/>
        <p:txBody>
          <a:bodyPr/>
          <a:lstStyle/>
          <a:p>
            <a:fld id="{00000000-1234-1234-1234-123412341234}" type="slidenum">
              <a:rPr lang="en" smtClean="0"/>
              <a:pPr/>
              <a:t>25</a:t>
            </a:fld>
            <a:endParaRPr lang="en"/>
          </a:p>
        </p:txBody>
      </p:sp>
      <p:pic>
        <p:nvPicPr>
          <p:cNvPr id="4" name="Picture 2" descr="http://www.ioes.um.edu.my/images/ioes/logo/UM%20Logo%202009%20formal%20copy.jpg">
            <a:extLst>
              <a:ext uri="{FF2B5EF4-FFF2-40B4-BE49-F238E27FC236}">
                <a16:creationId xmlns:a16="http://schemas.microsoft.com/office/drawing/2014/main" id="{7C785709-6655-E4AE-24F7-78E9746678F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63100" y="136009"/>
            <a:ext cx="2464896" cy="833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0482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3"/>
          <p:cNvSpPr txBox="1">
            <a:spLocks noGrp="1"/>
          </p:cNvSpPr>
          <p:nvPr>
            <p:ph type="title"/>
          </p:nvPr>
        </p:nvSpPr>
        <p:spPr>
          <a:xfrm>
            <a:off x="629200" y="984967"/>
            <a:ext cx="10962800" cy="1023600"/>
          </a:xfrm>
          <a:prstGeom prst="rect">
            <a:avLst/>
          </a:prstGeom>
          <a:effectLst>
            <a:outerShdw blurRad="57150" dist="19050" dir="5400000" algn="bl" rotWithShape="0">
              <a:srgbClr val="000000">
                <a:alpha val="50000"/>
              </a:srgbClr>
            </a:outerShdw>
          </a:effectLst>
        </p:spPr>
        <p:txBody>
          <a:bodyPr spcFirstLastPara="1" vert="horz" wrap="square" lIns="121900" tIns="121900" rIns="121900" bIns="121900" rtlCol="0" anchor="b" anchorCtr="0">
            <a:normAutofit/>
          </a:bodyPr>
          <a:lstStyle/>
          <a:p>
            <a:r>
              <a:rPr lang="en" b="1" dirty="0"/>
              <a:t>WHAT DO CLIENTS GET?</a:t>
            </a:r>
            <a:endParaRPr b="1" dirty="0"/>
          </a:p>
        </p:txBody>
      </p:sp>
      <p:pic>
        <p:nvPicPr>
          <p:cNvPr id="156" name="Google Shape;156;p23"/>
          <p:cNvPicPr preferRelativeResize="0"/>
          <p:nvPr/>
        </p:nvPicPr>
        <p:blipFill>
          <a:blip r:embed="rId3">
            <a:alphaModFix/>
          </a:blip>
          <a:stretch>
            <a:fillRect/>
          </a:stretch>
        </p:blipFill>
        <p:spPr>
          <a:xfrm>
            <a:off x="686801" y="2401901"/>
            <a:ext cx="2975481" cy="2272167"/>
          </a:xfrm>
          <a:prstGeom prst="rect">
            <a:avLst/>
          </a:prstGeom>
          <a:noFill/>
          <a:ln>
            <a:noFill/>
          </a:ln>
        </p:spPr>
      </p:pic>
      <p:pic>
        <p:nvPicPr>
          <p:cNvPr id="157" name="Google Shape;157;p23"/>
          <p:cNvPicPr preferRelativeResize="0"/>
          <p:nvPr/>
        </p:nvPicPr>
        <p:blipFill>
          <a:blip r:embed="rId4">
            <a:alphaModFix/>
          </a:blip>
          <a:stretch>
            <a:fillRect/>
          </a:stretch>
        </p:blipFill>
        <p:spPr>
          <a:xfrm>
            <a:off x="383700" y="4727330"/>
            <a:ext cx="3874400" cy="1944767"/>
          </a:xfrm>
          <a:prstGeom prst="rect">
            <a:avLst/>
          </a:prstGeom>
          <a:noFill/>
          <a:ln>
            <a:noFill/>
          </a:ln>
        </p:spPr>
      </p:pic>
      <p:sp>
        <p:nvSpPr>
          <p:cNvPr id="158" name="Google Shape;158;p23"/>
          <p:cNvSpPr txBox="1"/>
          <p:nvPr/>
        </p:nvSpPr>
        <p:spPr>
          <a:xfrm>
            <a:off x="1744467" y="4327867"/>
            <a:ext cx="742000" cy="533600"/>
          </a:xfrm>
          <a:prstGeom prst="rect">
            <a:avLst/>
          </a:prstGeom>
          <a:solidFill>
            <a:srgbClr val="FF9900"/>
          </a:solidFill>
          <a:ln w="38100" cap="flat" cmpd="sng">
            <a:solidFill>
              <a:srgbClr val="FFFFFF"/>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121900" tIns="121900" rIns="121900" bIns="121900" anchor="ctr" anchorCtr="0">
            <a:noAutofit/>
          </a:bodyPr>
          <a:lstStyle/>
          <a:p>
            <a:pPr algn="ctr"/>
            <a:r>
              <a:rPr lang="en" sz="2400">
                <a:solidFill>
                  <a:srgbClr val="FFFFFF"/>
                </a:solidFill>
                <a:latin typeface="Roboto"/>
                <a:ea typeface="Roboto"/>
                <a:cs typeface="Roboto"/>
                <a:sym typeface="Roboto"/>
              </a:rPr>
              <a:t>OR</a:t>
            </a:r>
            <a:endParaRPr sz="2400">
              <a:solidFill>
                <a:srgbClr val="FFFFFF"/>
              </a:solidFill>
              <a:latin typeface="Roboto"/>
              <a:ea typeface="Roboto"/>
              <a:cs typeface="Roboto"/>
              <a:sym typeface="Roboto"/>
            </a:endParaRPr>
          </a:p>
        </p:txBody>
      </p:sp>
      <p:sp>
        <p:nvSpPr>
          <p:cNvPr id="159" name="Google Shape;159;p23"/>
          <p:cNvSpPr/>
          <p:nvPr/>
        </p:nvSpPr>
        <p:spPr>
          <a:xfrm>
            <a:off x="4163033" y="3941867"/>
            <a:ext cx="905600" cy="919600"/>
          </a:xfrm>
          <a:prstGeom prst="mathPlus">
            <a:avLst>
              <a:gd name="adj1" fmla="val 23520"/>
            </a:avLst>
          </a:prstGeom>
          <a:solidFill>
            <a:srgbClr val="FF0000"/>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pic>
        <p:nvPicPr>
          <p:cNvPr id="160" name="Google Shape;160;p23"/>
          <p:cNvPicPr preferRelativeResize="0"/>
          <p:nvPr/>
        </p:nvPicPr>
        <p:blipFill>
          <a:blip r:embed="rId5">
            <a:alphaModFix/>
          </a:blip>
          <a:stretch>
            <a:fillRect/>
          </a:stretch>
        </p:blipFill>
        <p:spPr>
          <a:xfrm>
            <a:off x="4973567" y="3515601"/>
            <a:ext cx="3219767" cy="2404100"/>
          </a:xfrm>
          <a:prstGeom prst="rect">
            <a:avLst/>
          </a:prstGeom>
          <a:noFill/>
          <a:ln>
            <a:noFill/>
          </a:ln>
        </p:spPr>
      </p:pic>
      <p:sp>
        <p:nvSpPr>
          <p:cNvPr id="161" name="Google Shape;161;p23"/>
          <p:cNvSpPr/>
          <p:nvPr/>
        </p:nvSpPr>
        <p:spPr>
          <a:xfrm>
            <a:off x="8127900" y="3941867"/>
            <a:ext cx="905600" cy="919600"/>
          </a:xfrm>
          <a:prstGeom prst="mathPlus">
            <a:avLst>
              <a:gd name="adj1" fmla="val 23520"/>
            </a:avLst>
          </a:prstGeom>
          <a:solidFill>
            <a:srgbClr val="FF0000"/>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pic>
        <p:nvPicPr>
          <p:cNvPr id="162" name="Google Shape;162;p23"/>
          <p:cNvPicPr preferRelativeResize="0"/>
          <p:nvPr/>
        </p:nvPicPr>
        <p:blipFill>
          <a:blip r:embed="rId6">
            <a:alphaModFix/>
          </a:blip>
          <a:stretch>
            <a:fillRect/>
          </a:stretch>
        </p:blipFill>
        <p:spPr>
          <a:xfrm rot="1078912">
            <a:off x="8927834" y="2525233"/>
            <a:ext cx="2752100" cy="3752864"/>
          </a:xfrm>
          <a:prstGeom prst="rect">
            <a:avLst/>
          </a:prstGeom>
          <a:noFill/>
          <a:ln>
            <a:noFill/>
          </a:ln>
        </p:spPr>
      </p:pic>
      <p:pic>
        <p:nvPicPr>
          <p:cNvPr id="163" name="Google Shape;163;p23"/>
          <p:cNvPicPr preferRelativeResize="0"/>
          <p:nvPr/>
        </p:nvPicPr>
        <p:blipFill rotWithShape="1">
          <a:blip r:embed="rId7">
            <a:alphaModFix/>
          </a:blip>
          <a:srcRect l="18341" t="16157" r="23797" b="25763"/>
          <a:stretch/>
        </p:blipFill>
        <p:spPr>
          <a:xfrm>
            <a:off x="10390800" y="367667"/>
            <a:ext cx="1498400" cy="150407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4"/>
          <p:cNvSpPr txBox="1">
            <a:spLocks noGrp="1"/>
          </p:cNvSpPr>
          <p:nvPr>
            <p:ph type="title"/>
          </p:nvPr>
        </p:nvSpPr>
        <p:spPr>
          <a:xfrm>
            <a:off x="131000" y="21800"/>
            <a:ext cx="11768800" cy="803600"/>
          </a:xfrm>
          <a:prstGeom prst="rect">
            <a:avLst/>
          </a:prstGeom>
          <a:effectLst>
            <a:outerShdw blurRad="57150" dist="19050" dir="5400000" algn="bl" rotWithShape="0">
              <a:srgbClr val="000000">
                <a:alpha val="50000"/>
              </a:srgbClr>
            </a:outerShdw>
          </a:effectLst>
        </p:spPr>
        <p:txBody>
          <a:bodyPr spcFirstLastPara="1" vert="horz" wrap="square" lIns="121900" tIns="121900" rIns="121900" bIns="121900" rtlCol="0" anchor="ctr" anchorCtr="0">
            <a:normAutofit fontScale="90000"/>
          </a:bodyPr>
          <a:lstStyle/>
          <a:p>
            <a:pPr>
              <a:spcBef>
                <a:spcPts val="0"/>
              </a:spcBef>
            </a:pPr>
            <a:r>
              <a:rPr lang="en" b="1"/>
              <a:t>JOM TEST PROGRAM PROMOTION</a:t>
            </a:r>
            <a:endParaRPr b="1"/>
          </a:p>
        </p:txBody>
      </p:sp>
      <p:pic>
        <p:nvPicPr>
          <p:cNvPr id="169" name="Google Shape;169;p24"/>
          <p:cNvPicPr preferRelativeResize="0"/>
          <p:nvPr/>
        </p:nvPicPr>
        <p:blipFill>
          <a:blip r:embed="rId3">
            <a:alphaModFix/>
          </a:blip>
          <a:stretch>
            <a:fillRect/>
          </a:stretch>
        </p:blipFill>
        <p:spPr>
          <a:xfrm>
            <a:off x="827434" y="825401"/>
            <a:ext cx="10747250" cy="582940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7"/>
          <p:cNvSpPr txBox="1">
            <a:spLocks noGrp="1"/>
          </p:cNvSpPr>
          <p:nvPr>
            <p:ph type="title"/>
          </p:nvPr>
        </p:nvSpPr>
        <p:spPr>
          <a:xfrm>
            <a:off x="629200" y="984967"/>
            <a:ext cx="10962800" cy="1023600"/>
          </a:xfrm>
          <a:prstGeom prst="rect">
            <a:avLst/>
          </a:prstGeom>
          <a:effectLst>
            <a:outerShdw blurRad="57150" dist="19050" dir="5400000" algn="bl" rotWithShape="0">
              <a:srgbClr val="000000">
                <a:alpha val="50000"/>
              </a:srgbClr>
            </a:outerShdw>
          </a:effectLst>
        </p:spPr>
        <p:txBody>
          <a:bodyPr spcFirstLastPara="1" vert="horz" wrap="square" lIns="121900" tIns="121900" rIns="121900" bIns="121900" rtlCol="0" anchor="b" anchorCtr="0">
            <a:normAutofit/>
          </a:bodyPr>
          <a:lstStyle/>
          <a:p>
            <a:r>
              <a:rPr lang="en" b="1" dirty="0"/>
              <a:t>MOTTO PROGRAM JOM TEST</a:t>
            </a:r>
            <a:endParaRPr b="1" dirty="0"/>
          </a:p>
        </p:txBody>
      </p:sp>
      <p:pic>
        <p:nvPicPr>
          <p:cNvPr id="99" name="Google Shape;99;p17"/>
          <p:cNvPicPr preferRelativeResize="0"/>
          <p:nvPr/>
        </p:nvPicPr>
        <p:blipFill>
          <a:blip r:embed="rId3">
            <a:alphaModFix/>
          </a:blip>
          <a:stretch>
            <a:fillRect/>
          </a:stretch>
        </p:blipFill>
        <p:spPr>
          <a:xfrm>
            <a:off x="249101" y="3536316"/>
            <a:ext cx="1830764" cy="1830768"/>
          </a:xfrm>
          <a:prstGeom prst="rect">
            <a:avLst/>
          </a:prstGeom>
          <a:noFill/>
          <a:ln>
            <a:noFill/>
          </a:ln>
        </p:spPr>
      </p:pic>
      <p:pic>
        <p:nvPicPr>
          <p:cNvPr id="100" name="Google Shape;100;p17"/>
          <p:cNvPicPr preferRelativeResize="0"/>
          <p:nvPr/>
        </p:nvPicPr>
        <p:blipFill>
          <a:blip r:embed="rId4">
            <a:alphaModFix/>
          </a:blip>
          <a:stretch>
            <a:fillRect/>
          </a:stretch>
        </p:blipFill>
        <p:spPr>
          <a:xfrm>
            <a:off x="5291970" y="3435516"/>
            <a:ext cx="1830764" cy="1830768"/>
          </a:xfrm>
          <a:prstGeom prst="rect">
            <a:avLst/>
          </a:prstGeom>
          <a:noFill/>
          <a:ln>
            <a:noFill/>
          </a:ln>
        </p:spPr>
      </p:pic>
      <p:pic>
        <p:nvPicPr>
          <p:cNvPr id="101" name="Google Shape;101;p17"/>
          <p:cNvPicPr preferRelativeResize="0"/>
          <p:nvPr/>
        </p:nvPicPr>
        <p:blipFill>
          <a:blip r:embed="rId5">
            <a:alphaModFix/>
          </a:blip>
          <a:stretch>
            <a:fillRect/>
          </a:stretch>
        </p:blipFill>
        <p:spPr>
          <a:xfrm>
            <a:off x="9399182" y="3536316"/>
            <a:ext cx="1830764" cy="1830768"/>
          </a:xfrm>
          <a:prstGeom prst="rect">
            <a:avLst/>
          </a:prstGeom>
          <a:noFill/>
          <a:ln>
            <a:noFill/>
          </a:ln>
        </p:spPr>
      </p:pic>
      <p:sp>
        <p:nvSpPr>
          <p:cNvPr id="102" name="Google Shape;102;p17"/>
          <p:cNvSpPr/>
          <p:nvPr/>
        </p:nvSpPr>
        <p:spPr>
          <a:xfrm>
            <a:off x="1892135" y="5200900"/>
            <a:ext cx="1930767" cy="619001"/>
          </a:xfrm>
          <a:prstGeom prst="rect">
            <a:avLst/>
          </a:prstGeom>
        </p:spPr>
        <p:txBody>
          <a:bodyPr>
            <a:prstTxWarp prst="textPlain">
              <a:avLst/>
            </a:prstTxWarp>
          </a:bodyPr>
          <a:lstStyle/>
          <a:p>
            <a:pPr lvl="0" algn="ctr"/>
            <a:r>
              <a:rPr sz="2400" b="1">
                <a:ln w="19050" cap="flat" cmpd="sng">
                  <a:solidFill>
                    <a:schemeClr val="dk2"/>
                  </a:solidFill>
                  <a:prstDash val="solid"/>
                  <a:round/>
                  <a:headEnd type="none" w="sm" len="sm"/>
                  <a:tailEnd type="none" w="sm" len="sm"/>
                </a:ln>
                <a:solidFill>
                  <a:srgbClr val="FF9900"/>
                </a:solidFill>
                <a:latin typeface="Roboto"/>
              </a:rPr>
              <a:t>FAST</a:t>
            </a:r>
          </a:p>
        </p:txBody>
      </p:sp>
      <p:sp>
        <p:nvSpPr>
          <p:cNvPr id="103" name="Google Shape;103;p17"/>
          <p:cNvSpPr/>
          <p:nvPr/>
        </p:nvSpPr>
        <p:spPr>
          <a:xfrm>
            <a:off x="4667368" y="2772300"/>
            <a:ext cx="2037608" cy="619001"/>
          </a:xfrm>
          <a:prstGeom prst="rect">
            <a:avLst/>
          </a:prstGeom>
        </p:spPr>
        <p:txBody>
          <a:bodyPr>
            <a:prstTxWarp prst="textPlain">
              <a:avLst/>
            </a:prstTxWarp>
          </a:bodyPr>
          <a:lstStyle/>
          <a:p>
            <a:pPr lvl="0" algn="ctr"/>
            <a:r>
              <a:rPr sz="2400" b="1">
                <a:ln w="19050" cap="flat" cmpd="sng">
                  <a:solidFill>
                    <a:schemeClr val="dk2"/>
                  </a:solidFill>
                  <a:prstDash val="solid"/>
                  <a:round/>
                  <a:headEnd type="none" w="sm" len="sm"/>
                  <a:tailEnd type="none" w="sm" len="sm"/>
                </a:ln>
                <a:solidFill>
                  <a:srgbClr val="FF9900"/>
                </a:solidFill>
                <a:latin typeface="Roboto"/>
              </a:rPr>
              <a:t>EASY</a:t>
            </a:r>
          </a:p>
        </p:txBody>
      </p:sp>
      <p:sp>
        <p:nvSpPr>
          <p:cNvPr id="104" name="Google Shape;104;p17"/>
          <p:cNvSpPr/>
          <p:nvPr/>
        </p:nvSpPr>
        <p:spPr>
          <a:xfrm>
            <a:off x="5915468" y="5722466"/>
            <a:ext cx="5821131" cy="619001"/>
          </a:xfrm>
          <a:prstGeom prst="rect">
            <a:avLst/>
          </a:prstGeom>
        </p:spPr>
        <p:txBody>
          <a:bodyPr>
            <a:prstTxWarp prst="textPlain">
              <a:avLst/>
            </a:prstTxWarp>
          </a:bodyPr>
          <a:lstStyle/>
          <a:p>
            <a:pPr lvl="0" algn="ctr"/>
            <a:r>
              <a:rPr sz="2400" b="1">
                <a:ln w="19050" cap="flat" cmpd="sng">
                  <a:solidFill>
                    <a:schemeClr val="dk2"/>
                  </a:solidFill>
                  <a:prstDash val="solid"/>
                  <a:round/>
                  <a:headEnd type="none" w="sm" len="sm"/>
                  <a:tailEnd type="none" w="sm" len="sm"/>
                </a:ln>
                <a:solidFill>
                  <a:srgbClr val="FF9900"/>
                </a:solidFill>
                <a:latin typeface="Roboto"/>
              </a:rPr>
              <a:t>CONFIDENTIAL</a:t>
            </a:r>
          </a:p>
        </p:txBody>
      </p:sp>
      <p:sp>
        <p:nvSpPr>
          <p:cNvPr id="105" name="Google Shape;105;p17"/>
          <p:cNvSpPr/>
          <p:nvPr/>
        </p:nvSpPr>
        <p:spPr>
          <a:xfrm rot="-2938552">
            <a:off x="2418261" y="4338880"/>
            <a:ext cx="399771" cy="705693"/>
          </a:xfrm>
          <a:prstGeom prst="curvedLeftArrow">
            <a:avLst>
              <a:gd name="adj1" fmla="val 25000"/>
              <a:gd name="adj2" fmla="val 50000"/>
              <a:gd name="adj3" fmla="val 25000"/>
            </a:avLst>
          </a:prstGeom>
          <a:solidFill>
            <a:srgbClr val="FF0000"/>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6" name="Google Shape;106;p17"/>
          <p:cNvSpPr/>
          <p:nvPr/>
        </p:nvSpPr>
        <p:spPr>
          <a:xfrm rot="-10638222">
            <a:off x="4882483" y="3545291"/>
            <a:ext cx="399643" cy="705600"/>
          </a:xfrm>
          <a:prstGeom prst="curvedLeftArrow">
            <a:avLst>
              <a:gd name="adj1" fmla="val 25000"/>
              <a:gd name="adj2" fmla="val 50000"/>
              <a:gd name="adj3" fmla="val 25000"/>
            </a:avLst>
          </a:prstGeom>
          <a:solidFill>
            <a:srgbClr val="FF0000"/>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07" name="Google Shape;107;p17"/>
          <p:cNvSpPr/>
          <p:nvPr/>
        </p:nvSpPr>
        <p:spPr>
          <a:xfrm rot="-2938552">
            <a:off x="11139328" y="4758614"/>
            <a:ext cx="399771" cy="705693"/>
          </a:xfrm>
          <a:prstGeom prst="curvedLeftArrow">
            <a:avLst>
              <a:gd name="adj1" fmla="val 25000"/>
              <a:gd name="adj2" fmla="val 50000"/>
              <a:gd name="adj3" fmla="val 25000"/>
            </a:avLst>
          </a:prstGeom>
          <a:solidFill>
            <a:srgbClr val="FF0000"/>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pic>
        <p:nvPicPr>
          <p:cNvPr id="108" name="Google Shape;108;p17"/>
          <p:cNvPicPr preferRelativeResize="0"/>
          <p:nvPr/>
        </p:nvPicPr>
        <p:blipFill rotWithShape="1">
          <a:blip r:embed="rId6">
            <a:alphaModFix/>
          </a:blip>
          <a:srcRect l="18341" t="16157" r="23797" b="25763"/>
          <a:stretch/>
        </p:blipFill>
        <p:spPr>
          <a:xfrm>
            <a:off x="10390800" y="367667"/>
            <a:ext cx="1498400" cy="1504071"/>
          </a:xfrm>
          <a:prstGeom prst="rect">
            <a:avLst/>
          </a:prstGeom>
          <a:noFill/>
          <a:ln>
            <a:noFill/>
          </a:ln>
        </p:spPr>
      </p:pic>
      <p:pic>
        <p:nvPicPr>
          <p:cNvPr id="109" name="Google Shape;109;p17"/>
          <p:cNvPicPr preferRelativeResize="0"/>
          <p:nvPr/>
        </p:nvPicPr>
        <p:blipFill>
          <a:blip r:embed="rId7">
            <a:alphaModFix/>
          </a:blip>
          <a:stretch>
            <a:fillRect/>
          </a:stretch>
        </p:blipFill>
        <p:spPr>
          <a:xfrm>
            <a:off x="238201" y="191034"/>
            <a:ext cx="592799" cy="89483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2"/>
          <p:cNvSpPr txBox="1">
            <a:spLocks noGrp="1"/>
          </p:cNvSpPr>
          <p:nvPr>
            <p:ph type="body" idx="1"/>
          </p:nvPr>
        </p:nvSpPr>
        <p:spPr>
          <a:xfrm>
            <a:off x="76200" y="6262433"/>
            <a:ext cx="11176000" cy="595600"/>
          </a:xfrm>
          <a:prstGeom prst="rect">
            <a:avLst/>
          </a:prstGeom>
        </p:spPr>
        <p:txBody>
          <a:bodyPr spcFirstLastPara="1" vert="horz" wrap="square" lIns="121900" tIns="121900" rIns="121900" bIns="121900" rtlCol="0" anchor="ctr" anchorCtr="0">
            <a:normAutofit/>
          </a:bodyPr>
          <a:lstStyle/>
          <a:p>
            <a:pPr marL="0" indent="0"/>
            <a:r>
              <a:rPr lang="en"/>
              <a:t>www.jom-test.com</a:t>
            </a:r>
            <a:endParaRPr/>
          </a:p>
        </p:txBody>
      </p:sp>
      <p:pic>
        <p:nvPicPr>
          <p:cNvPr id="141" name="Google Shape;141;p22"/>
          <p:cNvPicPr preferRelativeResize="0"/>
          <p:nvPr/>
        </p:nvPicPr>
        <p:blipFill>
          <a:blip r:embed="rId3">
            <a:alphaModFix/>
          </a:blip>
          <a:stretch>
            <a:fillRect/>
          </a:stretch>
        </p:blipFill>
        <p:spPr>
          <a:xfrm>
            <a:off x="203201" y="203201"/>
            <a:ext cx="11785596" cy="3951817"/>
          </a:xfrm>
          <a:prstGeom prst="rect">
            <a:avLst/>
          </a:prstGeom>
          <a:noFill/>
          <a:ln>
            <a:noFill/>
          </a:ln>
        </p:spPr>
      </p:pic>
      <p:sp>
        <p:nvSpPr>
          <p:cNvPr id="142" name="Google Shape;142;p22"/>
          <p:cNvSpPr/>
          <p:nvPr/>
        </p:nvSpPr>
        <p:spPr>
          <a:xfrm>
            <a:off x="865600" y="1238633"/>
            <a:ext cx="2929600" cy="2916400"/>
          </a:xfrm>
          <a:prstGeom prst="ellipse">
            <a:avLst/>
          </a:prstGeom>
          <a:noFill/>
          <a:ln w="28575" cap="flat" cmpd="sng">
            <a:solidFill>
              <a:srgbClr val="FF9900"/>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43" name="Google Shape;143;p22"/>
          <p:cNvSpPr txBox="1"/>
          <p:nvPr/>
        </p:nvSpPr>
        <p:spPr>
          <a:xfrm>
            <a:off x="392500" y="5060233"/>
            <a:ext cx="2790000" cy="1038800"/>
          </a:xfrm>
          <a:prstGeom prst="rect">
            <a:avLst/>
          </a:prstGeom>
          <a:noFill/>
          <a:ln w="38100" cap="flat" cmpd="sng">
            <a:solidFill>
              <a:srgbClr val="FF9900"/>
            </a:solidFill>
            <a:prstDash val="solid"/>
            <a:round/>
            <a:headEnd type="none" w="sm" len="sm"/>
            <a:tailEnd type="none" w="sm" len="sm"/>
          </a:ln>
        </p:spPr>
        <p:txBody>
          <a:bodyPr spcFirstLastPara="1" wrap="square" lIns="121900" tIns="121900" rIns="121900" bIns="121900" anchor="ctr" anchorCtr="0">
            <a:noAutofit/>
          </a:bodyPr>
          <a:lstStyle/>
          <a:p>
            <a:pPr algn="ctr"/>
            <a:r>
              <a:rPr lang="en" sz="2400">
                <a:latin typeface="Roboto"/>
                <a:ea typeface="Roboto"/>
                <a:cs typeface="Roboto"/>
                <a:sym typeface="Roboto"/>
              </a:rPr>
              <a:t>Directory of all active Outreach workers &amp; Peers </a:t>
            </a:r>
            <a:endParaRPr sz="2400">
              <a:latin typeface="Roboto"/>
              <a:ea typeface="Roboto"/>
              <a:cs typeface="Roboto"/>
              <a:sym typeface="Roboto"/>
            </a:endParaRPr>
          </a:p>
        </p:txBody>
      </p:sp>
      <p:cxnSp>
        <p:nvCxnSpPr>
          <p:cNvPr id="144" name="Google Shape;144;p22"/>
          <p:cNvCxnSpPr>
            <a:stCxn id="142" idx="4"/>
            <a:endCxn id="143" idx="0"/>
          </p:cNvCxnSpPr>
          <p:nvPr/>
        </p:nvCxnSpPr>
        <p:spPr>
          <a:xfrm rot="5400000">
            <a:off x="1606400" y="4336233"/>
            <a:ext cx="905200" cy="542800"/>
          </a:xfrm>
          <a:prstGeom prst="bentConnector3">
            <a:avLst>
              <a:gd name="adj1" fmla="val 50000"/>
            </a:avLst>
          </a:prstGeom>
          <a:noFill/>
          <a:ln w="28575" cap="flat" cmpd="sng">
            <a:solidFill>
              <a:srgbClr val="FF9900"/>
            </a:solidFill>
            <a:prstDash val="solid"/>
            <a:round/>
            <a:headEnd type="none" w="med" len="med"/>
            <a:tailEnd type="triangle" w="med" len="med"/>
          </a:ln>
        </p:spPr>
      </p:cxnSp>
      <p:sp>
        <p:nvSpPr>
          <p:cNvPr id="145" name="Google Shape;145;p22"/>
          <p:cNvSpPr/>
          <p:nvPr/>
        </p:nvSpPr>
        <p:spPr>
          <a:xfrm>
            <a:off x="4631200" y="1175500"/>
            <a:ext cx="2929600" cy="2916400"/>
          </a:xfrm>
          <a:prstGeom prst="ellipse">
            <a:avLst/>
          </a:prstGeom>
          <a:noFill/>
          <a:ln w="28575" cap="flat" cmpd="sng">
            <a:solidFill>
              <a:srgbClr val="FF9900"/>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46" name="Google Shape;146;p22"/>
          <p:cNvSpPr txBox="1"/>
          <p:nvPr/>
        </p:nvSpPr>
        <p:spPr>
          <a:xfrm>
            <a:off x="4269200" y="4477733"/>
            <a:ext cx="2790000" cy="1038800"/>
          </a:xfrm>
          <a:prstGeom prst="rect">
            <a:avLst/>
          </a:prstGeom>
          <a:noFill/>
          <a:ln w="38100" cap="flat" cmpd="sng">
            <a:solidFill>
              <a:srgbClr val="FF9900"/>
            </a:solidFill>
            <a:prstDash val="solid"/>
            <a:round/>
            <a:headEnd type="none" w="sm" len="sm"/>
            <a:tailEnd type="none" w="sm" len="sm"/>
          </a:ln>
        </p:spPr>
        <p:txBody>
          <a:bodyPr spcFirstLastPara="1" wrap="square" lIns="121900" tIns="121900" rIns="121900" bIns="121900" anchor="ctr" anchorCtr="0">
            <a:noAutofit/>
          </a:bodyPr>
          <a:lstStyle/>
          <a:p>
            <a:pPr algn="ctr"/>
            <a:r>
              <a:rPr lang="en" sz="2400">
                <a:latin typeface="Roboto"/>
                <a:ea typeface="Roboto"/>
                <a:cs typeface="Roboto"/>
                <a:sym typeface="Roboto"/>
              </a:rPr>
              <a:t>Community friendly &amp; STI clinics and hospitals</a:t>
            </a:r>
            <a:endParaRPr sz="2400">
              <a:latin typeface="Roboto"/>
              <a:ea typeface="Roboto"/>
              <a:cs typeface="Roboto"/>
              <a:sym typeface="Roboto"/>
            </a:endParaRPr>
          </a:p>
        </p:txBody>
      </p:sp>
      <p:cxnSp>
        <p:nvCxnSpPr>
          <p:cNvPr id="147" name="Google Shape;147;p22"/>
          <p:cNvCxnSpPr>
            <a:stCxn id="145" idx="3"/>
            <a:endCxn id="146" idx="1"/>
          </p:cNvCxnSpPr>
          <p:nvPr/>
        </p:nvCxnSpPr>
        <p:spPr>
          <a:xfrm rot="5400000">
            <a:off x="3998429" y="3935403"/>
            <a:ext cx="1332400" cy="791200"/>
          </a:xfrm>
          <a:prstGeom prst="bentConnector4">
            <a:avLst>
              <a:gd name="adj1" fmla="val 46534"/>
              <a:gd name="adj2" fmla="val 140107"/>
            </a:avLst>
          </a:prstGeom>
          <a:noFill/>
          <a:ln w="28575" cap="flat" cmpd="sng">
            <a:solidFill>
              <a:srgbClr val="FF9900"/>
            </a:solidFill>
            <a:prstDash val="solid"/>
            <a:round/>
            <a:headEnd type="none" w="med" len="med"/>
            <a:tailEnd type="triangle" w="med" len="med"/>
          </a:ln>
        </p:spPr>
      </p:cxnSp>
      <p:sp>
        <p:nvSpPr>
          <p:cNvPr id="148" name="Google Shape;148;p22"/>
          <p:cNvSpPr/>
          <p:nvPr/>
        </p:nvSpPr>
        <p:spPr>
          <a:xfrm>
            <a:off x="8202967" y="1196867"/>
            <a:ext cx="3289600" cy="3274800"/>
          </a:xfrm>
          <a:prstGeom prst="ellipse">
            <a:avLst/>
          </a:prstGeom>
          <a:noFill/>
          <a:ln w="28575" cap="flat" cmpd="sng">
            <a:solidFill>
              <a:srgbClr val="FF9900"/>
            </a:solidFill>
            <a:prstDash val="solid"/>
            <a:round/>
            <a:headEnd type="none" w="sm" len="sm"/>
            <a:tailEnd type="none" w="sm" len="sm"/>
          </a:ln>
        </p:spPr>
        <p:txBody>
          <a:bodyPr spcFirstLastPara="1" wrap="square" lIns="121900" tIns="121900" rIns="121900" bIns="121900" anchor="ctr" anchorCtr="0">
            <a:noAutofit/>
          </a:bodyPr>
          <a:lstStyle/>
          <a:p>
            <a:endParaRPr sz="2400"/>
          </a:p>
        </p:txBody>
      </p:sp>
      <p:sp>
        <p:nvSpPr>
          <p:cNvPr id="149" name="Google Shape;149;p22"/>
          <p:cNvSpPr txBox="1"/>
          <p:nvPr/>
        </p:nvSpPr>
        <p:spPr>
          <a:xfrm>
            <a:off x="7560800" y="4930500"/>
            <a:ext cx="2790000" cy="1038800"/>
          </a:xfrm>
          <a:prstGeom prst="rect">
            <a:avLst/>
          </a:prstGeom>
          <a:noFill/>
          <a:ln w="38100" cap="flat" cmpd="sng">
            <a:solidFill>
              <a:srgbClr val="FF9900"/>
            </a:solidFill>
            <a:prstDash val="solid"/>
            <a:round/>
            <a:headEnd type="none" w="sm" len="sm"/>
            <a:tailEnd type="none" w="sm" len="sm"/>
          </a:ln>
        </p:spPr>
        <p:txBody>
          <a:bodyPr spcFirstLastPara="1" wrap="square" lIns="121900" tIns="121900" rIns="121900" bIns="121900" anchor="ctr" anchorCtr="0">
            <a:noAutofit/>
          </a:bodyPr>
          <a:lstStyle/>
          <a:p>
            <a:pPr algn="ctr"/>
            <a:r>
              <a:rPr lang="en" sz="2400">
                <a:latin typeface="Roboto"/>
                <a:ea typeface="Roboto"/>
                <a:cs typeface="Roboto"/>
                <a:sym typeface="Roboto"/>
              </a:rPr>
              <a:t>Direct link to MyPrEP Locator Website</a:t>
            </a:r>
            <a:endParaRPr sz="2400">
              <a:latin typeface="Roboto"/>
              <a:ea typeface="Roboto"/>
              <a:cs typeface="Roboto"/>
              <a:sym typeface="Roboto"/>
            </a:endParaRPr>
          </a:p>
        </p:txBody>
      </p:sp>
      <p:cxnSp>
        <p:nvCxnSpPr>
          <p:cNvPr id="150" name="Google Shape;150;p22"/>
          <p:cNvCxnSpPr>
            <a:stCxn id="148" idx="5"/>
            <a:endCxn id="149" idx="3"/>
          </p:cNvCxnSpPr>
          <p:nvPr/>
        </p:nvCxnSpPr>
        <p:spPr>
          <a:xfrm rot="5400000">
            <a:off x="9951816" y="4391083"/>
            <a:ext cx="1458000" cy="660000"/>
          </a:xfrm>
          <a:prstGeom prst="bentConnector2">
            <a:avLst/>
          </a:prstGeom>
          <a:noFill/>
          <a:ln w="28575" cap="flat" cmpd="sng">
            <a:solidFill>
              <a:srgbClr val="FF9900"/>
            </a:solidFill>
            <a:prstDash val="solid"/>
            <a:round/>
            <a:headEnd type="none" w="med" len="med"/>
            <a:tailEnd type="triangle" w="med" len="med"/>
          </a:ln>
        </p:spPr>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0"/>
          <p:cNvSpPr txBox="1">
            <a:spLocks noGrp="1"/>
          </p:cNvSpPr>
          <p:nvPr>
            <p:ph type="body" idx="1"/>
          </p:nvPr>
        </p:nvSpPr>
        <p:spPr>
          <a:xfrm>
            <a:off x="76200" y="6262433"/>
            <a:ext cx="11176000" cy="595600"/>
          </a:xfrm>
          <a:prstGeom prst="rect">
            <a:avLst/>
          </a:prstGeom>
        </p:spPr>
        <p:txBody>
          <a:bodyPr spcFirstLastPara="1" vert="horz" wrap="square" lIns="121900" tIns="121900" rIns="121900" bIns="121900" rtlCol="0" anchor="ctr" anchorCtr="0">
            <a:normAutofit/>
          </a:bodyPr>
          <a:lstStyle/>
          <a:p>
            <a:pPr marL="0" indent="0"/>
            <a:r>
              <a:rPr lang="en"/>
              <a:t>www.jom-test.com</a:t>
            </a:r>
            <a:endParaRPr/>
          </a:p>
        </p:txBody>
      </p:sp>
      <p:pic>
        <p:nvPicPr>
          <p:cNvPr id="129" name="Google Shape;129;p20"/>
          <p:cNvPicPr preferRelativeResize="0"/>
          <p:nvPr/>
        </p:nvPicPr>
        <p:blipFill>
          <a:blip r:embed="rId3">
            <a:alphaModFix/>
          </a:blip>
          <a:stretch>
            <a:fillRect/>
          </a:stretch>
        </p:blipFill>
        <p:spPr>
          <a:xfrm>
            <a:off x="1397651" y="208100"/>
            <a:ext cx="9396693" cy="585603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30"/>
          <p:cNvSpPr txBox="1">
            <a:spLocks noGrp="1"/>
          </p:cNvSpPr>
          <p:nvPr>
            <p:ph type="title"/>
          </p:nvPr>
        </p:nvSpPr>
        <p:spPr>
          <a:xfrm>
            <a:off x="131000" y="21800"/>
            <a:ext cx="11768800" cy="803600"/>
          </a:xfrm>
          <a:prstGeom prst="rect">
            <a:avLst/>
          </a:prstGeom>
          <a:effectLst>
            <a:outerShdw blurRad="57150" dist="19050" dir="5400000" algn="bl" rotWithShape="0">
              <a:srgbClr val="000000">
                <a:alpha val="50000"/>
              </a:srgbClr>
            </a:outerShdw>
          </a:effectLst>
        </p:spPr>
        <p:txBody>
          <a:bodyPr spcFirstLastPara="1" vert="horz" wrap="square" lIns="121900" tIns="121900" rIns="121900" bIns="121900" rtlCol="0" anchor="ctr" anchorCtr="0">
            <a:normAutofit fontScale="90000"/>
          </a:bodyPr>
          <a:lstStyle/>
          <a:p>
            <a:pPr>
              <a:spcBef>
                <a:spcPts val="0"/>
              </a:spcBef>
            </a:pPr>
            <a:r>
              <a:rPr lang="en" b="1"/>
              <a:t>PARTICIPANT’S DASHBOARD</a:t>
            </a:r>
            <a:endParaRPr b="1"/>
          </a:p>
        </p:txBody>
      </p:sp>
      <p:pic>
        <p:nvPicPr>
          <p:cNvPr id="268" name="Google Shape;268;p30"/>
          <p:cNvPicPr preferRelativeResize="0"/>
          <p:nvPr/>
        </p:nvPicPr>
        <p:blipFill>
          <a:blip r:embed="rId3">
            <a:alphaModFix/>
          </a:blip>
          <a:stretch>
            <a:fillRect/>
          </a:stretch>
        </p:blipFill>
        <p:spPr>
          <a:xfrm>
            <a:off x="2033067" y="1028601"/>
            <a:ext cx="8125853" cy="562620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199D7-4320-47B6-8D40-8D34D434ECBC}"/>
              </a:ext>
            </a:extLst>
          </p:cNvPr>
          <p:cNvSpPr>
            <a:spLocks noGrp="1"/>
          </p:cNvSpPr>
          <p:nvPr>
            <p:ph type="title"/>
          </p:nvPr>
        </p:nvSpPr>
        <p:spPr>
          <a:xfrm>
            <a:off x="838200" y="178184"/>
            <a:ext cx="10515600" cy="719543"/>
          </a:xfrm>
        </p:spPr>
        <p:txBody>
          <a:bodyPr>
            <a:normAutofit/>
          </a:bodyPr>
          <a:lstStyle/>
          <a:p>
            <a:pPr algn="ctr"/>
            <a:r>
              <a:rPr lang="en-US" sz="4000" b="1" dirty="0">
                <a:solidFill>
                  <a:schemeClr val="accent1">
                    <a:lumMod val="75000"/>
                  </a:schemeClr>
                </a:solidFill>
              </a:rPr>
              <a:t>JOMTEST Program Progress (Nov 2020 – Oct 2021)</a:t>
            </a:r>
            <a:endParaRPr lang="en-MY" sz="4000" b="1" dirty="0">
              <a:solidFill>
                <a:schemeClr val="accent1">
                  <a:lumMod val="75000"/>
                </a:schemeClr>
              </a:solidFill>
            </a:endParaRPr>
          </a:p>
        </p:txBody>
      </p:sp>
      <p:graphicFrame>
        <p:nvGraphicFramePr>
          <p:cNvPr id="6" name="Content Placeholder 5">
            <a:extLst>
              <a:ext uri="{FF2B5EF4-FFF2-40B4-BE49-F238E27FC236}">
                <a16:creationId xmlns:a16="http://schemas.microsoft.com/office/drawing/2014/main" id="{DFAE28C2-EAB4-43C7-9464-33B6DED9B43F}"/>
              </a:ext>
            </a:extLst>
          </p:cNvPr>
          <p:cNvGraphicFramePr>
            <a:graphicFrameLocks noGrp="1"/>
          </p:cNvGraphicFramePr>
          <p:nvPr>
            <p:ph idx="1"/>
          </p:nvPr>
        </p:nvGraphicFramePr>
        <p:xfrm>
          <a:off x="777529" y="1795686"/>
          <a:ext cx="8653074" cy="469719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Diagram 15"/>
          <p:cNvGraphicFramePr/>
          <p:nvPr/>
        </p:nvGraphicFramePr>
        <p:xfrm>
          <a:off x="6261191" y="18955"/>
          <a:ext cx="4970379" cy="28803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C99AA615-D691-4C8D-86A3-CDBADF4F7F4F}"/>
              </a:ext>
            </a:extLst>
          </p:cNvPr>
          <p:cNvSpPr txBox="1"/>
          <p:nvPr/>
        </p:nvSpPr>
        <p:spPr>
          <a:xfrm>
            <a:off x="838200" y="1255511"/>
            <a:ext cx="3335983" cy="369332"/>
          </a:xfrm>
          <a:prstGeom prst="rect">
            <a:avLst/>
          </a:prstGeom>
          <a:noFill/>
        </p:spPr>
        <p:txBody>
          <a:bodyPr wrap="square" rtlCol="0">
            <a:spAutoFit/>
          </a:bodyPr>
          <a:lstStyle/>
          <a:p>
            <a:r>
              <a:rPr lang="en-US" b="1" dirty="0">
                <a:solidFill>
                  <a:schemeClr val="tx1">
                    <a:lumMod val="65000"/>
                    <a:lumOff val="35000"/>
                  </a:schemeClr>
                </a:solidFill>
              </a:rPr>
              <a:t>No. of unique visitors:  21,661</a:t>
            </a:r>
            <a:endParaRPr lang="en-MY" b="1" dirty="0">
              <a:solidFill>
                <a:schemeClr val="tx1">
                  <a:lumMod val="65000"/>
                  <a:lumOff val="35000"/>
                </a:schemeClr>
              </a:solidFill>
            </a:endParaRPr>
          </a:p>
        </p:txBody>
      </p:sp>
      <p:sp>
        <p:nvSpPr>
          <p:cNvPr id="15" name="TextBox 14">
            <a:extLst>
              <a:ext uri="{FF2B5EF4-FFF2-40B4-BE49-F238E27FC236}">
                <a16:creationId xmlns:a16="http://schemas.microsoft.com/office/drawing/2014/main" id="{8915D8DB-61DA-423C-87D3-6F4738B3CF65}"/>
              </a:ext>
            </a:extLst>
          </p:cNvPr>
          <p:cNvSpPr txBox="1"/>
          <p:nvPr/>
        </p:nvSpPr>
        <p:spPr>
          <a:xfrm>
            <a:off x="5656522" y="2160411"/>
            <a:ext cx="724846" cy="338554"/>
          </a:xfrm>
          <a:prstGeom prst="rect">
            <a:avLst/>
          </a:prstGeom>
          <a:noFill/>
        </p:spPr>
        <p:txBody>
          <a:bodyPr wrap="square" rtlCol="0">
            <a:spAutoFit/>
          </a:bodyPr>
          <a:lstStyle/>
          <a:p>
            <a:pPr algn="ctr"/>
            <a:r>
              <a:rPr lang="en-MY" sz="1600" b="1" dirty="0">
                <a:solidFill>
                  <a:schemeClr val="tx1">
                    <a:lumMod val="75000"/>
                    <a:lumOff val="25000"/>
                  </a:schemeClr>
                </a:solidFill>
              </a:rPr>
              <a:t>88.1%</a:t>
            </a:r>
          </a:p>
        </p:txBody>
      </p:sp>
      <p:sp>
        <p:nvSpPr>
          <p:cNvPr id="29" name="TextBox 24">
            <a:extLst>
              <a:ext uri="{FF2B5EF4-FFF2-40B4-BE49-F238E27FC236}">
                <a16:creationId xmlns:a16="http://schemas.microsoft.com/office/drawing/2014/main" id="{206353BC-CE3C-4F3D-A27C-89AE18DB300E}"/>
              </a:ext>
            </a:extLst>
          </p:cNvPr>
          <p:cNvSpPr txBox="1"/>
          <p:nvPr/>
        </p:nvSpPr>
        <p:spPr>
          <a:xfrm>
            <a:off x="1732517" y="1846170"/>
            <a:ext cx="695009" cy="34254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MY" sz="1600" b="1" dirty="0">
                <a:solidFill>
                  <a:schemeClr val="tx1">
                    <a:lumMod val="75000"/>
                    <a:lumOff val="25000"/>
                  </a:schemeClr>
                </a:solidFill>
              </a:rPr>
              <a:t>100%</a:t>
            </a:r>
          </a:p>
        </p:txBody>
      </p:sp>
      <p:sp>
        <p:nvSpPr>
          <p:cNvPr id="30" name="TextBox 29">
            <a:extLst>
              <a:ext uri="{FF2B5EF4-FFF2-40B4-BE49-F238E27FC236}">
                <a16:creationId xmlns:a16="http://schemas.microsoft.com/office/drawing/2014/main" id="{F7ED15D9-F8D6-4797-9112-A0AB6373234A}"/>
              </a:ext>
            </a:extLst>
          </p:cNvPr>
          <p:cNvSpPr txBox="1"/>
          <p:nvPr/>
        </p:nvSpPr>
        <p:spPr>
          <a:xfrm>
            <a:off x="6960950" y="2560755"/>
            <a:ext cx="724846" cy="338554"/>
          </a:xfrm>
          <a:prstGeom prst="rect">
            <a:avLst/>
          </a:prstGeom>
          <a:noFill/>
        </p:spPr>
        <p:txBody>
          <a:bodyPr wrap="square" rtlCol="0">
            <a:spAutoFit/>
          </a:bodyPr>
          <a:lstStyle/>
          <a:p>
            <a:pPr algn="ctr"/>
            <a:r>
              <a:rPr lang="en-MY" sz="1600" b="1" dirty="0">
                <a:solidFill>
                  <a:schemeClr val="tx1">
                    <a:lumMod val="75000"/>
                    <a:lumOff val="25000"/>
                  </a:schemeClr>
                </a:solidFill>
              </a:rPr>
              <a:t>42.6%</a:t>
            </a:r>
          </a:p>
        </p:txBody>
      </p:sp>
      <p:sp>
        <p:nvSpPr>
          <p:cNvPr id="31" name="TextBox 30">
            <a:extLst>
              <a:ext uri="{FF2B5EF4-FFF2-40B4-BE49-F238E27FC236}">
                <a16:creationId xmlns:a16="http://schemas.microsoft.com/office/drawing/2014/main" id="{E88FC8FC-CD2B-4000-B202-6E625A5358ED}"/>
              </a:ext>
            </a:extLst>
          </p:cNvPr>
          <p:cNvSpPr txBox="1"/>
          <p:nvPr/>
        </p:nvSpPr>
        <p:spPr>
          <a:xfrm>
            <a:off x="8287356" y="3433829"/>
            <a:ext cx="724846" cy="338554"/>
          </a:xfrm>
          <a:prstGeom prst="rect">
            <a:avLst/>
          </a:prstGeom>
          <a:noFill/>
        </p:spPr>
        <p:txBody>
          <a:bodyPr wrap="square" rtlCol="0">
            <a:spAutoFit/>
          </a:bodyPr>
          <a:lstStyle/>
          <a:p>
            <a:pPr algn="ctr"/>
            <a:r>
              <a:rPr lang="en-MY" sz="1600" b="1" dirty="0">
                <a:solidFill>
                  <a:schemeClr val="tx1">
                    <a:lumMod val="75000"/>
                    <a:lumOff val="25000"/>
                  </a:schemeClr>
                </a:solidFill>
              </a:rPr>
              <a:t>94.4%</a:t>
            </a:r>
          </a:p>
        </p:txBody>
      </p:sp>
      <p:graphicFrame>
        <p:nvGraphicFramePr>
          <p:cNvPr id="7" name="Chart 6">
            <a:extLst>
              <a:ext uri="{FF2B5EF4-FFF2-40B4-BE49-F238E27FC236}">
                <a16:creationId xmlns:a16="http://schemas.microsoft.com/office/drawing/2014/main" id="{95EF4571-1968-4472-B04C-5A70CB26004F}"/>
              </a:ext>
            </a:extLst>
          </p:cNvPr>
          <p:cNvGraphicFramePr/>
          <p:nvPr/>
        </p:nvGraphicFramePr>
        <p:xfrm>
          <a:off x="9150308" y="1936374"/>
          <a:ext cx="2831487" cy="2757362"/>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A1EF4F3E-E5C5-411D-8A34-A28AFC7143B9}"/>
              </a:ext>
            </a:extLst>
          </p:cNvPr>
          <p:cNvSpPr txBox="1"/>
          <p:nvPr/>
        </p:nvSpPr>
        <p:spPr>
          <a:xfrm>
            <a:off x="9253800" y="2719934"/>
            <a:ext cx="876562" cy="338554"/>
          </a:xfrm>
          <a:prstGeom prst="rect">
            <a:avLst/>
          </a:prstGeom>
          <a:noFill/>
        </p:spPr>
        <p:txBody>
          <a:bodyPr wrap="square" rtlCol="0">
            <a:spAutoFit/>
          </a:bodyPr>
          <a:lstStyle/>
          <a:p>
            <a:r>
              <a:rPr lang="en-MY" sz="1600" b="1" dirty="0">
                <a:solidFill>
                  <a:schemeClr val="accent6">
                    <a:lumMod val="75000"/>
                  </a:schemeClr>
                </a:solidFill>
              </a:rPr>
              <a:t>88.5%</a:t>
            </a:r>
          </a:p>
        </p:txBody>
      </p:sp>
      <p:sp>
        <p:nvSpPr>
          <p:cNvPr id="17" name="TextBox 16">
            <a:extLst>
              <a:ext uri="{FF2B5EF4-FFF2-40B4-BE49-F238E27FC236}">
                <a16:creationId xmlns:a16="http://schemas.microsoft.com/office/drawing/2014/main" id="{B27A37F1-D103-4E6A-9165-BF519A9BF1FD}"/>
              </a:ext>
            </a:extLst>
          </p:cNvPr>
          <p:cNvSpPr txBox="1"/>
          <p:nvPr/>
        </p:nvSpPr>
        <p:spPr>
          <a:xfrm>
            <a:off x="10664361" y="2326172"/>
            <a:ext cx="876562" cy="338554"/>
          </a:xfrm>
          <a:prstGeom prst="rect">
            <a:avLst/>
          </a:prstGeom>
          <a:noFill/>
        </p:spPr>
        <p:txBody>
          <a:bodyPr wrap="square" rtlCol="0">
            <a:spAutoFit/>
          </a:bodyPr>
          <a:lstStyle/>
          <a:p>
            <a:r>
              <a:rPr lang="en-MY" sz="1600" b="1" dirty="0">
                <a:solidFill>
                  <a:srgbClr val="FF0000"/>
                </a:solidFill>
              </a:rPr>
              <a:t>7.0%</a:t>
            </a:r>
          </a:p>
        </p:txBody>
      </p:sp>
      <p:sp>
        <p:nvSpPr>
          <p:cNvPr id="19" name="TextBox 18">
            <a:extLst>
              <a:ext uri="{FF2B5EF4-FFF2-40B4-BE49-F238E27FC236}">
                <a16:creationId xmlns:a16="http://schemas.microsoft.com/office/drawing/2014/main" id="{920F541D-E4A2-4842-B065-EBAC2DEE28B4}"/>
              </a:ext>
            </a:extLst>
          </p:cNvPr>
          <p:cNvSpPr txBox="1"/>
          <p:nvPr/>
        </p:nvSpPr>
        <p:spPr>
          <a:xfrm>
            <a:off x="9977842" y="2292789"/>
            <a:ext cx="876562" cy="338554"/>
          </a:xfrm>
          <a:prstGeom prst="rect">
            <a:avLst/>
          </a:prstGeom>
          <a:noFill/>
        </p:spPr>
        <p:txBody>
          <a:bodyPr wrap="square" rtlCol="0">
            <a:spAutoFit/>
          </a:bodyPr>
          <a:lstStyle/>
          <a:p>
            <a:r>
              <a:rPr lang="en-MY" sz="1600" b="1" dirty="0">
                <a:solidFill>
                  <a:schemeClr val="tx1">
                    <a:lumMod val="50000"/>
                    <a:lumOff val="50000"/>
                  </a:schemeClr>
                </a:solidFill>
              </a:rPr>
              <a:t>4.5%</a:t>
            </a:r>
          </a:p>
        </p:txBody>
      </p:sp>
    </p:spTree>
    <p:extLst>
      <p:ext uri="{BB962C8B-B14F-4D97-AF65-F5344CB8AC3E}">
        <p14:creationId xmlns:p14="http://schemas.microsoft.com/office/powerpoint/2010/main" val="16035132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6C9511A7-5B2D-43BA-A40B-31C856AD3BC3}"/>
              </a:ext>
            </a:extLst>
          </p:cNvPr>
          <p:cNvGraphicFramePr/>
          <p:nvPr/>
        </p:nvGraphicFramePr>
        <p:xfrm>
          <a:off x="417444" y="805218"/>
          <a:ext cx="11357112" cy="5820665"/>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a:extLst>
              <a:ext uri="{FF2B5EF4-FFF2-40B4-BE49-F238E27FC236}">
                <a16:creationId xmlns:a16="http://schemas.microsoft.com/office/drawing/2014/main" id="{2AE199D7-4320-47B6-8D40-8D34D434ECBC}"/>
              </a:ext>
            </a:extLst>
          </p:cNvPr>
          <p:cNvSpPr txBox="1">
            <a:spLocks/>
          </p:cNvSpPr>
          <p:nvPr/>
        </p:nvSpPr>
        <p:spPr>
          <a:xfrm>
            <a:off x="838200" y="365125"/>
            <a:ext cx="10515600" cy="71954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accent1">
                    <a:lumMod val="75000"/>
                  </a:schemeClr>
                </a:solidFill>
              </a:rPr>
              <a:t>Distribution of Participants by State (N=1,077)</a:t>
            </a:r>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artisticCrisscrossEtching trans="30000"/>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2490704" y="485441"/>
            <a:ext cx="7210592" cy="3605296"/>
          </a:xfrm>
          <a:prstGeom prst="rect">
            <a:avLst/>
          </a:prstGeom>
        </p:spPr>
      </p:pic>
    </p:spTree>
    <p:extLst>
      <p:ext uri="{BB962C8B-B14F-4D97-AF65-F5344CB8AC3E}">
        <p14:creationId xmlns:p14="http://schemas.microsoft.com/office/powerpoint/2010/main" val="4953445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199D7-4320-47B6-8D40-8D34D434ECBC}"/>
              </a:ext>
            </a:extLst>
          </p:cNvPr>
          <p:cNvSpPr txBox="1">
            <a:spLocks/>
          </p:cNvSpPr>
          <p:nvPr/>
        </p:nvSpPr>
        <p:spPr>
          <a:xfrm>
            <a:off x="838200" y="365125"/>
            <a:ext cx="10515600" cy="719543"/>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accent1">
                    <a:lumMod val="75000"/>
                  </a:schemeClr>
                </a:solidFill>
              </a:rPr>
              <a:t>Distribution of Participants by Key Population (N=1,077)</a:t>
            </a:r>
          </a:p>
        </p:txBody>
      </p:sp>
      <p:graphicFrame>
        <p:nvGraphicFramePr>
          <p:cNvPr id="7" name="Chart 6"/>
          <p:cNvGraphicFramePr/>
          <p:nvPr/>
        </p:nvGraphicFramePr>
        <p:xfrm>
          <a:off x="838200" y="1084668"/>
          <a:ext cx="10515600" cy="5364258"/>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1"/>
          <p:cNvSpPr txBox="1"/>
          <p:nvPr/>
        </p:nvSpPr>
        <p:spPr>
          <a:xfrm>
            <a:off x="5113422" y="5149516"/>
            <a:ext cx="645696" cy="34891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solidFill>
                  <a:schemeClr val="tx1">
                    <a:lumMod val="75000"/>
                    <a:lumOff val="25000"/>
                  </a:schemeClr>
                </a:solidFill>
              </a:rPr>
              <a:t>9.3%</a:t>
            </a:r>
            <a:endParaRPr lang="en-MY" sz="1800" b="1" dirty="0">
              <a:solidFill>
                <a:schemeClr val="tx1">
                  <a:lumMod val="75000"/>
                  <a:lumOff val="25000"/>
                </a:schemeClr>
              </a:solidFill>
            </a:endParaRPr>
          </a:p>
        </p:txBody>
      </p:sp>
      <p:sp>
        <p:nvSpPr>
          <p:cNvPr id="10" name="TextBox 1"/>
          <p:cNvSpPr txBox="1"/>
          <p:nvPr/>
        </p:nvSpPr>
        <p:spPr>
          <a:xfrm>
            <a:off x="1796716" y="5149516"/>
            <a:ext cx="669757" cy="34891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solidFill>
                  <a:schemeClr val="tx1">
                    <a:lumMod val="75000"/>
                    <a:lumOff val="25000"/>
                  </a:schemeClr>
                </a:solidFill>
              </a:rPr>
              <a:t>9.0%</a:t>
            </a:r>
            <a:endParaRPr lang="en-MY" sz="1800" b="1" dirty="0">
              <a:solidFill>
                <a:schemeClr val="tx1">
                  <a:lumMod val="75000"/>
                  <a:lumOff val="25000"/>
                </a:schemeClr>
              </a:solidFill>
            </a:endParaRPr>
          </a:p>
        </p:txBody>
      </p:sp>
      <p:sp>
        <p:nvSpPr>
          <p:cNvPr id="11" name="TextBox 1"/>
          <p:cNvSpPr txBox="1"/>
          <p:nvPr/>
        </p:nvSpPr>
        <p:spPr>
          <a:xfrm>
            <a:off x="8381999" y="5600700"/>
            <a:ext cx="713873" cy="34891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solidFill>
                  <a:schemeClr val="tx1">
                    <a:lumMod val="75000"/>
                    <a:lumOff val="25000"/>
                  </a:schemeClr>
                </a:solidFill>
              </a:rPr>
              <a:t>0.3%</a:t>
            </a:r>
            <a:endParaRPr lang="en-MY" sz="1800" b="1" dirty="0">
              <a:solidFill>
                <a:schemeClr val="tx1">
                  <a:lumMod val="75000"/>
                  <a:lumOff val="25000"/>
                </a:schemeClr>
              </a:solidFill>
            </a:endParaRPr>
          </a:p>
        </p:txBody>
      </p:sp>
      <p:sp>
        <p:nvSpPr>
          <p:cNvPr id="12" name="TextBox 1"/>
          <p:cNvSpPr txBox="1"/>
          <p:nvPr/>
        </p:nvSpPr>
        <p:spPr>
          <a:xfrm>
            <a:off x="10014283" y="5600700"/>
            <a:ext cx="713873" cy="34891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dirty="0">
                <a:solidFill>
                  <a:schemeClr val="tx1">
                    <a:lumMod val="75000"/>
                    <a:lumOff val="25000"/>
                  </a:schemeClr>
                </a:solidFill>
              </a:rPr>
              <a:t>1.1%</a:t>
            </a:r>
            <a:endParaRPr lang="en-MY" sz="1800" b="1" dirty="0">
              <a:solidFill>
                <a:schemeClr val="tx1">
                  <a:lumMod val="75000"/>
                  <a:lumOff val="25000"/>
                </a:schemeClr>
              </a:solidFill>
            </a:endParaRPr>
          </a:p>
        </p:txBody>
      </p:sp>
    </p:spTree>
    <p:extLst>
      <p:ext uri="{BB962C8B-B14F-4D97-AF65-F5344CB8AC3E}">
        <p14:creationId xmlns:p14="http://schemas.microsoft.com/office/powerpoint/2010/main" val="21433064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2AE199D7-4320-47B6-8D40-8D34D434ECBC}"/>
              </a:ext>
            </a:extLst>
          </p:cNvPr>
          <p:cNvSpPr txBox="1">
            <a:spLocks/>
          </p:cNvSpPr>
          <p:nvPr/>
        </p:nvSpPr>
        <p:spPr>
          <a:xfrm>
            <a:off x="838200" y="365125"/>
            <a:ext cx="10515600" cy="719543"/>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accent1">
                    <a:lumMod val="75000"/>
                  </a:schemeClr>
                </a:solidFill>
              </a:rPr>
              <a:t>Distribution of Test Results by Key Population (N=1,077)</a:t>
            </a:r>
          </a:p>
        </p:txBody>
      </p:sp>
      <p:graphicFrame>
        <p:nvGraphicFramePr>
          <p:cNvPr id="6" name="Chart 5"/>
          <p:cNvGraphicFramePr/>
          <p:nvPr/>
        </p:nvGraphicFramePr>
        <p:xfrm>
          <a:off x="433137" y="986588"/>
          <a:ext cx="11057021" cy="54623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676885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artisticCrisscrossEtching trans="32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7535646" y="1371598"/>
            <a:ext cx="4548070" cy="2959769"/>
          </a:xfrm>
          <a:prstGeom prst="rect">
            <a:avLst/>
          </a:prstGeom>
        </p:spPr>
      </p:pic>
      <p:graphicFrame>
        <p:nvGraphicFramePr>
          <p:cNvPr id="7" name="Chart 6">
            <a:extLst>
              <a:ext uri="{FF2B5EF4-FFF2-40B4-BE49-F238E27FC236}">
                <a16:creationId xmlns:a16="http://schemas.microsoft.com/office/drawing/2014/main" id="{9A4E1AFD-27DF-4D12-BEDE-15391782B841}"/>
              </a:ext>
            </a:extLst>
          </p:cNvPr>
          <p:cNvGraphicFramePr/>
          <p:nvPr/>
        </p:nvGraphicFramePr>
        <p:xfrm>
          <a:off x="1127568" y="1227220"/>
          <a:ext cx="9652727" cy="5120745"/>
        </p:xfrm>
        <a:graphic>
          <a:graphicData uri="http://schemas.openxmlformats.org/drawingml/2006/chart">
            <c:chart xmlns:c="http://schemas.openxmlformats.org/drawingml/2006/chart" xmlns:r="http://schemas.openxmlformats.org/officeDocument/2006/relationships" r:id="rId4"/>
          </a:graphicData>
        </a:graphic>
      </p:graphicFrame>
      <p:sp>
        <p:nvSpPr>
          <p:cNvPr id="4" name="Title 1">
            <a:extLst>
              <a:ext uri="{FF2B5EF4-FFF2-40B4-BE49-F238E27FC236}">
                <a16:creationId xmlns:a16="http://schemas.microsoft.com/office/drawing/2014/main" id="{2AE199D7-4320-47B6-8D40-8D34D434ECBC}"/>
              </a:ext>
            </a:extLst>
          </p:cNvPr>
          <p:cNvSpPr txBox="1">
            <a:spLocks/>
          </p:cNvSpPr>
          <p:nvPr/>
        </p:nvSpPr>
        <p:spPr>
          <a:xfrm>
            <a:off x="838200" y="365125"/>
            <a:ext cx="10515600" cy="71954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chemeClr val="accent1">
                    <a:lumMod val="75000"/>
                  </a:schemeClr>
                </a:solidFill>
              </a:rPr>
              <a:t>Distribution of Participants by Age (N=1,077)</a:t>
            </a:r>
          </a:p>
        </p:txBody>
      </p:sp>
    </p:spTree>
    <p:extLst>
      <p:ext uri="{BB962C8B-B14F-4D97-AF65-F5344CB8AC3E}">
        <p14:creationId xmlns:p14="http://schemas.microsoft.com/office/powerpoint/2010/main" val="4390525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6DACD5-4706-464A-AAB9-1887770F54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010" y="74339"/>
            <a:ext cx="11227014" cy="6783661"/>
          </a:xfrm>
          <a:prstGeom prst="rect">
            <a:avLst/>
          </a:prstGeom>
        </p:spPr>
      </p:pic>
    </p:spTree>
    <p:extLst>
      <p:ext uri="{BB962C8B-B14F-4D97-AF65-F5344CB8AC3E}">
        <p14:creationId xmlns:p14="http://schemas.microsoft.com/office/powerpoint/2010/main" val="41858249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739664-D99A-41AB-9168-743FFF3F63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367" y="290647"/>
            <a:ext cx="11751825" cy="6567353"/>
          </a:xfrm>
          <a:prstGeom prst="rect">
            <a:avLst/>
          </a:prstGeom>
        </p:spPr>
      </p:pic>
    </p:spTree>
    <p:extLst>
      <p:ext uri="{BB962C8B-B14F-4D97-AF65-F5344CB8AC3E}">
        <p14:creationId xmlns:p14="http://schemas.microsoft.com/office/powerpoint/2010/main" val="20152819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199D7-4320-47B6-8D40-8D34D434ECBC}"/>
              </a:ext>
            </a:extLst>
          </p:cNvPr>
          <p:cNvSpPr>
            <a:spLocks noGrp="1"/>
          </p:cNvSpPr>
          <p:nvPr>
            <p:ph type="title"/>
          </p:nvPr>
        </p:nvSpPr>
        <p:spPr>
          <a:xfrm>
            <a:off x="314542" y="105642"/>
            <a:ext cx="10515600" cy="719543"/>
          </a:xfrm>
        </p:spPr>
        <p:txBody>
          <a:bodyPr>
            <a:normAutofit/>
          </a:bodyPr>
          <a:lstStyle/>
          <a:p>
            <a:pPr algn="ctr"/>
            <a:r>
              <a:rPr lang="en-US" sz="4000" b="1" dirty="0">
                <a:latin typeface="+mn-lt"/>
              </a:rPr>
              <a:t>Total MSM size population estimate: 220,000</a:t>
            </a:r>
            <a:endParaRPr lang="en-MY" sz="4000" b="1" dirty="0">
              <a:latin typeface="+mn-lt"/>
            </a:endParaRPr>
          </a:p>
        </p:txBody>
      </p:sp>
      <p:graphicFrame>
        <p:nvGraphicFramePr>
          <p:cNvPr id="6" name="Content Placeholder 5">
            <a:extLst>
              <a:ext uri="{FF2B5EF4-FFF2-40B4-BE49-F238E27FC236}">
                <a16:creationId xmlns:a16="http://schemas.microsoft.com/office/drawing/2014/main" id="{DFAE28C2-EAB4-43C7-9464-33B6DED9B43F}"/>
              </a:ext>
            </a:extLst>
          </p:cNvPr>
          <p:cNvGraphicFramePr>
            <a:graphicFrameLocks noGrp="1"/>
          </p:cNvGraphicFramePr>
          <p:nvPr>
            <p:ph idx="1"/>
            <p:extLst>
              <p:ext uri="{D42A27DB-BD31-4B8C-83A1-F6EECF244321}">
                <p14:modId xmlns:p14="http://schemas.microsoft.com/office/powerpoint/2010/main" val="1212014823"/>
              </p:ext>
            </p:extLst>
          </p:nvPr>
        </p:nvGraphicFramePr>
        <p:xfrm>
          <a:off x="777530" y="2038762"/>
          <a:ext cx="10831878" cy="483660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C99AA615-D691-4C8D-86A3-CDBADF4F7F4F}"/>
              </a:ext>
            </a:extLst>
          </p:cNvPr>
          <p:cNvSpPr txBox="1"/>
          <p:nvPr/>
        </p:nvSpPr>
        <p:spPr>
          <a:xfrm>
            <a:off x="657345" y="1307953"/>
            <a:ext cx="4352081" cy="584775"/>
          </a:xfrm>
          <a:prstGeom prst="rect">
            <a:avLst/>
          </a:prstGeom>
          <a:noFill/>
        </p:spPr>
        <p:txBody>
          <a:bodyPr wrap="square" rtlCol="0">
            <a:spAutoFit/>
          </a:bodyPr>
          <a:lstStyle/>
          <a:p>
            <a:r>
              <a:rPr lang="en-US" sz="2400" b="1" dirty="0"/>
              <a:t>No. of unique visitors:  </a:t>
            </a:r>
            <a:r>
              <a:rPr lang="en-US" sz="3200" b="1" dirty="0"/>
              <a:t>21,661</a:t>
            </a:r>
            <a:endParaRPr lang="en-MY" sz="2400" b="1" dirty="0"/>
          </a:p>
        </p:txBody>
      </p:sp>
      <p:sp>
        <p:nvSpPr>
          <p:cNvPr id="15" name="TextBox 14">
            <a:extLst>
              <a:ext uri="{FF2B5EF4-FFF2-40B4-BE49-F238E27FC236}">
                <a16:creationId xmlns:a16="http://schemas.microsoft.com/office/drawing/2014/main" id="{8915D8DB-61DA-423C-87D3-6F4738B3CF65}"/>
              </a:ext>
            </a:extLst>
          </p:cNvPr>
          <p:cNvSpPr txBox="1"/>
          <p:nvPr/>
        </p:nvSpPr>
        <p:spPr>
          <a:xfrm>
            <a:off x="5656522" y="2160411"/>
            <a:ext cx="724846" cy="338554"/>
          </a:xfrm>
          <a:prstGeom prst="rect">
            <a:avLst/>
          </a:prstGeom>
          <a:noFill/>
        </p:spPr>
        <p:txBody>
          <a:bodyPr wrap="square" rtlCol="0">
            <a:spAutoFit/>
          </a:bodyPr>
          <a:lstStyle/>
          <a:p>
            <a:pPr algn="ctr"/>
            <a:r>
              <a:rPr lang="en-MY" sz="1600" b="1" dirty="0">
                <a:solidFill>
                  <a:schemeClr val="tx1">
                    <a:lumMod val="75000"/>
                    <a:lumOff val="25000"/>
                  </a:schemeClr>
                </a:solidFill>
              </a:rPr>
              <a:t>88.1%</a:t>
            </a:r>
          </a:p>
        </p:txBody>
      </p:sp>
      <p:sp>
        <p:nvSpPr>
          <p:cNvPr id="29" name="TextBox 24">
            <a:extLst>
              <a:ext uri="{FF2B5EF4-FFF2-40B4-BE49-F238E27FC236}">
                <a16:creationId xmlns:a16="http://schemas.microsoft.com/office/drawing/2014/main" id="{206353BC-CE3C-4F3D-A27C-89AE18DB300E}"/>
              </a:ext>
            </a:extLst>
          </p:cNvPr>
          <p:cNvSpPr txBox="1"/>
          <p:nvPr/>
        </p:nvSpPr>
        <p:spPr>
          <a:xfrm>
            <a:off x="2001892" y="2115385"/>
            <a:ext cx="695009" cy="34254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MY" sz="1600" b="1" dirty="0">
                <a:solidFill>
                  <a:schemeClr val="tx1">
                    <a:lumMod val="75000"/>
                    <a:lumOff val="25000"/>
                  </a:schemeClr>
                </a:solidFill>
              </a:rPr>
              <a:t>100%</a:t>
            </a:r>
          </a:p>
        </p:txBody>
      </p:sp>
      <p:sp>
        <p:nvSpPr>
          <p:cNvPr id="30" name="TextBox 29">
            <a:extLst>
              <a:ext uri="{FF2B5EF4-FFF2-40B4-BE49-F238E27FC236}">
                <a16:creationId xmlns:a16="http://schemas.microsoft.com/office/drawing/2014/main" id="{F7ED15D9-F8D6-4797-9112-A0AB6373234A}"/>
              </a:ext>
            </a:extLst>
          </p:cNvPr>
          <p:cNvSpPr txBox="1"/>
          <p:nvPr/>
        </p:nvSpPr>
        <p:spPr>
          <a:xfrm>
            <a:off x="6960950" y="2560755"/>
            <a:ext cx="724846" cy="338554"/>
          </a:xfrm>
          <a:prstGeom prst="rect">
            <a:avLst/>
          </a:prstGeom>
          <a:noFill/>
        </p:spPr>
        <p:txBody>
          <a:bodyPr wrap="square" rtlCol="0">
            <a:spAutoFit/>
          </a:bodyPr>
          <a:lstStyle/>
          <a:p>
            <a:pPr algn="ctr"/>
            <a:r>
              <a:rPr lang="en-MY" sz="1600" b="1" dirty="0">
                <a:solidFill>
                  <a:schemeClr val="tx1">
                    <a:lumMod val="75000"/>
                    <a:lumOff val="25000"/>
                  </a:schemeClr>
                </a:solidFill>
              </a:rPr>
              <a:t>42.6%</a:t>
            </a:r>
          </a:p>
        </p:txBody>
      </p:sp>
      <p:sp>
        <p:nvSpPr>
          <p:cNvPr id="31" name="TextBox 30">
            <a:extLst>
              <a:ext uri="{FF2B5EF4-FFF2-40B4-BE49-F238E27FC236}">
                <a16:creationId xmlns:a16="http://schemas.microsoft.com/office/drawing/2014/main" id="{E88FC8FC-CD2B-4000-B202-6E625A5358ED}"/>
              </a:ext>
            </a:extLst>
          </p:cNvPr>
          <p:cNvSpPr txBox="1"/>
          <p:nvPr/>
        </p:nvSpPr>
        <p:spPr>
          <a:xfrm>
            <a:off x="8287356" y="3433829"/>
            <a:ext cx="724846" cy="338554"/>
          </a:xfrm>
          <a:prstGeom prst="rect">
            <a:avLst/>
          </a:prstGeom>
          <a:noFill/>
        </p:spPr>
        <p:txBody>
          <a:bodyPr wrap="square" rtlCol="0">
            <a:spAutoFit/>
          </a:bodyPr>
          <a:lstStyle/>
          <a:p>
            <a:pPr algn="ctr"/>
            <a:r>
              <a:rPr lang="en-MY" sz="1600" b="1" dirty="0">
                <a:solidFill>
                  <a:schemeClr val="tx1">
                    <a:lumMod val="75000"/>
                    <a:lumOff val="25000"/>
                  </a:schemeClr>
                </a:solidFill>
              </a:rPr>
              <a:t>94.4%</a:t>
            </a:r>
          </a:p>
        </p:txBody>
      </p:sp>
      <p:sp>
        <p:nvSpPr>
          <p:cNvPr id="8" name="Arrow: Bent 7">
            <a:extLst>
              <a:ext uri="{FF2B5EF4-FFF2-40B4-BE49-F238E27FC236}">
                <a16:creationId xmlns:a16="http://schemas.microsoft.com/office/drawing/2014/main" id="{3E8C3803-DD47-4AF3-8CB9-EA044072BFD8}"/>
              </a:ext>
            </a:extLst>
          </p:cNvPr>
          <p:cNvSpPr/>
          <p:nvPr/>
        </p:nvSpPr>
        <p:spPr>
          <a:xfrm rot="10800000">
            <a:off x="5127585" y="686031"/>
            <a:ext cx="4352081" cy="1083587"/>
          </a:xfrm>
          <a:prstGeom prst="ben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solidFill>
                <a:schemeClr val="tx1"/>
              </a:solidFill>
            </a:endParaRPr>
          </a:p>
        </p:txBody>
      </p:sp>
      <p:sp>
        <p:nvSpPr>
          <p:cNvPr id="9" name="TextBox 8">
            <a:extLst>
              <a:ext uri="{FF2B5EF4-FFF2-40B4-BE49-F238E27FC236}">
                <a16:creationId xmlns:a16="http://schemas.microsoft.com/office/drawing/2014/main" id="{4B305228-8B45-45BB-99CB-E8B7BDD1C030}"/>
              </a:ext>
            </a:extLst>
          </p:cNvPr>
          <p:cNvSpPr txBox="1"/>
          <p:nvPr/>
        </p:nvSpPr>
        <p:spPr>
          <a:xfrm>
            <a:off x="9487479" y="1046343"/>
            <a:ext cx="1493134" cy="523220"/>
          </a:xfrm>
          <a:prstGeom prst="rect">
            <a:avLst/>
          </a:prstGeom>
          <a:noFill/>
        </p:spPr>
        <p:txBody>
          <a:bodyPr wrap="square" rtlCol="0">
            <a:spAutoFit/>
          </a:bodyPr>
          <a:lstStyle/>
          <a:p>
            <a:r>
              <a:rPr lang="en-US" sz="2800" b="1" dirty="0"/>
              <a:t>Gap #1</a:t>
            </a:r>
            <a:endParaRPr lang="en-MY" sz="2800" b="1" dirty="0"/>
          </a:p>
        </p:txBody>
      </p:sp>
    </p:spTree>
    <p:extLst>
      <p:ext uri="{BB962C8B-B14F-4D97-AF65-F5344CB8AC3E}">
        <p14:creationId xmlns:p14="http://schemas.microsoft.com/office/powerpoint/2010/main" val="1049150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199D7-4320-47B6-8D40-8D34D434ECBC}"/>
              </a:ext>
            </a:extLst>
          </p:cNvPr>
          <p:cNvSpPr>
            <a:spLocks noGrp="1"/>
          </p:cNvSpPr>
          <p:nvPr>
            <p:ph type="title"/>
          </p:nvPr>
        </p:nvSpPr>
        <p:spPr>
          <a:xfrm>
            <a:off x="777529" y="-33511"/>
            <a:ext cx="10357317" cy="607430"/>
          </a:xfrm>
        </p:spPr>
        <p:txBody>
          <a:bodyPr>
            <a:normAutofit fontScale="90000"/>
          </a:bodyPr>
          <a:lstStyle/>
          <a:p>
            <a:pPr algn="ctr"/>
            <a:r>
              <a:rPr lang="en-US" sz="4000" b="1" dirty="0">
                <a:solidFill>
                  <a:schemeClr val="accent1">
                    <a:lumMod val="75000"/>
                  </a:schemeClr>
                </a:solidFill>
              </a:rPr>
              <a:t>Total MSM size population estimate: 220,000</a:t>
            </a:r>
            <a:endParaRPr lang="en-MY" sz="4000" b="1" dirty="0">
              <a:solidFill>
                <a:schemeClr val="accent1">
                  <a:lumMod val="75000"/>
                </a:schemeClr>
              </a:solidFill>
            </a:endParaRPr>
          </a:p>
        </p:txBody>
      </p:sp>
      <p:graphicFrame>
        <p:nvGraphicFramePr>
          <p:cNvPr id="6" name="Content Placeholder 5">
            <a:extLst>
              <a:ext uri="{FF2B5EF4-FFF2-40B4-BE49-F238E27FC236}">
                <a16:creationId xmlns:a16="http://schemas.microsoft.com/office/drawing/2014/main" id="{DFAE28C2-EAB4-43C7-9464-33B6DED9B43F}"/>
              </a:ext>
            </a:extLst>
          </p:cNvPr>
          <p:cNvGraphicFramePr>
            <a:graphicFrameLocks noGrp="1"/>
          </p:cNvGraphicFramePr>
          <p:nvPr>
            <p:ph idx="1"/>
            <p:extLst>
              <p:ext uri="{D42A27DB-BD31-4B8C-83A1-F6EECF244321}">
                <p14:modId xmlns:p14="http://schemas.microsoft.com/office/powerpoint/2010/main" val="306993459"/>
              </p:ext>
            </p:extLst>
          </p:nvPr>
        </p:nvGraphicFramePr>
        <p:xfrm>
          <a:off x="777528" y="1795685"/>
          <a:ext cx="10843454" cy="517227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C99AA615-D691-4C8D-86A3-CDBADF4F7F4F}"/>
              </a:ext>
            </a:extLst>
          </p:cNvPr>
          <p:cNvSpPr txBox="1"/>
          <p:nvPr/>
        </p:nvSpPr>
        <p:spPr>
          <a:xfrm>
            <a:off x="0" y="597771"/>
            <a:ext cx="4298867" cy="523220"/>
          </a:xfrm>
          <a:prstGeom prst="rect">
            <a:avLst/>
          </a:prstGeom>
          <a:noFill/>
        </p:spPr>
        <p:txBody>
          <a:bodyPr wrap="square" rtlCol="0">
            <a:spAutoFit/>
          </a:bodyPr>
          <a:lstStyle/>
          <a:p>
            <a:r>
              <a:rPr lang="en-US" sz="2400" b="1" dirty="0"/>
              <a:t>No. of unique visitors</a:t>
            </a:r>
            <a:r>
              <a:rPr lang="en-US" sz="2800" b="1" dirty="0"/>
              <a:t>:  21,661</a:t>
            </a:r>
            <a:endParaRPr lang="en-MY" sz="2400" b="1" dirty="0"/>
          </a:p>
        </p:txBody>
      </p:sp>
      <p:sp>
        <p:nvSpPr>
          <p:cNvPr id="15" name="TextBox 14">
            <a:extLst>
              <a:ext uri="{FF2B5EF4-FFF2-40B4-BE49-F238E27FC236}">
                <a16:creationId xmlns:a16="http://schemas.microsoft.com/office/drawing/2014/main" id="{8915D8DB-61DA-423C-87D3-6F4738B3CF65}"/>
              </a:ext>
            </a:extLst>
          </p:cNvPr>
          <p:cNvSpPr txBox="1"/>
          <p:nvPr/>
        </p:nvSpPr>
        <p:spPr>
          <a:xfrm>
            <a:off x="5656522" y="2160411"/>
            <a:ext cx="724846" cy="338554"/>
          </a:xfrm>
          <a:prstGeom prst="rect">
            <a:avLst/>
          </a:prstGeom>
          <a:noFill/>
        </p:spPr>
        <p:txBody>
          <a:bodyPr wrap="square" rtlCol="0">
            <a:spAutoFit/>
          </a:bodyPr>
          <a:lstStyle/>
          <a:p>
            <a:pPr algn="ctr"/>
            <a:r>
              <a:rPr lang="en-MY" sz="1600" b="1" dirty="0">
                <a:solidFill>
                  <a:schemeClr val="tx1">
                    <a:lumMod val="75000"/>
                    <a:lumOff val="25000"/>
                  </a:schemeClr>
                </a:solidFill>
              </a:rPr>
              <a:t>88.1%</a:t>
            </a:r>
          </a:p>
        </p:txBody>
      </p:sp>
      <p:sp>
        <p:nvSpPr>
          <p:cNvPr id="29" name="TextBox 24">
            <a:extLst>
              <a:ext uri="{FF2B5EF4-FFF2-40B4-BE49-F238E27FC236}">
                <a16:creationId xmlns:a16="http://schemas.microsoft.com/office/drawing/2014/main" id="{206353BC-CE3C-4F3D-A27C-89AE18DB300E}"/>
              </a:ext>
            </a:extLst>
          </p:cNvPr>
          <p:cNvSpPr txBox="1"/>
          <p:nvPr/>
        </p:nvSpPr>
        <p:spPr>
          <a:xfrm>
            <a:off x="1732517" y="1846170"/>
            <a:ext cx="695009" cy="34254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MY" sz="1600" b="1" dirty="0">
                <a:solidFill>
                  <a:schemeClr val="tx1">
                    <a:lumMod val="75000"/>
                    <a:lumOff val="25000"/>
                  </a:schemeClr>
                </a:solidFill>
              </a:rPr>
              <a:t>100%</a:t>
            </a:r>
          </a:p>
        </p:txBody>
      </p:sp>
      <p:sp>
        <p:nvSpPr>
          <p:cNvPr id="30" name="TextBox 29">
            <a:extLst>
              <a:ext uri="{FF2B5EF4-FFF2-40B4-BE49-F238E27FC236}">
                <a16:creationId xmlns:a16="http://schemas.microsoft.com/office/drawing/2014/main" id="{F7ED15D9-F8D6-4797-9112-A0AB6373234A}"/>
              </a:ext>
            </a:extLst>
          </p:cNvPr>
          <p:cNvSpPr txBox="1"/>
          <p:nvPr/>
        </p:nvSpPr>
        <p:spPr>
          <a:xfrm>
            <a:off x="6960950" y="2560755"/>
            <a:ext cx="724846" cy="338554"/>
          </a:xfrm>
          <a:prstGeom prst="rect">
            <a:avLst/>
          </a:prstGeom>
          <a:noFill/>
        </p:spPr>
        <p:txBody>
          <a:bodyPr wrap="square" rtlCol="0">
            <a:spAutoFit/>
          </a:bodyPr>
          <a:lstStyle/>
          <a:p>
            <a:pPr algn="ctr"/>
            <a:r>
              <a:rPr lang="en-MY" sz="1600" b="1" dirty="0">
                <a:solidFill>
                  <a:schemeClr val="tx1">
                    <a:lumMod val="75000"/>
                    <a:lumOff val="25000"/>
                  </a:schemeClr>
                </a:solidFill>
              </a:rPr>
              <a:t>42.6%</a:t>
            </a:r>
          </a:p>
        </p:txBody>
      </p:sp>
      <p:sp>
        <p:nvSpPr>
          <p:cNvPr id="31" name="TextBox 30">
            <a:extLst>
              <a:ext uri="{FF2B5EF4-FFF2-40B4-BE49-F238E27FC236}">
                <a16:creationId xmlns:a16="http://schemas.microsoft.com/office/drawing/2014/main" id="{E88FC8FC-CD2B-4000-B202-6E625A5358ED}"/>
              </a:ext>
            </a:extLst>
          </p:cNvPr>
          <p:cNvSpPr txBox="1"/>
          <p:nvPr/>
        </p:nvSpPr>
        <p:spPr>
          <a:xfrm>
            <a:off x="8287356" y="3433829"/>
            <a:ext cx="724846" cy="338554"/>
          </a:xfrm>
          <a:prstGeom prst="rect">
            <a:avLst/>
          </a:prstGeom>
          <a:noFill/>
        </p:spPr>
        <p:txBody>
          <a:bodyPr wrap="square" rtlCol="0">
            <a:spAutoFit/>
          </a:bodyPr>
          <a:lstStyle/>
          <a:p>
            <a:pPr algn="ctr"/>
            <a:r>
              <a:rPr lang="en-MY" sz="1600" b="1" dirty="0">
                <a:solidFill>
                  <a:schemeClr val="tx1">
                    <a:lumMod val="75000"/>
                    <a:lumOff val="25000"/>
                  </a:schemeClr>
                </a:solidFill>
              </a:rPr>
              <a:t>94.4%</a:t>
            </a:r>
          </a:p>
        </p:txBody>
      </p:sp>
      <p:sp>
        <p:nvSpPr>
          <p:cNvPr id="8" name="Arrow: Curved Left 7">
            <a:extLst>
              <a:ext uri="{FF2B5EF4-FFF2-40B4-BE49-F238E27FC236}">
                <a16:creationId xmlns:a16="http://schemas.microsoft.com/office/drawing/2014/main" id="{31746087-8579-40CF-94FF-29B769ADDB05}"/>
              </a:ext>
            </a:extLst>
          </p:cNvPr>
          <p:cNvSpPr/>
          <p:nvPr/>
        </p:nvSpPr>
        <p:spPr>
          <a:xfrm>
            <a:off x="2789499" y="1144842"/>
            <a:ext cx="1145893" cy="1043869"/>
          </a:xfrm>
          <a:prstGeom prst="curved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solidFill>
                <a:schemeClr val="tx1"/>
              </a:solidFill>
            </a:endParaRPr>
          </a:p>
        </p:txBody>
      </p:sp>
      <p:sp>
        <p:nvSpPr>
          <p:cNvPr id="9" name="TextBox 8">
            <a:extLst>
              <a:ext uri="{FF2B5EF4-FFF2-40B4-BE49-F238E27FC236}">
                <a16:creationId xmlns:a16="http://schemas.microsoft.com/office/drawing/2014/main" id="{564F0292-C1F3-4CD6-9650-B5CBEC147BC1}"/>
              </a:ext>
            </a:extLst>
          </p:cNvPr>
          <p:cNvSpPr txBox="1"/>
          <p:nvPr/>
        </p:nvSpPr>
        <p:spPr>
          <a:xfrm>
            <a:off x="4502552" y="1083289"/>
            <a:ext cx="1593448" cy="584775"/>
          </a:xfrm>
          <a:prstGeom prst="rect">
            <a:avLst/>
          </a:prstGeom>
          <a:noFill/>
        </p:spPr>
        <p:txBody>
          <a:bodyPr wrap="square" rtlCol="0">
            <a:spAutoFit/>
          </a:bodyPr>
          <a:lstStyle/>
          <a:p>
            <a:r>
              <a:rPr lang="en-US" sz="3200" b="1" dirty="0"/>
              <a:t>Gap #2</a:t>
            </a:r>
            <a:endParaRPr lang="en-MY" sz="3200" b="1" dirty="0"/>
          </a:p>
        </p:txBody>
      </p:sp>
    </p:spTree>
    <p:extLst>
      <p:ext uri="{BB962C8B-B14F-4D97-AF65-F5344CB8AC3E}">
        <p14:creationId xmlns:p14="http://schemas.microsoft.com/office/powerpoint/2010/main" val="3755234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199D7-4320-47B6-8D40-8D34D434ECBC}"/>
              </a:ext>
            </a:extLst>
          </p:cNvPr>
          <p:cNvSpPr>
            <a:spLocks noGrp="1"/>
          </p:cNvSpPr>
          <p:nvPr>
            <p:ph type="title"/>
          </p:nvPr>
        </p:nvSpPr>
        <p:spPr>
          <a:xfrm>
            <a:off x="777529" y="-33512"/>
            <a:ext cx="10515600" cy="719543"/>
          </a:xfrm>
        </p:spPr>
        <p:txBody>
          <a:bodyPr>
            <a:normAutofit/>
          </a:bodyPr>
          <a:lstStyle/>
          <a:p>
            <a:pPr algn="ctr"/>
            <a:r>
              <a:rPr lang="en-US" sz="4000" b="1" dirty="0">
                <a:solidFill>
                  <a:schemeClr val="accent1">
                    <a:lumMod val="75000"/>
                  </a:schemeClr>
                </a:solidFill>
              </a:rPr>
              <a:t>Total MSM size population estimate: 220,000</a:t>
            </a:r>
            <a:endParaRPr lang="en-MY" sz="4000" b="1" dirty="0">
              <a:solidFill>
                <a:schemeClr val="accent1">
                  <a:lumMod val="75000"/>
                </a:schemeClr>
              </a:solidFill>
            </a:endParaRPr>
          </a:p>
        </p:txBody>
      </p:sp>
      <p:graphicFrame>
        <p:nvGraphicFramePr>
          <p:cNvPr id="6" name="Content Placeholder 5">
            <a:extLst>
              <a:ext uri="{FF2B5EF4-FFF2-40B4-BE49-F238E27FC236}">
                <a16:creationId xmlns:a16="http://schemas.microsoft.com/office/drawing/2014/main" id="{DFAE28C2-EAB4-43C7-9464-33B6DED9B43F}"/>
              </a:ext>
            </a:extLst>
          </p:cNvPr>
          <p:cNvGraphicFramePr>
            <a:graphicFrameLocks noGrp="1"/>
          </p:cNvGraphicFramePr>
          <p:nvPr>
            <p:ph idx="1"/>
            <p:extLst>
              <p:ext uri="{D42A27DB-BD31-4B8C-83A1-F6EECF244321}">
                <p14:modId xmlns:p14="http://schemas.microsoft.com/office/powerpoint/2010/main" val="3511474905"/>
              </p:ext>
            </p:extLst>
          </p:nvPr>
        </p:nvGraphicFramePr>
        <p:xfrm>
          <a:off x="777528" y="1795686"/>
          <a:ext cx="10785581" cy="4790309"/>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C99AA615-D691-4C8D-86A3-CDBADF4F7F4F}"/>
              </a:ext>
            </a:extLst>
          </p:cNvPr>
          <p:cNvSpPr txBox="1"/>
          <p:nvPr/>
        </p:nvSpPr>
        <p:spPr>
          <a:xfrm>
            <a:off x="777528" y="1056192"/>
            <a:ext cx="3335983" cy="369332"/>
          </a:xfrm>
          <a:prstGeom prst="rect">
            <a:avLst/>
          </a:prstGeom>
          <a:noFill/>
        </p:spPr>
        <p:txBody>
          <a:bodyPr wrap="square" rtlCol="0">
            <a:spAutoFit/>
          </a:bodyPr>
          <a:lstStyle/>
          <a:p>
            <a:r>
              <a:rPr lang="en-US" b="1" dirty="0">
                <a:solidFill>
                  <a:schemeClr val="tx1">
                    <a:lumMod val="65000"/>
                    <a:lumOff val="35000"/>
                  </a:schemeClr>
                </a:solidFill>
              </a:rPr>
              <a:t>No. of unique visitors:  21,661</a:t>
            </a:r>
            <a:endParaRPr lang="en-MY" b="1" dirty="0">
              <a:solidFill>
                <a:schemeClr val="tx1">
                  <a:lumMod val="65000"/>
                  <a:lumOff val="35000"/>
                </a:schemeClr>
              </a:solidFill>
            </a:endParaRPr>
          </a:p>
        </p:txBody>
      </p:sp>
      <p:sp>
        <p:nvSpPr>
          <p:cNvPr id="15" name="TextBox 14">
            <a:extLst>
              <a:ext uri="{FF2B5EF4-FFF2-40B4-BE49-F238E27FC236}">
                <a16:creationId xmlns:a16="http://schemas.microsoft.com/office/drawing/2014/main" id="{8915D8DB-61DA-423C-87D3-6F4738B3CF65}"/>
              </a:ext>
            </a:extLst>
          </p:cNvPr>
          <p:cNvSpPr txBox="1"/>
          <p:nvPr/>
        </p:nvSpPr>
        <p:spPr>
          <a:xfrm>
            <a:off x="5656522" y="2160411"/>
            <a:ext cx="724846" cy="338554"/>
          </a:xfrm>
          <a:prstGeom prst="rect">
            <a:avLst/>
          </a:prstGeom>
          <a:noFill/>
        </p:spPr>
        <p:txBody>
          <a:bodyPr wrap="square" rtlCol="0">
            <a:spAutoFit/>
          </a:bodyPr>
          <a:lstStyle/>
          <a:p>
            <a:pPr algn="ctr"/>
            <a:r>
              <a:rPr lang="en-MY" sz="1600" b="1" dirty="0">
                <a:solidFill>
                  <a:schemeClr val="tx1">
                    <a:lumMod val="75000"/>
                    <a:lumOff val="25000"/>
                  </a:schemeClr>
                </a:solidFill>
              </a:rPr>
              <a:t>88.1%</a:t>
            </a:r>
          </a:p>
        </p:txBody>
      </p:sp>
      <p:sp>
        <p:nvSpPr>
          <p:cNvPr id="29" name="TextBox 24">
            <a:extLst>
              <a:ext uri="{FF2B5EF4-FFF2-40B4-BE49-F238E27FC236}">
                <a16:creationId xmlns:a16="http://schemas.microsoft.com/office/drawing/2014/main" id="{206353BC-CE3C-4F3D-A27C-89AE18DB300E}"/>
              </a:ext>
            </a:extLst>
          </p:cNvPr>
          <p:cNvSpPr txBox="1"/>
          <p:nvPr/>
        </p:nvSpPr>
        <p:spPr>
          <a:xfrm>
            <a:off x="1732517" y="1846170"/>
            <a:ext cx="695009" cy="34254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MY" sz="1600" b="1" dirty="0">
                <a:solidFill>
                  <a:schemeClr val="tx1">
                    <a:lumMod val="75000"/>
                    <a:lumOff val="25000"/>
                  </a:schemeClr>
                </a:solidFill>
              </a:rPr>
              <a:t>100%</a:t>
            </a:r>
          </a:p>
        </p:txBody>
      </p:sp>
      <p:sp>
        <p:nvSpPr>
          <p:cNvPr id="30" name="TextBox 29">
            <a:extLst>
              <a:ext uri="{FF2B5EF4-FFF2-40B4-BE49-F238E27FC236}">
                <a16:creationId xmlns:a16="http://schemas.microsoft.com/office/drawing/2014/main" id="{F7ED15D9-F8D6-4797-9112-A0AB6373234A}"/>
              </a:ext>
            </a:extLst>
          </p:cNvPr>
          <p:cNvSpPr txBox="1"/>
          <p:nvPr/>
        </p:nvSpPr>
        <p:spPr>
          <a:xfrm>
            <a:off x="6960950" y="2560755"/>
            <a:ext cx="724846" cy="338554"/>
          </a:xfrm>
          <a:prstGeom prst="rect">
            <a:avLst/>
          </a:prstGeom>
          <a:noFill/>
        </p:spPr>
        <p:txBody>
          <a:bodyPr wrap="square" rtlCol="0">
            <a:spAutoFit/>
          </a:bodyPr>
          <a:lstStyle/>
          <a:p>
            <a:pPr algn="ctr"/>
            <a:r>
              <a:rPr lang="en-MY" sz="1600" b="1" dirty="0">
                <a:solidFill>
                  <a:schemeClr val="tx1">
                    <a:lumMod val="75000"/>
                    <a:lumOff val="25000"/>
                  </a:schemeClr>
                </a:solidFill>
              </a:rPr>
              <a:t>42.6%</a:t>
            </a:r>
          </a:p>
        </p:txBody>
      </p:sp>
      <p:sp>
        <p:nvSpPr>
          <p:cNvPr id="31" name="TextBox 30">
            <a:extLst>
              <a:ext uri="{FF2B5EF4-FFF2-40B4-BE49-F238E27FC236}">
                <a16:creationId xmlns:a16="http://schemas.microsoft.com/office/drawing/2014/main" id="{E88FC8FC-CD2B-4000-B202-6E625A5358ED}"/>
              </a:ext>
            </a:extLst>
          </p:cNvPr>
          <p:cNvSpPr txBox="1"/>
          <p:nvPr/>
        </p:nvSpPr>
        <p:spPr>
          <a:xfrm>
            <a:off x="8287356" y="3433829"/>
            <a:ext cx="724846" cy="338554"/>
          </a:xfrm>
          <a:prstGeom prst="rect">
            <a:avLst/>
          </a:prstGeom>
          <a:noFill/>
        </p:spPr>
        <p:txBody>
          <a:bodyPr wrap="square" rtlCol="0">
            <a:spAutoFit/>
          </a:bodyPr>
          <a:lstStyle/>
          <a:p>
            <a:pPr algn="ctr"/>
            <a:r>
              <a:rPr lang="en-MY" sz="1600" b="1" dirty="0">
                <a:solidFill>
                  <a:schemeClr val="tx1">
                    <a:lumMod val="75000"/>
                    <a:lumOff val="25000"/>
                  </a:schemeClr>
                </a:solidFill>
              </a:rPr>
              <a:t>94.4%</a:t>
            </a:r>
          </a:p>
        </p:txBody>
      </p:sp>
      <p:sp>
        <p:nvSpPr>
          <p:cNvPr id="4" name="Oval 3">
            <a:extLst>
              <a:ext uri="{FF2B5EF4-FFF2-40B4-BE49-F238E27FC236}">
                <a16:creationId xmlns:a16="http://schemas.microsoft.com/office/drawing/2014/main" id="{32FB48F7-9CD3-44D3-A492-875495C7DBB2}"/>
              </a:ext>
            </a:extLst>
          </p:cNvPr>
          <p:cNvSpPr/>
          <p:nvPr/>
        </p:nvSpPr>
        <p:spPr>
          <a:xfrm>
            <a:off x="7685796" y="2160411"/>
            <a:ext cx="821685" cy="3696379"/>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Tree>
    <p:extLst>
      <p:ext uri="{BB962C8B-B14F-4D97-AF65-F5344CB8AC3E}">
        <p14:creationId xmlns:p14="http://schemas.microsoft.com/office/powerpoint/2010/main" val="562763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DB2452-FD70-443B-B3AC-649A041E2CBD}"/>
              </a:ext>
            </a:extLst>
          </p:cNvPr>
          <p:cNvSpPr>
            <a:spLocks noGrp="1"/>
          </p:cNvSpPr>
          <p:nvPr>
            <p:ph idx="1"/>
          </p:nvPr>
        </p:nvSpPr>
        <p:spPr/>
        <p:txBody>
          <a:bodyPr/>
          <a:lstStyle/>
          <a:p>
            <a:endParaRPr lang="en-MY" dirty="0"/>
          </a:p>
        </p:txBody>
      </p:sp>
      <p:sp>
        <p:nvSpPr>
          <p:cNvPr id="5" name="Title 4">
            <a:extLst>
              <a:ext uri="{FF2B5EF4-FFF2-40B4-BE49-F238E27FC236}">
                <a16:creationId xmlns:a16="http://schemas.microsoft.com/office/drawing/2014/main" id="{78D0EC0A-7355-4F53-913B-CE8B5FB054A1}"/>
              </a:ext>
            </a:extLst>
          </p:cNvPr>
          <p:cNvSpPr>
            <a:spLocks noGrp="1"/>
          </p:cNvSpPr>
          <p:nvPr>
            <p:ph type="title"/>
          </p:nvPr>
        </p:nvSpPr>
        <p:spPr/>
        <p:txBody>
          <a:bodyPr/>
          <a:lstStyle/>
          <a:p>
            <a:r>
              <a:rPr lang="en-US" dirty="0"/>
              <a:t>Some updates after the pilot study </a:t>
            </a:r>
            <a:r>
              <a:rPr lang="en-US" sz="4000" dirty="0"/>
              <a:t>~May 2023</a:t>
            </a:r>
            <a:endParaRPr lang="en-MY" dirty="0"/>
          </a:p>
        </p:txBody>
      </p:sp>
    </p:spTree>
    <p:extLst>
      <p:ext uri="{BB962C8B-B14F-4D97-AF65-F5344CB8AC3E}">
        <p14:creationId xmlns:p14="http://schemas.microsoft.com/office/powerpoint/2010/main" val="2079334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B8335-3465-A3D2-2878-D3515D08C793}"/>
              </a:ext>
            </a:extLst>
          </p:cNvPr>
          <p:cNvSpPr>
            <a:spLocks noGrp="1"/>
          </p:cNvSpPr>
          <p:nvPr>
            <p:ph type="title"/>
          </p:nvPr>
        </p:nvSpPr>
        <p:spPr>
          <a:xfrm>
            <a:off x="1085699" y="523433"/>
            <a:ext cx="9481855" cy="1021600"/>
          </a:xfrm>
        </p:spPr>
        <p:txBody>
          <a:bodyPr/>
          <a:lstStyle/>
          <a:p>
            <a:endParaRPr lang="en-MY" sz="4400" dirty="0"/>
          </a:p>
        </p:txBody>
      </p:sp>
      <p:graphicFrame>
        <p:nvGraphicFramePr>
          <p:cNvPr id="6" name="Table 5">
            <a:extLst>
              <a:ext uri="{FF2B5EF4-FFF2-40B4-BE49-F238E27FC236}">
                <a16:creationId xmlns:a16="http://schemas.microsoft.com/office/drawing/2014/main" id="{67376390-BD10-7DB5-0988-8052B02A1614}"/>
              </a:ext>
            </a:extLst>
          </p:cNvPr>
          <p:cNvGraphicFramePr>
            <a:graphicFrameLocks noGrp="1"/>
          </p:cNvGraphicFramePr>
          <p:nvPr/>
        </p:nvGraphicFramePr>
        <p:xfrm>
          <a:off x="932509" y="869132"/>
          <a:ext cx="10326982" cy="5312868"/>
        </p:xfrm>
        <a:graphic>
          <a:graphicData uri="http://schemas.openxmlformats.org/drawingml/2006/table">
            <a:tbl>
              <a:tblPr firstRow="1" firstCol="1" bandRow="1">
                <a:tableStyleId>{5C22544A-7EE6-4342-B048-85BDC9FD1C3A}</a:tableStyleId>
              </a:tblPr>
              <a:tblGrid>
                <a:gridCol w="6164575">
                  <a:extLst>
                    <a:ext uri="{9D8B030D-6E8A-4147-A177-3AD203B41FA5}">
                      <a16:colId xmlns:a16="http://schemas.microsoft.com/office/drawing/2014/main" val="633147496"/>
                    </a:ext>
                  </a:extLst>
                </a:gridCol>
                <a:gridCol w="1136242">
                  <a:extLst>
                    <a:ext uri="{9D8B030D-6E8A-4147-A177-3AD203B41FA5}">
                      <a16:colId xmlns:a16="http://schemas.microsoft.com/office/drawing/2014/main" val="1004592104"/>
                    </a:ext>
                  </a:extLst>
                </a:gridCol>
                <a:gridCol w="974742">
                  <a:extLst>
                    <a:ext uri="{9D8B030D-6E8A-4147-A177-3AD203B41FA5}">
                      <a16:colId xmlns:a16="http://schemas.microsoft.com/office/drawing/2014/main" val="172571348"/>
                    </a:ext>
                  </a:extLst>
                </a:gridCol>
                <a:gridCol w="973596">
                  <a:extLst>
                    <a:ext uri="{9D8B030D-6E8A-4147-A177-3AD203B41FA5}">
                      <a16:colId xmlns:a16="http://schemas.microsoft.com/office/drawing/2014/main" val="3704046721"/>
                    </a:ext>
                  </a:extLst>
                </a:gridCol>
                <a:gridCol w="1077827">
                  <a:extLst>
                    <a:ext uri="{9D8B030D-6E8A-4147-A177-3AD203B41FA5}">
                      <a16:colId xmlns:a16="http://schemas.microsoft.com/office/drawing/2014/main" val="3754626363"/>
                    </a:ext>
                  </a:extLst>
                </a:gridCol>
              </a:tblGrid>
              <a:tr h="497378">
                <a:tc rowSpan="2">
                  <a:txBody>
                    <a:bodyPr/>
                    <a:lstStyle/>
                    <a:p>
                      <a:pPr algn="ctr">
                        <a:lnSpc>
                          <a:spcPct val="107000"/>
                        </a:lnSpc>
                        <a:spcAft>
                          <a:spcPts val="800"/>
                        </a:spcAft>
                      </a:pPr>
                      <a:r>
                        <a:rPr lang="en-MY" sz="2400" kern="100" dirty="0">
                          <a:effectLst/>
                        </a:rPr>
                        <a:t> Process</a:t>
                      </a:r>
                    </a:p>
                  </a:txBody>
                  <a:tcPr marL="68580" marR="68580" marT="0" marB="0" anchor="ctr"/>
                </a:tc>
                <a:tc gridSpan="2">
                  <a:txBody>
                    <a:bodyPr/>
                    <a:lstStyle/>
                    <a:p>
                      <a:pPr algn="ctr">
                        <a:lnSpc>
                          <a:spcPct val="107000"/>
                        </a:lnSpc>
                        <a:spcAft>
                          <a:spcPts val="800"/>
                        </a:spcAft>
                      </a:pPr>
                      <a:r>
                        <a:rPr lang="en-MY" sz="2400" kern="100">
                          <a:effectLst/>
                        </a:rPr>
                        <a:t>2021</a:t>
                      </a:r>
                      <a:endParaRPr lang="en-MY"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MY"/>
                    </a:p>
                  </a:txBody>
                  <a:tcPr/>
                </a:tc>
                <a:tc gridSpan="2">
                  <a:txBody>
                    <a:bodyPr/>
                    <a:lstStyle/>
                    <a:p>
                      <a:pPr algn="ctr">
                        <a:lnSpc>
                          <a:spcPct val="107000"/>
                        </a:lnSpc>
                        <a:spcAft>
                          <a:spcPts val="800"/>
                        </a:spcAft>
                      </a:pPr>
                      <a:r>
                        <a:rPr lang="en-MY" sz="2400" kern="100">
                          <a:effectLst/>
                        </a:rPr>
                        <a:t>2022</a:t>
                      </a:r>
                      <a:endParaRPr lang="en-MY"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MY"/>
                    </a:p>
                  </a:txBody>
                  <a:tcPr/>
                </a:tc>
                <a:extLst>
                  <a:ext uri="{0D108BD9-81ED-4DB2-BD59-A6C34878D82A}">
                    <a16:rowId xmlns:a16="http://schemas.microsoft.com/office/drawing/2014/main" val="37229149"/>
                  </a:ext>
                </a:extLst>
              </a:tr>
              <a:tr h="497378">
                <a:tc vMerge="1">
                  <a:txBody>
                    <a:bodyPr/>
                    <a:lstStyle/>
                    <a:p>
                      <a:pPr>
                        <a:lnSpc>
                          <a:spcPct val="107000"/>
                        </a:lnSpc>
                        <a:spcAft>
                          <a:spcPts val="800"/>
                        </a:spcAft>
                      </a:pPr>
                      <a:r>
                        <a:rPr lang="en-MY" sz="1600" kern="0" dirty="0">
                          <a:effectLst/>
                        </a:rPr>
                        <a:t> </a:t>
                      </a:r>
                      <a:endParaRPr lang="en-MY"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400" kern="0" dirty="0">
                          <a:effectLst/>
                        </a:rPr>
                        <a:t>Mean</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400" kern="100">
                          <a:effectLst/>
                        </a:rPr>
                        <a:t>Sd</a:t>
                      </a:r>
                      <a:endParaRPr lang="en-MY"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400" kern="0">
                          <a:effectLst/>
                        </a:rPr>
                        <a:t>Mean</a:t>
                      </a:r>
                      <a:endParaRPr lang="en-MY"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400" kern="100">
                          <a:effectLst/>
                        </a:rPr>
                        <a:t>Sd</a:t>
                      </a:r>
                      <a:endParaRPr lang="en-MY"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0101743"/>
                  </a:ext>
                </a:extLst>
              </a:tr>
              <a:tr h="675584">
                <a:tc>
                  <a:txBody>
                    <a:bodyPr/>
                    <a:lstStyle/>
                    <a:p>
                      <a:pPr>
                        <a:lnSpc>
                          <a:spcPct val="107000"/>
                        </a:lnSpc>
                        <a:spcAft>
                          <a:spcPts val="800"/>
                        </a:spcAft>
                      </a:pPr>
                      <a:r>
                        <a:rPr lang="en-MY" sz="2400" kern="0">
                          <a:effectLst/>
                        </a:rPr>
                        <a:t>Average time from registration to ordering (mins)</a:t>
                      </a:r>
                      <a:endParaRPr lang="en-MY"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400" kern="0" dirty="0">
                          <a:effectLst/>
                        </a:rPr>
                        <a:t>22.3</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400" kern="100" dirty="0">
                          <a:effectLst/>
                        </a:rPr>
                        <a:t>2.1</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400" kern="0" dirty="0">
                          <a:effectLst/>
                        </a:rPr>
                        <a:t>29.4</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400" kern="100">
                          <a:effectLst/>
                        </a:rPr>
                        <a:t>2.7</a:t>
                      </a:r>
                      <a:endParaRPr lang="en-MY"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745031645"/>
                  </a:ext>
                </a:extLst>
              </a:tr>
              <a:tr h="497378">
                <a:tc>
                  <a:txBody>
                    <a:bodyPr/>
                    <a:lstStyle/>
                    <a:p>
                      <a:pPr>
                        <a:lnSpc>
                          <a:spcPct val="107000"/>
                        </a:lnSpc>
                        <a:spcAft>
                          <a:spcPts val="800"/>
                        </a:spcAft>
                      </a:pPr>
                      <a:r>
                        <a:rPr lang="en-MY" sz="2400" kern="0" dirty="0">
                          <a:effectLst/>
                        </a:rPr>
                        <a:t>Average time to delivery arrival (days)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pPr>
                      <a:r>
                        <a:rPr lang="en-MY" sz="2400" kern="0">
                          <a:effectLst/>
                        </a:rPr>
                        <a:t>5.34</a:t>
                      </a:r>
                      <a:endParaRPr lang="en-MY"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400" kern="100">
                          <a:effectLst/>
                        </a:rPr>
                        <a:t>0.76</a:t>
                      </a:r>
                      <a:endParaRPr lang="en-MY" sz="24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400" kern="0" dirty="0">
                          <a:effectLst/>
                        </a:rPr>
                        <a:t>19.8</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pPr>
                      <a:r>
                        <a:rPr lang="en-MY" sz="2400" kern="100" dirty="0">
                          <a:effectLst/>
                        </a:rPr>
                        <a:t>3.4</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73358484"/>
                  </a:ext>
                </a:extLst>
              </a:tr>
              <a:tr h="1021026">
                <a:tc>
                  <a:txBody>
                    <a:bodyPr/>
                    <a:lstStyle/>
                    <a:p>
                      <a:pPr>
                        <a:lnSpc>
                          <a:spcPct val="107000"/>
                        </a:lnSpc>
                        <a:spcAft>
                          <a:spcPts val="800"/>
                        </a:spcAft>
                      </a:pPr>
                      <a:r>
                        <a:rPr lang="en-MY" sz="2400" kern="0" dirty="0">
                          <a:effectLst/>
                        </a:rPr>
                        <a:t>Average back-end man hours needed for 100 clients (hours) (Includes packaging, support services)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gridSpan="2">
                  <a:txBody>
                    <a:bodyPr/>
                    <a:lstStyle/>
                    <a:p>
                      <a:pPr algn="ctr">
                        <a:lnSpc>
                          <a:spcPct val="107000"/>
                        </a:lnSpc>
                        <a:spcAft>
                          <a:spcPts val="800"/>
                        </a:spcAft>
                      </a:pPr>
                      <a:r>
                        <a:rPr lang="en-MY" sz="2400" kern="0" dirty="0">
                          <a:effectLst/>
                        </a:rPr>
                        <a:t>27.6 hours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MY"/>
                    </a:p>
                  </a:txBody>
                  <a:tcPr/>
                </a:tc>
                <a:tc gridSpan="2">
                  <a:txBody>
                    <a:bodyPr/>
                    <a:lstStyle/>
                    <a:p>
                      <a:pPr algn="ctr">
                        <a:lnSpc>
                          <a:spcPct val="107000"/>
                        </a:lnSpc>
                        <a:spcAft>
                          <a:spcPts val="800"/>
                        </a:spcAft>
                      </a:pPr>
                      <a:r>
                        <a:rPr lang="en-MY" sz="2400" kern="0" dirty="0">
                          <a:effectLst/>
                        </a:rPr>
                        <a:t>29.1 hours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MY"/>
                    </a:p>
                  </a:txBody>
                  <a:tcPr/>
                </a:tc>
                <a:extLst>
                  <a:ext uri="{0D108BD9-81ED-4DB2-BD59-A6C34878D82A}">
                    <a16:rowId xmlns:a16="http://schemas.microsoft.com/office/drawing/2014/main" val="3325204816"/>
                  </a:ext>
                </a:extLst>
              </a:tr>
              <a:tr h="949326">
                <a:tc>
                  <a:txBody>
                    <a:bodyPr/>
                    <a:lstStyle/>
                    <a:p>
                      <a:pPr>
                        <a:lnSpc>
                          <a:spcPct val="107000"/>
                        </a:lnSpc>
                        <a:spcAft>
                          <a:spcPts val="800"/>
                        </a:spcAft>
                      </a:pPr>
                      <a:r>
                        <a:rPr lang="en-MY" sz="2400" kern="0" dirty="0">
                          <a:effectLst/>
                        </a:rPr>
                        <a:t>Average back-end man hours needed for 100 clients for enquiries and support services</a:t>
                      </a:r>
                      <a:endParaRPr lang="en-MY"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gridSpan="2">
                  <a:txBody>
                    <a:bodyPr/>
                    <a:lstStyle/>
                    <a:p>
                      <a:pPr algn="ctr">
                        <a:lnSpc>
                          <a:spcPct val="107000"/>
                        </a:lnSpc>
                        <a:spcAft>
                          <a:spcPts val="800"/>
                        </a:spcAft>
                      </a:pPr>
                      <a:r>
                        <a:rPr lang="en-MY" sz="2400" kern="100" dirty="0">
                          <a:effectLst/>
                          <a:latin typeface="Calibri" panose="020F0502020204030204" pitchFamily="34" charset="0"/>
                          <a:ea typeface="Calibri" panose="020F0502020204030204" pitchFamily="34" charset="0"/>
                          <a:cs typeface="Times New Roman" panose="02020603050405020304" pitchFamily="18" charset="0"/>
                        </a:rPr>
                        <a:t>11.3 hours</a:t>
                      </a:r>
                    </a:p>
                  </a:txBody>
                  <a:tcPr marL="68580" marR="68580" marT="0" marB="0" anchor="ctr"/>
                </a:tc>
                <a:tc hMerge="1">
                  <a:txBody>
                    <a:bodyPr/>
                    <a:lstStyle/>
                    <a:p>
                      <a:endParaRPr lang="en-MY"/>
                    </a:p>
                  </a:txBody>
                  <a:tcPr/>
                </a:tc>
                <a:tc gridSpan="2">
                  <a:txBody>
                    <a:bodyPr/>
                    <a:lstStyle/>
                    <a:p>
                      <a:pPr algn="ctr">
                        <a:lnSpc>
                          <a:spcPct val="107000"/>
                        </a:lnSpc>
                        <a:spcAft>
                          <a:spcPts val="800"/>
                        </a:spcAft>
                      </a:pPr>
                      <a:r>
                        <a:rPr lang="en-MY" sz="2400" kern="100" dirty="0">
                          <a:effectLst/>
                          <a:latin typeface="Calibri" panose="020F0502020204030204" pitchFamily="34" charset="0"/>
                          <a:ea typeface="Calibri" panose="020F0502020204030204" pitchFamily="34" charset="0"/>
                          <a:cs typeface="Times New Roman" panose="02020603050405020304" pitchFamily="18" charset="0"/>
                        </a:rPr>
                        <a:t>21.1 days</a:t>
                      </a:r>
                    </a:p>
                  </a:txBody>
                  <a:tcPr marL="68580" marR="68580" marT="0" marB="0" anchor="ctr"/>
                </a:tc>
                <a:tc hMerge="1">
                  <a:txBody>
                    <a:bodyPr/>
                    <a:lstStyle/>
                    <a:p>
                      <a:endParaRPr lang="en-MY"/>
                    </a:p>
                  </a:txBody>
                  <a:tcPr/>
                </a:tc>
                <a:extLst>
                  <a:ext uri="{0D108BD9-81ED-4DB2-BD59-A6C34878D82A}">
                    <a16:rowId xmlns:a16="http://schemas.microsoft.com/office/drawing/2014/main" val="1472504160"/>
                  </a:ext>
                </a:extLst>
              </a:tr>
              <a:tr h="949326">
                <a:tc>
                  <a:txBody>
                    <a:bodyPr/>
                    <a:lstStyle/>
                    <a:p>
                      <a:pPr>
                        <a:lnSpc>
                          <a:spcPct val="107000"/>
                        </a:lnSpc>
                        <a:spcAft>
                          <a:spcPts val="800"/>
                        </a:spcAft>
                      </a:pPr>
                      <a:r>
                        <a:rPr lang="en-MY" sz="2400" kern="100" dirty="0">
                          <a:effectLst/>
                          <a:latin typeface="Calibri" panose="020F0502020204030204" pitchFamily="34" charset="0"/>
                          <a:ea typeface="Calibri" panose="020F0502020204030204" pitchFamily="34" charset="0"/>
                          <a:cs typeface="Times New Roman" panose="02020603050405020304" pitchFamily="18" charset="0"/>
                        </a:rPr>
                        <a:t>Number of participants perform repeated testing</a:t>
                      </a:r>
                    </a:p>
                  </a:txBody>
                  <a:tcPr marL="68580" marR="68580" marT="0" marB="0" anchor="b"/>
                </a:tc>
                <a:tc gridSpan="2">
                  <a:txBody>
                    <a:bodyPr/>
                    <a:lstStyle/>
                    <a:p>
                      <a:pPr algn="ctr">
                        <a:lnSpc>
                          <a:spcPct val="107000"/>
                        </a:lnSpc>
                        <a:spcAft>
                          <a:spcPts val="800"/>
                        </a:spcAft>
                      </a:pPr>
                      <a:r>
                        <a:rPr lang="en-MY" sz="2400" kern="100" dirty="0">
                          <a:effectLst/>
                          <a:latin typeface="Calibri" panose="020F0502020204030204" pitchFamily="34" charset="0"/>
                          <a:ea typeface="Calibri" panose="020F0502020204030204" pitchFamily="34" charset="0"/>
                          <a:cs typeface="Times New Roman" panose="02020603050405020304" pitchFamily="18" charset="0"/>
                        </a:rPr>
                        <a:t>9</a:t>
                      </a:r>
                    </a:p>
                  </a:txBody>
                  <a:tcPr marL="68580" marR="68580" marT="0" marB="0" anchor="ctr"/>
                </a:tc>
                <a:tc hMerge="1">
                  <a:txBody>
                    <a:bodyPr/>
                    <a:lstStyle/>
                    <a:p>
                      <a:endParaRPr lang="en-MY"/>
                    </a:p>
                  </a:txBody>
                  <a:tcPr/>
                </a:tc>
                <a:tc gridSpan="2">
                  <a:txBody>
                    <a:bodyPr/>
                    <a:lstStyle/>
                    <a:p>
                      <a:pPr algn="ctr">
                        <a:lnSpc>
                          <a:spcPct val="107000"/>
                        </a:lnSpc>
                        <a:spcAft>
                          <a:spcPts val="800"/>
                        </a:spcAft>
                      </a:pPr>
                      <a:r>
                        <a:rPr lang="en-MY" sz="2400" kern="1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nchor="ctr"/>
                </a:tc>
                <a:tc hMerge="1">
                  <a:txBody>
                    <a:bodyPr/>
                    <a:lstStyle/>
                    <a:p>
                      <a:endParaRPr lang="en-MY"/>
                    </a:p>
                  </a:txBody>
                  <a:tcPr/>
                </a:tc>
                <a:extLst>
                  <a:ext uri="{0D108BD9-81ED-4DB2-BD59-A6C34878D82A}">
                    <a16:rowId xmlns:a16="http://schemas.microsoft.com/office/drawing/2014/main" val="2627382350"/>
                  </a:ext>
                </a:extLst>
              </a:tr>
            </a:tbl>
          </a:graphicData>
        </a:graphic>
      </p:graphicFrame>
      <p:sp>
        <p:nvSpPr>
          <p:cNvPr id="3" name="Slide Number Placeholder 2">
            <a:extLst>
              <a:ext uri="{FF2B5EF4-FFF2-40B4-BE49-F238E27FC236}">
                <a16:creationId xmlns:a16="http://schemas.microsoft.com/office/drawing/2014/main" id="{54B640DA-24A6-B307-E966-91D816DBB3C2}"/>
              </a:ext>
            </a:extLst>
          </p:cNvPr>
          <p:cNvSpPr>
            <a:spLocks noGrp="1"/>
          </p:cNvSpPr>
          <p:nvPr>
            <p:ph type="sldNum" idx="12"/>
          </p:nvPr>
        </p:nvSpPr>
        <p:spPr/>
        <p:txBody>
          <a:bodyPr/>
          <a:lstStyle/>
          <a:p>
            <a:fld id="{00000000-1234-1234-1234-123412341234}" type="slidenum">
              <a:rPr lang="en" smtClean="0"/>
              <a:pPr/>
              <a:t>43</a:t>
            </a:fld>
            <a:endParaRPr lang="en"/>
          </a:p>
        </p:txBody>
      </p:sp>
      <p:pic>
        <p:nvPicPr>
          <p:cNvPr id="4" name="Picture 2" descr="http://www.ioes.um.edu.my/images/ioes/logo/UM%20Logo%202009%20formal%20copy.jpg">
            <a:extLst>
              <a:ext uri="{FF2B5EF4-FFF2-40B4-BE49-F238E27FC236}">
                <a16:creationId xmlns:a16="http://schemas.microsoft.com/office/drawing/2014/main" id="{99FA63EC-BC96-5EA1-CEE4-6B672476B0C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63100" y="36038"/>
            <a:ext cx="2464896" cy="833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9794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B1C17-B763-9FCD-CAFC-378F1CFFC045}"/>
              </a:ext>
            </a:extLst>
          </p:cNvPr>
          <p:cNvSpPr>
            <a:spLocks noGrp="1"/>
          </p:cNvSpPr>
          <p:nvPr>
            <p:ph type="title"/>
          </p:nvPr>
        </p:nvSpPr>
        <p:spPr>
          <a:xfrm>
            <a:off x="608987" y="458303"/>
            <a:ext cx="9981693" cy="1021600"/>
          </a:xfrm>
        </p:spPr>
        <p:txBody>
          <a:bodyPr anchor="b"/>
          <a:lstStyle/>
          <a:p>
            <a:r>
              <a:rPr lang="en-MY" sz="3100" dirty="0"/>
              <a:t>Result from previous acceptability study and end-user feedback</a:t>
            </a:r>
          </a:p>
        </p:txBody>
      </p:sp>
      <p:graphicFrame>
        <p:nvGraphicFramePr>
          <p:cNvPr id="6" name="Diagram 5">
            <a:extLst>
              <a:ext uri="{FF2B5EF4-FFF2-40B4-BE49-F238E27FC236}">
                <a16:creationId xmlns:a16="http://schemas.microsoft.com/office/drawing/2014/main" id="{B75CC877-93B1-F838-B5ED-4683D9109AD5}"/>
              </a:ext>
            </a:extLst>
          </p:cNvPr>
          <p:cNvGraphicFramePr/>
          <p:nvPr/>
        </p:nvGraphicFramePr>
        <p:xfrm>
          <a:off x="1392382" y="1644630"/>
          <a:ext cx="8414905" cy="47469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E6853D38-002C-009C-2433-C4C0006C6452}"/>
              </a:ext>
            </a:extLst>
          </p:cNvPr>
          <p:cNvSpPr>
            <a:spLocks noGrp="1"/>
          </p:cNvSpPr>
          <p:nvPr>
            <p:ph type="sldNum" idx="12"/>
          </p:nvPr>
        </p:nvSpPr>
        <p:spPr/>
        <p:txBody>
          <a:bodyPr/>
          <a:lstStyle/>
          <a:p>
            <a:fld id="{00000000-1234-1234-1234-123412341234}" type="slidenum">
              <a:rPr lang="en" smtClean="0"/>
              <a:pPr/>
              <a:t>44</a:t>
            </a:fld>
            <a:endParaRPr lang="en"/>
          </a:p>
        </p:txBody>
      </p:sp>
      <p:pic>
        <p:nvPicPr>
          <p:cNvPr id="4" name="Picture 2" descr="http://www.ioes.um.edu.my/images/ioes/logo/UM%20Logo%202009%20formal%20copy.jpg">
            <a:extLst>
              <a:ext uri="{FF2B5EF4-FFF2-40B4-BE49-F238E27FC236}">
                <a16:creationId xmlns:a16="http://schemas.microsoft.com/office/drawing/2014/main" id="{BFCACF45-A2B9-085B-E1DB-77F36D03473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63100" y="136009"/>
            <a:ext cx="2464896" cy="833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59663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A1201-A49C-AFAB-4C72-29D55F4EB232}"/>
              </a:ext>
            </a:extLst>
          </p:cNvPr>
          <p:cNvSpPr>
            <a:spLocks noGrp="1"/>
          </p:cNvSpPr>
          <p:nvPr>
            <p:ph type="title"/>
          </p:nvPr>
        </p:nvSpPr>
        <p:spPr/>
        <p:txBody>
          <a:bodyPr/>
          <a:lstStyle/>
          <a:p>
            <a:pPr lvl="0"/>
            <a:r>
              <a:rPr lang="en-MY" sz="4800" dirty="0"/>
              <a:t>User experience</a:t>
            </a:r>
            <a:endParaRPr lang="en-MY" dirty="0"/>
          </a:p>
        </p:txBody>
      </p:sp>
      <p:sp>
        <p:nvSpPr>
          <p:cNvPr id="3" name="Text Placeholder 2">
            <a:extLst>
              <a:ext uri="{FF2B5EF4-FFF2-40B4-BE49-F238E27FC236}">
                <a16:creationId xmlns:a16="http://schemas.microsoft.com/office/drawing/2014/main" id="{BB105B30-9D9F-BB51-C31A-012B5D04E43E}"/>
              </a:ext>
            </a:extLst>
          </p:cNvPr>
          <p:cNvSpPr>
            <a:spLocks noGrp="1"/>
          </p:cNvSpPr>
          <p:nvPr>
            <p:ph type="body" idx="1"/>
          </p:nvPr>
        </p:nvSpPr>
        <p:spPr>
          <a:xfrm>
            <a:off x="1085699" y="2050651"/>
            <a:ext cx="9898676" cy="3632400"/>
          </a:xfrm>
        </p:spPr>
        <p:txBody>
          <a:bodyPr/>
          <a:lstStyle/>
          <a:p>
            <a:r>
              <a:rPr lang="en-US" sz="3200" dirty="0"/>
              <a:t>Extensive signing up process</a:t>
            </a:r>
          </a:p>
          <a:p>
            <a:r>
              <a:rPr lang="en-US" sz="3200" dirty="0"/>
              <a:t>Prone to technical error due to complex user interface</a:t>
            </a:r>
          </a:p>
          <a:p>
            <a:r>
              <a:rPr lang="en-US" sz="3200" dirty="0"/>
              <a:t>Long waiting duration for test kits</a:t>
            </a:r>
          </a:p>
          <a:p>
            <a:r>
              <a:rPr lang="en-US" sz="3200" dirty="0"/>
              <a:t>Lack of versatility in service provided</a:t>
            </a:r>
          </a:p>
          <a:p>
            <a:r>
              <a:rPr lang="en-US" sz="3200" dirty="0"/>
              <a:t>Difficulty in obtaining support in terms of technical errors</a:t>
            </a:r>
          </a:p>
          <a:p>
            <a:endParaRPr lang="en-MY" dirty="0"/>
          </a:p>
        </p:txBody>
      </p:sp>
      <p:sp>
        <p:nvSpPr>
          <p:cNvPr id="4" name="Slide Number Placeholder 3">
            <a:extLst>
              <a:ext uri="{FF2B5EF4-FFF2-40B4-BE49-F238E27FC236}">
                <a16:creationId xmlns:a16="http://schemas.microsoft.com/office/drawing/2014/main" id="{29AF9B5A-7634-2C5B-956C-AA96575FB1F5}"/>
              </a:ext>
            </a:extLst>
          </p:cNvPr>
          <p:cNvSpPr>
            <a:spLocks noGrp="1"/>
          </p:cNvSpPr>
          <p:nvPr>
            <p:ph type="sldNum" idx="12"/>
          </p:nvPr>
        </p:nvSpPr>
        <p:spPr/>
        <p:txBody>
          <a:bodyPr/>
          <a:lstStyle/>
          <a:p>
            <a:fld id="{00000000-1234-1234-1234-123412341234}" type="slidenum">
              <a:rPr lang="en" smtClean="0"/>
              <a:pPr/>
              <a:t>45</a:t>
            </a:fld>
            <a:endParaRPr lang="en"/>
          </a:p>
        </p:txBody>
      </p:sp>
      <p:pic>
        <p:nvPicPr>
          <p:cNvPr id="5" name="Picture 2" descr="http://www.ioes.um.edu.my/images/ioes/logo/UM%20Logo%202009%20formal%20copy.jpg">
            <a:extLst>
              <a:ext uri="{FF2B5EF4-FFF2-40B4-BE49-F238E27FC236}">
                <a16:creationId xmlns:a16="http://schemas.microsoft.com/office/drawing/2014/main" id="{4E57CC99-2697-53E5-F282-02611BDB868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63100" y="136009"/>
            <a:ext cx="2464896" cy="833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56899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8286F-87E7-13D2-0D3B-841BF52112C0}"/>
              </a:ext>
            </a:extLst>
          </p:cNvPr>
          <p:cNvSpPr>
            <a:spLocks noGrp="1"/>
          </p:cNvSpPr>
          <p:nvPr>
            <p:ph type="title"/>
          </p:nvPr>
        </p:nvSpPr>
        <p:spPr/>
        <p:txBody>
          <a:bodyPr/>
          <a:lstStyle/>
          <a:p>
            <a:r>
              <a:rPr lang="en-MY" dirty="0"/>
              <a:t>Infrastructure</a:t>
            </a:r>
          </a:p>
        </p:txBody>
      </p:sp>
      <p:sp>
        <p:nvSpPr>
          <p:cNvPr id="3" name="Text Placeholder 2">
            <a:extLst>
              <a:ext uri="{FF2B5EF4-FFF2-40B4-BE49-F238E27FC236}">
                <a16:creationId xmlns:a16="http://schemas.microsoft.com/office/drawing/2014/main" id="{5739E99F-8C75-EEFA-9E16-AE1C1FDC75EF}"/>
              </a:ext>
            </a:extLst>
          </p:cNvPr>
          <p:cNvSpPr>
            <a:spLocks noGrp="1"/>
          </p:cNvSpPr>
          <p:nvPr>
            <p:ph type="body" idx="1"/>
          </p:nvPr>
        </p:nvSpPr>
        <p:spPr>
          <a:xfrm>
            <a:off x="619080" y="1888604"/>
            <a:ext cx="10176468" cy="4131349"/>
          </a:xfrm>
        </p:spPr>
        <p:txBody>
          <a:bodyPr/>
          <a:lstStyle/>
          <a:p>
            <a:r>
              <a:rPr lang="en-US" sz="3200" dirty="0"/>
              <a:t>Only up to 2 orders per client</a:t>
            </a:r>
          </a:p>
          <a:p>
            <a:r>
              <a:rPr lang="en-US" sz="3200" dirty="0"/>
              <a:t>No automation in services</a:t>
            </a:r>
          </a:p>
          <a:p>
            <a:r>
              <a:rPr lang="en-US" sz="3200" dirty="0"/>
              <a:t>No other support services included</a:t>
            </a:r>
          </a:p>
          <a:p>
            <a:r>
              <a:rPr lang="en-US" sz="3200" dirty="0"/>
              <a:t>Only available in English language</a:t>
            </a:r>
          </a:p>
          <a:p>
            <a:r>
              <a:rPr lang="en-US" sz="3200" dirty="0"/>
              <a:t>Only basic registration services available with no follow up services, referral system and information</a:t>
            </a:r>
          </a:p>
          <a:p>
            <a:endParaRPr lang="en-MY" dirty="0"/>
          </a:p>
        </p:txBody>
      </p:sp>
      <p:sp>
        <p:nvSpPr>
          <p:cNvPr id="4" name="Slide Number Placeholder 3">
            <a:extLst>
              <a:ext uri="{FF2B5EF4-FFF2-40B4-BE49-F238E27FC236}">
                <a16:creationId xmlns:a16="http://schemas.microsoft.com/office/drawing/2014/main" id="{E01F506C-E9B2-ECC0-D03D-3EDEE33B03BE}"/>
              </a:ext>
            </a:extLst>
          </p:cNvPr>
          <p:cNvSpPr>
            <a:spLocks noGrp="1"/>
          </p:cNvSpPr>
          <p:nvPr>
            <p:ph type="sldNum" idx="12"/>
          </p:nvPr>
        </p:nvSpPr>
        <p:spPr/>
        <p:txBody>
          <a:bodyPr/>
          <a:lstStyle/>
          <a:p>
            <a:fld id="{00000000-1234-1234-1234-123412341234}" type="slidenum">
              <a:rPr lang="en" smtClean="0"/>
              <a:pPr/>
              <a:t>46</a:t>
            </a:fld>
            <a:endParaRPr lang="en"/>
          </a:p>
        </p:txBody>
      </p:sp>
      <p:pic>
        <p:nvPicPr>
          <p:cNvPr id="5" name="Picture 2" descr="http://www.ioes.um.edu.my/images/ioes/logo/UM%20Logo%202009%20formal%20copy.jpg">
            <a:extLst>
              <a:ext uri="{FF2B5EF4-FFF2-40B4-BE49-F238E27FC236}">
                <a16:creationId xmlns:a16="http://schemas.microsoft.com/office/drawing/2014/main" id="{B51D241B-1406-6BCE-12AF-0B2F3A92076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63100" y="136009"/>
            <a:ext cx="2464896" cy="833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9234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4E00A-1D68-4093-7174-2D2BD1539F36}"/>
              </a:ext>
            </a:extLst>
          </p:cNvPr>
          <p:cNvSpPr>
            <a:spLocks noGrp="1"/>
          </p:cNvSpPr>
          <p:nvPr>
            <p:ph type="title"/>
          </p:nvPr>
        </p:nvSpPr>
        <p:spPr/>
        <p:txBody>
          <a:bodyPr/>
          <a:lstStyle/>
          <a:p>
            <a:r>
              <a:rPr lang="en-MY" dirty="0"/>
              <a:t>Information dissemination</a:t>
            </a:r>
          </a:p>
        </p:txBody>
      </p:sp>
      <p:sp>
        <p:nvSpPr>
          <p:cNvPr id="3" name="Text Placeholder 2">
            <a:extLst>
              <a:ext uri="{FF2B5EF4-FFF2-40B4-BE49-F238E27FC236}">
                <a16:creationId xmlns:a16="http://schemas.microsoft.com/office/drawing/2014/main" id="{C1DE1CC8-D47C-1AE4-4604-CABD9E9D2374}"/>
              </a:ext>
            </a:extLst>
          </p:cNvPr>
          <p:cNvSpPr>
            <a:spLocks noGrp="1"/>
          </p:cNvSpPr>
          <p:nvPr>
            <p:ph type="body" idx="1"/>
          </p:nvPr>
        </p:nvSpPr>
        <p:spPr>
          <a:xfrm>
            <a:off x="1085699" y="2050651"/>
            <a:ext cx="10063745" cy="3632400"/>
          </a:xfrm>
        </p:spPr>
        <p:txBody>
          <a:bodyPr/>
          <a:lstStyle/>
          <a:p>
            <a:r>
              <a:rPr lang="en-MY" sz="3200" dirty="0"/>
              <a:t>Only single channel of dissemination-&gt; Social media, sharing with other Malaysian AIDS council initiatives.</a:t>
            </a:r>
          </a:p>
          <a:p>
            <a:r>
              <a:rPr lang="en-MY" sz="3200" dirty="0"/>
              <a:t>No partner NGO involvement</a:t>
            </a:r>
          </a:p>
          <a:p>
            <a:endParaRPr lang="en-MY" dirty="0"/>
          </a:p>
        </p:txBody>
      </p:sp>
      <p:sp>
        <p:nvSpPr>
          <p:cNvPr id="4" name="Slide Number Placeholder 3">
            <a:extLst>
              <a:ext uri="{FF2B5EF4-FFF2-40B4-BE49-F238E27FC236}">
                <a16:creationId xmlns:a16="http://schemas.microsoft.com/office/drawing/2014/main" id="{F3B11455-4DDB-D38E-5B36-8FEB94EC122F}"/>
              </a:ext>
            </a:extLst>
          </p:cNvPr>
          <p:cNvSpPr>
            <a:spLocks noGrp="1"/>
          </p:cNvSpPr>
          <p:nvPr>
            <p:ph type="sldNum" idx="12"/>
          </p:nvPr>
        </p:nvSpPr>
        <p:spPr/>
        <p:txBody>
          <a:bodyPr/>
          <a:lstStyle/>
          <a:p>
            <a:fld id="{00000000-1234-1234-1234-123412341234}" type="slidenum">
              <a:rPr lang="en" smtClean="0"/>
              <a:pPr/>
              <a:t>47</a:t>
            </a:fld>
            <a:endParaRPr lang="en"/>
          </a:p>
        </p:txBody>
      </p:sp>
      <p:pic>
        <p:nvPicPr>
          <p:cNvPr id="5" name="Picture 2" descr="http://www.ioes.um.edu.my/images/ioes/logo/UM%20Logo%202009%20formal%20copy.jpg">
            <a:extLst>
              <a:ext uri="{FF2B5EF4-FFF2-40B4-BE49-F238E27FC236}">
                <a16:creationId xmlns:a16="http://schemas.microsoft.com/office/drawing/2014/main" id="{1301091C-4227-1171-A124-48737BF8B8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63100" y="136009"/>
            <a:ext cx="2464896" cy="833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24989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5DCBD-16DC-46E7-41B6-52F2FC69633D}"/>
              </a:ext>
            </a:extLst>
          </p:cNvPr>
          <p:cNvSpPr>
            <a:spLocks noGrp="1"/>
          </p:cNvSpPr>
          <p:nvPr>
            <p:ph type="title"/>
          </p:nvPr>
        </p:nvSpPr>
        <p:spPr>
          <a:xfrm>
            <a:off x="180770" y="77994"/>
            <a:ext cx="8657391" cy="1021600"/>
          </a:xfrm>
        </p:spPr>
        <p:txBody>
          <a:bodyPr/>
          <a:lstStyle/>
          <a:p>
            <a:r>
              <a:rPr lang="en-MY" sz="4000" dirty="0"/>
              <a:t>IS 1: Integration of HIV preventive initiatives into a single platform</a:t>
            </a:r>
          </a:p>
        </p:txBody>
      </p:sp>
      <p:sp>
        <p:nvSpPr>
          <p:cNvPr id="3" name="Text Placeholder 2">
            <a:extLst>
              <a:ext uri="{FF2B5EF4-FFF2-40B4-BE49-F238E27FC236}">
                <a16:creationId xmlns:a16="http://schemas.microsoft.com/office/drawing/2014/main" id="{4760FCF8-83C9-69D1-411E-7B636F185277}"/>
              </a:ext>
            </a:extLst>
          </p:cNvPr>
          <p:cNvSpPr>
            <a:spLocks noGrp="1"/>
          </p:cNvSpPr>
          <p:nvPr>
            <p:ph type="body" idx="1"/>
          </p:nvPr>
        </p:nvSpPr>
        <p:spPr>
          <a:xfrm>
            <a:off x="180770" y="1947220"/>
            <a:ext cx="4504400" cy="3632400"/>
          </a:xfrm>
        </p:spPr>
        <p:txBody>
          <a:bodyPr/>
          <a:lstStyle/>
          <a:p>
            <a:pPr marL="135464" indent="0">
              <a:buNone/>
            </a:pPr>
            <a:r>
              <a:rPr lang="en-MY" dirty="0"/>
              <a:t>Existing service</a:t>
            </a:r>
          </a:p>
          <a:p>
            <a:pPr>
              <a:buFont typeface="Wingdings" panose="05000000000000000000" pitchFamily="2" charset="2"/>
              <a:buChar char="§"/>
            </a:pPr>
            <a:r>
              <a:rPr lang="en-MY" sz="2400" dirty="0"/>
              <a:t>HIV self test kit and delivery – 2 times max</a:t>
            </a:r>
          </a:p>
          <a:p>
            <a:pPr>
              <a:buFont typeface="Wingdings" panose="05000000000000000000" pitchFamily="2" charset="2"/>
              <a:buChar char="§"/>
            </a:pPr>
            <a:r>
              <a:rPr lang="en-MY" sz="2400" dirty="0"/>
              <a:t>HIV prevention information</a:t>
            </a:r>
          </a:p>
          <a:p>
            <a:pPr>
              <a:buFont typeface="Wingdings" panose="05000000000000000000" pitchFamily="2" charset="2"/>
              <a:buChar char="§"/>
            </a:pPr>
            <a:r>
              <a:rPr lang="en-MY" sz="2400" dirty="0"/>
              <a:t>Treatment directory</a:t>
            </a:r>
          </a:p>
          <a:p>
            <a:pPr>
              <a:buFont typeface="Wingdings" panose="05000000000000000000" pitchFamily="2" charset="2"/>
              <a:buChar char="§"/>
            </a:pPr>
            <a:r>
              <a:rPr lang="en-MY" sz="2400" dirty="0"/>
              <a:t>HIV support directory</a:t>
            </a:r>
          </a:p>
        </p:txBody>
      </p:sp>
      <p:sp>
        <p:nvSpPr>
          <p:cNvPr id="4" name="Text Placeholder 3">
            <a:extLst>
              <a:ext uri="{FF2B5EF4-FFF2-40B4-BE49-F238E27FC236}">
                <a16:creationId xmlns:a16="http://schemas.microsoft.com/office/drawing/2014/main" id="{B7859229-2C66-E22D-937A-C56B1CB2C222}"/>
              </a:ext>
            </a:extLst>
          </p:cNvPr>
          <p:cNvSpPr>
            <a:spLocks noGrp="1"/>
          </p:cNvSpPr>
          <p:nvPr>
            <p:ph type="body" idx="2"/>
          </p:nvPr>
        </p:nvSpPr>
        <p:spPr>
          <a:xfrm>
            <a:off x="4965541" y="1651149"/>
            <a:ext cx="6432498" cy="4224542"/>
          </a:xfrm>
        </p:spPr>
        <p:txBody>
          <a:bodyPr/>
          <a:lstStyle/>
          <a:p>
            <a:pPr marL="135464" indent="0">
              <a:buNone/>
            </a:pPr>
            <a:r>
              <a:rPr lang="en-MY" dirty="0"/>
              <a:t>New added services</a:t>
            </a:r>
          </a:p>
          <a:p>
            <a:pPr>
              <a:buFont typeface="Wingdings" panose="05000000000000000000" pitchFamily="2" charset="2"/>
              <a:buChar char="§"/>
            </a:pPr>
            <a:r>
              <a:rPr lang="en-MY" sz="2400" dirty="0"/>
              <a:t>STI information and referral system</a:t>
            </a:r>
          </a:p>
          <a:p>
            <a:pPr>
              <a:buFont typeface="Wingdings" panose="05000000000000000000" pitchFamily="2" charset="2"/>
              <a:buChar char="§"/>
            </a:pPr>
            <a:r>
              <a:rPr lang="en-MY" sz="2400" dirty="0"/>
              <a:t>Access to </a:t>
            </a:r>
            <a:r>
              <a:rPr lang="en-MY" sz="2400" dirty="0" err="1"/>
              <a:t>Chemsex</a:t>
            </a:r>
            <a:r>
              <a:rPr lang="en-MY" sz="2400" dirty="0"/>
              <a:t> online intervention</a:t>
            </a:r>
          </a:p>
          <a:p>
            <a:pPr>
              <a:buFont typeface="Wingdings" panose="05000000000000000000" pitchFamily="2" charset="2"/>
              <a:buChar char="§"/>
            </a:pPr>
            <a:r>
              <a:rPr lang="en-MY" sz="2400" dirty="0"/>
              <a:t>Mental health assessment and support</a:t>
            </a:r>
          </a:p>
          <a:p>
            <a:pPr>
              <a:buFont typeface="Wingdings" panose="05000000000000000000" pitchFamily="2" charset="2"/>
              <a:buChar char="§"/>
            </a:pPr>
            <a:r>
              <a:rPr lang="en-MY" sz="2400" dirty="0"/>
              <a:t>Addiction assessment and support</a:t>
            </a:r>
          </a:p>
          <a:p>
            <a:pPr>
              <a:buFont typeface="Wingdings" panose="05000000000000000000" pitchFamily="2" charset="2"/>
              <a:buChar char="§"/>
            </a:pPr>
            <a:r>
              <a:rPr lang="en-MY" sz="2400" dirty="0"/>
              <a:t>Psycho-social services</a:t>
            </a:r>
          </a:p>
          <a:p>
            <a:pPr>
              <a:buFont typeface="Wingdings" panose="05000000000000000000" pitchFamily="2" charset="2"/>
              <a:buChar char="§"/>
            </a:pPr>
            <a:r>
              <a:rPr lang="en-MY" sz="2400" dirty="0"/>
              <a:t>Regular testing for HIVST as per WHO guidelines</a:t>
            </a:r>
          </a:p>
          <a:p>
            <a:pPr>
              <a:buFont typeface="Wingdings" panose="05000000000000000000" pitchFamily="2" charset="2"/>
              <a:buChar char="§"/>
            </a:pPr>
            <a:r>
              <a:rPr lang="en-MY" sz="2400" dirty="0"/>
              <a:t>Condom and lubricant delivery</a:t>
            </a:r>
          </a:p>
          <a:p>
            <a:pPr>
              <a:buFont typeface="Wingdings" panose="05000000000000000000" pitchFamily="2" charset="2"/>
              <a:buChar char="§"/>
            </a:pPr>
            <a:r>
              <a:rPr lang="en-MY" sz="2400" dirty="0"/>
              <a:t>Access to partner organisation and support</a:t>
            </a:r>
          </a:p>
          <a:p>
            <a:pPr>
              <a:buFont typeface="Wingdings" panose="05000000000000000000" pitchFamily="2" charset="2"/>
              <a:buChar char="§"/>
            </a:pPr>
            <a:r>
              <a:rPr lang="en-MY" sz="2400" dirty="0"/>
              <a:t>Automated referral to CHW or Health clinics if indicated.</a:t>
            </a:r>
          </a:p>
          <a:p>
            <a:pPr marL="135464" indent="0">
              <a:buNone/>
            </a:pPr>
            <a:endParaRPr lang="en-MY" sz="2000" dirty="0"/>
          </a:p>
        </p:txBody>
      </p:sp>
      <p:sp>
        <p:nvSpPr>
          <p:cNvPr id="5" name="Slide Number Placeholder 4">
            <a:extLst>
              <a:ext uri="{FF2B5EF4-FFF2-40B4-BE49-F238E27FC236}">
                <a16:creationId xmlns:a16="http://schemas.microsoft.com/office/drawing/2014/main" id="{47EBF7E1-520F-CBB1-B00F-AE990380C5BB}"/>
              </a:ext>
            </a:extLst>
          </p:cNvPr>
          <p:cNvSpPr>
            <a:spLocks noGrp="1"/>
          </p:cNvSpPr>
          <p:nvPr>
            <p:ph type="sldNum" idx="12"/>
          </p:nvPr>
        </p:nvSpPr>
        <p:spPr/>
        <p:txBody>
          <a:bodyPr/>
          <a:lstStyle/>
          <a:p>
            <a:fld id="{00000000-1234-1234-1234-123412341234}" type="slidenum">
              <a:rPr lang="en" smtClean="0"/>
              <a:pPr/>
              <a:t>48</a:t>
            </a:fld>
            <a:endParaRPr lang="en"/>
          </a:p>
        </p:txBody>
      </p:sp>
      <p:pic>
        <p:nvPicPr>
          <p:cNvPr id="6" name="Picture 2" descr="http://www.ioes.um.edu.my/images/ioes/logo/UM%20Logo%202009%20formal%20copy.jpg">
            <a:extLst>
              <a:ext uri="{FF2B5EF4-FFF2-40B4-BE49-F238E27FC236}">
                <a16:creationId xmlns:a16="http://schemas.microsoft.com/office/drawing/2014/main" id="{7C10B1C1-8F8F-66A5-85EC-113AD0EE670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63100" y="136009"/>
            <a:ext cx="2464896" cy="833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94483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http://www.ioes.um.edu.my/images/ioes/logo/UM%20Logo%202009%20formal%20copy.jpg">
            <a:extLst>
              <a:ext uri="{FF2B5EF4-FFF2-40B4-BE49-F238E27FC236}">
                <a16:creationId xmlns:a16="http://schemas.microsoft.com/office/drawing/2014/main" id="{72417AA3-D6EF-F594-E8B8-BA9EBD82A8E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63100" y="136009"/>
            <a:ext cx="2464896" cy="83309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9A7924E-29DC-E90D-766D-8FEEE9A4133A}"/>
              </a:ext>
            </a:extLst>
          </p:cNvPr>
          <p:cNvSpPr>
            <a:spLocks noGrp="1"/>
          </p:cNvSpPr>
          <p:nvPr>
            <p:ph type="title"/>
          </p:nvPr>
        </p:nvSpPr>
        <p:spPr>
          <a:xfrm>
            <a:off x="599563" y="165199"/>
            <a:ext cx="8825555" cy="1021600"/>
          </a:xfrm>
        </p:spPr>
        <p:txBody>
          <a:bodyPr/>
          <a:lstStyle/>
          <a:p>
            <a:r>
              <a:rPr lang="en-MY" sz="4000" dirty="0"/>
              <a:t>IS 2: Streamlining processes and improving interface for end user</a:t>
            </a:r>
          </a:p>
        </p:txBody>
      </p:sp>
      <p:sp>
        <p:nvSpPr>
          <p:cNvPr id="3" name="Text Placeholder 2">
            <a:extLst>
              <a:ext uri="{FF2B5EF4-FFF2-40B4-BE49-F238E27FC236}">
                <a16:creationId xmlns:a16="http://schemas.microsoft.com/office/drawing/2014/main" id="{5E3B2950-7E97-E689-917F-E0A02A639B8E}"/>
              </a:ext>
            </a:extLst>
          </p:cNvPr>
          <p:cNvSpPr>
            <a:spLocks noGrp="1"/>
          </p:cNvSpPr>
          <p:nvPr>
            <p:ph type="body" idx="1"/>
          </p:nvPr>
        </p:nvSpPr>
        <p:spPr>
          <a:xfrm>
            <a:off x="0" y="1739096"/>
            <a:ext cx="4758827" cy="3968551"/>
          </a:xfrm>
        </p:spPr>
        <p:txBody>
          <a:bodyPr/>
          <a:lstStyle/>
          <a:p>
            <a:pPr marL="135464" indent="0">
              <a:buNone/>
            </a:pPr>
            <a:r>
              <a:rPr lang="en-MY" dirty="0"/>
              <a:t>Existing system</a:t>
            </a:r>
          </a:p>
          <a:p>
            <a:pPr>
              <a:buFont typeface="Wingdings" panose="05000000000000000000" pitchFamily="2" charset="2"/>
              <a:buChar char="§"/>
            </a:pPr>
            <a:r>
              <a:rPr lang="en-MY" sz="2400" dirty="0"/>
              <a:t>Only available in English.</a:t>
            </a:r>
          </a:p>
          <a:p>
            <a:pPr>
              <a:buFont typeface="Wingdings" panose="05000000000000000000" pitchFamily="2" charset="2"/>
              <a:buChar char="§"/>
            </a:pPr>
            <a:r>
              <a:rPr lang="en-MY" sz="2400" dirty="0"/>
              <a:t>Registration process has 18 questions survey in 3 steps.</a:t>
            </a:r>
          </a:p>
          <a:p>
            <a:pPr>
              <a:buFont typeface="Wingdings" panose="05000000000000000000" pitchFamily="2" charset="2"/>
              <a:buChar char="§"/>
            </a:pPr>
            <a:r>
              <a:rPr lang="en-MY" sz="2400" dirty="0"/>
              <a:t>Has links for services that are not available.</a:t>
            </a:r>
          </a:p>
          <a:p>
            <a:pPr marL="135464" indent="0">
              <a:buNone/>
            </a:pPr>
            <a:endParaRPr lang="en-MY" sz="2400" dirty="0"/>
          </a:p>
        </p:txBody>
      </p:sp>
      <p:sp>
        <p:nvSpPr>
          <p:cNvPr id="4" name="Text Placeholder 3">
            <a:extLst>
              <a:ext uri="{FF2B5EF4-FFF2-40B4-BE49-F238E27FC236}">
                <a16:creationId xmlns:a16="http://schemas.microsoft.com/office/drawing/2014/main" id="{263C0293-9279-7F59-5987-329011B0D0F2}"/>
              </a:ext>
            </a:extLst>
          </p:cNvPr>
          <p:cNvSpPr>
            <a:spLocks noGrp="1"/>
          </p:cNvSpPr>
          <p:nvPr>
            <p:ph type="body" idx="2"/>
          </p:nvPr>
        </p:nvSpPr>
        <p:spPr>
          <a:xfrm>
            <a:off x="4629874" y="1457022"/>
            <a:ext cx="7257326" cy="3943955"/>
          </a:xfrm>
        </p:spPr>
        <p:txBody>
          <a:bodyPr/>
          <a:lstStyle/>
          <a:p>
            <a:pPr marL="135464" indent="0">
              <a:buNone/>
            </a:pPr>
            <a:r>
              <a:rPr lang="en-MY" dirty="0"/>
              <a:t>Upgraded system</a:t>
            </a:r>
          </a:p>
          <a:p>
            <a:pPr>
              <a:buFont typeface="Wingdings" panose="05000000000000000000" pitchFamily="2" charset="2"/>
              <a:buChar char="§"/>
            </a:pPr>
            <a:r>
              <a:rPr lang="en-MY" sz="2400" dirty="0"/>
              <a:t>Available in English and Bahasa Malaysia. ( Mandarin and Tamil interface is currently under planning)</a:t>
            </a:r>
          </a:p>
          <a:p>
            <a:pPr>
              <a:buFont typeface="Wingdings" panose="05000000000000000000" pitchFamily="2" charset="2"/>
              <a:buChar char="§"/>
            </a:pPr>
            <a:r>
              <a:rPr lang="en-MY" sz="2400" dirty="0"/>
              <a:t>Registration process has only 2 questions</a:t>
            </a:r>
          </a:p>
          <a:p>
            <a:pPr>
              <a:buFont typeface="Wingdings" panose="05000000000000000000" pitchFamily="2" charset="2"/>
              <a:buChar char="§"/>
            </a:pPr>
            <a:r>
              <a:rPr lang="en-MY" sz="2400" dirty="0"/>
              <a:t>Risk group questionnaire is </a:t>
            </a:r>
            <a:r>
              <a:rPr lang="en-MY" sz="2400" dirty="0" err="1"/>
              <a:t>adhoc</a:t>
            </a:r>
            <a:r>
              <a:rPr lang="en-MY" sz="2400" dirty="0"/>
              <a:t> (separated) not compulsory – will guide for the other services.</a:t>
            </a:r>
          </a:p>
          <a:p>
            <a:pPr>
              <a:buFont typeface="Wingdings" panose="05000000000000000000" pitchFamily="2" charset="2"/>
              <a:buChar char="§"/>
            </a:pPr>
            <a:r>
              <a:rPr lang="en-MY" sz="2400" dirty="0"/>
              <a:t>Concise webpage with minimalistic design. (designed to be suited for mobile app, however mobile app is still under planning)</a:t>
            </a:r>
          </a:p>
          <a:p>
            <a:pPr>
              <a:buFont typeface="Wingdings" panose="05000000000000000000" pitchFamily="2" charset="2"/>
              <a:buChar char="§"/>
            </a:pPr>
            <a:r>
              <a:rPr lang="en-MY" sz="2400" dirty="0"/>
              <a:t>Real time delivery update.</a:t>
            </a:r>
          </a:p>
          <a:p>
            <a:pPr>
              <a:buFont typeface="Wingdings" panose="05000000000000000000" pitchFamily="2" charset="2"/>
              <a:buChar char="§"/>
            </a:pPr>
            <a:r>
              <a:rPr lang="en-MY" sz="2400" dirty="0"/>
              <a:t>Information is fed to user based on the result of questionnaire on an automated pre-design criteria.</a:t>
            </a:r>
          </a:p>
          <a:p>
            <a:pPr marL="135464" indent="0">
              <a:buNone/>
            </a:pPr>
            <a:endParaRPr lang="en-MY" sz="2000" dirty="0"/>
          </a:p>
        </p:txBody>
      </p:sp>
      <p:sp>
        <p:nvSpPr>
          <p:cNvPr id="5" name="Slide Number Placeholder 4">
            <a:extLst>
              <a:ext uri="{FF2B5EF4-FFF2-40B4-BE49-F238E27FC236}">
                <a16:creationId xmlns:a16="http://schemas.microsoft.com/office/drawing/2014/main" id="{B7BCAD0C-FDC6-7C3A-8ACF-56E7A8266E73}"/>
              </a:ext>
            </a:extLst>
          </p:cNvPr>
          <p:cNvSpPr>
            <a:spLocks noGrp="1"/>
          </p:cNvSpPr>
          <p:nvPr>
            <p:ph type="sldNum" idx="12"/>
          </p:nvPr>
        </p:nvSpPr>
        <p:spPr/>
        <p:txBody>
          <a:bodyPr/>
          <a:lstStyle/>
          <a:p>
            <a:fld id="{00000000-1234-1234-1234-123412341234}" type="slidenum">
              <a:rPr lang="en" smtClean="0"/>
              <a:pPr/>
              <a:t>49</a:t>
            </a:fld>
            <a:endParaRPr lang="en"/>
          </a:p>
        </p:txBody>
      </p:sp>
    </p:spTree>
    <p:extLst>
      <p:ext uri="{BB962C8B-B14F-4D97-AF65-F5344CB8AC3E}">
        <p14:creationId xmlns:p14="http://schemas.microsoft.com/office/powerpoint/2010/main" val="7915993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AA5FE-2734-6A27-F1C1-44BE892A6AFE}"/>
              </a:ext>
            </a:extLst>
          </p:cNvPr>
          <p:cNvSpPr>
            <a:spLocks noGrp="1"/>
          </p:cNvSpPr>
          <p:nvPr>
            <p:ph type="title"/>
          </p:nvPr>
        </p:nvSpPr>
        <p:spPr>
          <a:xfrm>
            <a:off x="322373" y="165200"/>
            <a:ext cx="9971184" cy="1021600"/>
          </a:xfrm>
        </p:spPr>
        <p:txBody>
          <a:bodyPr/>
          <a:lstStyle/>
          <a:p>
            <a:r>
              <a:rPr lang="en-MY" sz="3200" dirty="0"/>
              <a:t>IS3: Creating an automated platform system to deliver multiple services without impacting resources.</a:t>
            </a:r>
          </a:p>
        </p:txBody>
      </p:sp>
      <p:sp>
        <p:nvSpPr>
          <p:cNvPr id="3" name="Text Placeholder 2">
            <a:extLst>
              <a:ext uri="{FF2B5EF4-FFF2-40B4-BE49-F238E27FC236}">
                <a16:creationId xmlns:a16="http://schemas.microsoft.com/office/drawing/2014/main" id="{7673C33F-063B-EE01-FF67-8FCE809156AA}"/>
              </a:ext>
            </a:extLst>
          </p:cNvPr>
          <p:cNvSpPr>
            <a:spLocks noGrp="1"/>
          </p:cNvSpPr>
          <p:nvPr>
            <p:ph type="body" idx="1"/>
          </p:nvPr>
        </p:nvSpPr>
        <p:spPr>
          <a:xfrm>
            <a:off x="178676" y="1275569"/>
            <a:ext cx="4504400" cy="3632400"/>
          </a:xfrm>
        </p:spPr>
        <p:txBody>
          <a:bodyPr/>
          <a:lstStyle/>
          <a:p>
            <a:pPr marL="135464" indent="0">
              <a:buNone/>
            </a:pPr>
            <a:r>
              <a:rPr lang="en-MY" dirty="0"/>
              <a:t>Current system</a:t>
            </a:r>
          </a:p>
          <a:p>
            <a:r>
              <a:rPr lang="en-MY" dirty="0"/>
              <a:t>No automation – require backend officers to engage constantly.</a:t>
            </a:r>
          </a:p>
        </p:txBody>
      </p:sp>
      <p:sp>
        <p:nvSpPr>
          <p:cNvPr id="4" name="Text Placeholder 3">
            <a:extLst>
              <a:ext uri="{FF2B5EF4-FFF2-40B4-BE49-F238E27FC236}">
                <a16:creationId xmlns:a16="http://schemas.microsoft.com/office/drawing/2014/main" id="{4CB728FA-E2BD-7440-DE35-8F27174FDB61}"/>
              </a:ext>
            </a:extLst>
          </p:cNvPr>
          <p:cNvSpPr>
            <a:spLocks noGrp="1"/>
          </p:cNvSpPr>
          <p:nvPr>
            <p:ph type="body" idx="2"/>
          </p:nvPr>
        </p:nvSpPr>
        <p:spPr>
          <a:xfrm>
            <a:off x="4683076" y="1186800"/>
            <a:ext cx="7186551" cy="3809939"/>
          </a:xfrm>
        </p:spPr>
        <p:txBody>
          <a:bodyPr/>
          <a:lstStyle/>
          <a:p>
            <a:pPr marL="135464" indent="0">
              <a:buNone/>
            </a:pPr>
            <a:r>
              <a:rPr lang="en-MY" sz="2800" dirty="0"/>
              <a:t>Upgraded system</a:t>
            </a:r>
          </a:p>
          <a:p>
            <a:r>
              <a:rPr lang="en-MY" sz="2800" dirty="0"/>
              <a:t>Automation embedded for:</a:t>
            </a:r>
          </a:p>
          <a:p>
            <a:pPr lvl="1"/>
            <a:r>
              <a:rPr lang="en-MY" sz="2400" dirty="0"/>
              <a:t>Delivery of the HIVST kits</a:t>
            </a:r>
          </a:p>
          <a:p>
            <a:pPr lvl="1"/>
            <a:r>
              <a:rPr lang="en-MY" sz="2400" dirty="0"/>
              <a:t>Linkage and access to other necessary HIV prevention initiatives/ support services.</a:t>
            </a:r>
          </a:p>
          <a:p>
            <a:pPr lvl="1"/>
            <a:r>
              <a:rPr lang="en-MY" sz="2400" dirty="0"/>
              <a:t>Referral in positive cases to nearest CHW or KK</a:t>
            </a:r>
          </a:p>
          <a:p>
            <a:pPr lvl="1"/>
            <a:r>
              <a:rPr lang="en-MY" sz="2400" dirty="0"/>
              <a:t>Re-delivery of new kit if result is invalid</a:t>
            </a:r>
          </a:p>
          <a:p>
            <a:pPr lvl="1"/>
            <a:r>
              <a:rPr lang="en-MY" sz="2400" dirty="0"/>
              <a:t>Reminder for regular testing if negative HIVST</a:t>
            </a:r>
          </a:p>
          <a:p>
            <a:pPr lvl="1"/>
            <a:r>
              <a:rPr lang="en-MY" sz="2400" dirty="0"/>
              <a:t>Psycho-social support (virtual or referral to psychiatrist ) if fulfil pre-determined criteria –with consent</a:t>
            </a:r>
          </a:p>
          <a:p>
            <a:pPr lvl="1"/>
            <a:endParaRPr lang="en-MY" sz="2400" dirty="0"/>
          </a:p>
          <a:p>
            <a:pPr lvl="1"/>
            <a:endParaRPr lang="en-MY" dirty="0"/>
          </a:p>
        </p:txBody>
      </p:sp>
      <p:sp>
        <p:nvSpPr>
          <p:cNvPr id="6" name="Slide Number Placeholder 5">
            <a:extLst>
              <a:ext uri="{FF2B5EF4-FFF2-40B4-BE49-F238E27FC236}">
                <a16:creationId xmlns:a16="http://schemas.microsoft.com/office/drawing/2014/main" id="{B97D59AB-4F22-68A6-DFE3-9D03126D82F2}"/>
              </a:ext>
            </a:extLst>
          </p:cNvPr>
          <p:cNvSpPr>
            <a:spLocks noGrp="1"/>
          </p:cNvSpPr>
          <p:nvPr>
            <p:ph type="sldNum" idx="12"/>
          </p:nvPr>
        </p:nvSpPr>
        <p:spPr/>
        <p:txBody>
          <a:bodyPr/>
          <a:lstStyle/>
          <a:p>
            <a:fld id="{00000000-1234-1234-1234-123412341234}" type="slidenum">
              <a:rPr lang="en" smtClean="0"/>
              <a:pPr/>
              <a:t>50</a:t>
            </a:fld>
            <a:endParaRPr lang="en"/>
          </a:p>
        </p:txBody>
      </p:sp>
      <p:pic>
        <p:nvPicPr>
          <p:cNvPr id="5" name="Picture 2" descr="http://www.ioes.um.edu.my/images/ioes/logo/UM%20Logo%202009%20formal%20copy.jpg">
            <a:extLst>
              <a:ext uri="{FF2B5EF4-FFF2-40B4-BE49-F238E27FC236}">
                <a16:creationId xmlns:a16="http://schemas.microsoft.com/office/drawing/2014/main" id="{ED3264BC-06AE-EF8D-BF36-9181F937068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63100" y="136009"/>
            <a:ext cx="2464896" cy="833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43669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ioes.um.edu.my/images/ioes/logo/UM%20Logo%202009%20formal%20copy.jpg">
            <a:extLst>
              <a:ext uri="{FF2B5EF4-FFF2-40B4-BE49-F238E27FC236}">
                <a16:creationId xmlns:a16="http://schemas.microsoft.com/office/drawing/2014/main" id="{DE61D8D6-AAA7-0F40-96AF-9747EAFE20F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94631" y="13462"/>
            <a:ext cx="2464896" cy="83309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72FF36-097D-DB6E-68A4-9D7A940D3072}"/>
              </a:ext>
            </a:extLst>
          </p:cNvPr>
          <p:cNvSpPr>
            <a:spLocks noGrp="1"/>
          </p:cNvSpPr>
          <p:nvPr>
            <p:ph type="title"/>
          </p:nvPr>
        </p:nvSpPr>
        <p:spPr>
          <a:xfrm>
            <a:off x="62415" y="13462"/>
            <a:ext cx="10094918" cy="1021600"/>
          </a:xfrm>
        </p:spPr>
        <p:txBody>
          <a:bodyPr/>
          <a:lstStyle/>
          <a:p>
            <a:r>
              <a:rPr lang="en-MY" sz="3600" dirty="0"/>
              <a:t>IS4: Increasing mode of service delivery to improve engagement and information dissemination</a:t>
            </a:r>
          </a:p>
        </p:txBody>
      </p:sp>
      <p:sp>
        <p:nvSpPr>
          <p:cNvPr id="3" name="Text Placeholder 2">
            <a:extLst>
              <a:ext uri="{FF2B5EF4-FFF2-40B4-BE49-F238E27FC236}">
                <a16:creationId xmlns:a16="http://schemas.microsoft.com/office/drawing/2014/main" id="{4A460226-EBC1-B648-858F-F174C3FA79D1}"/>
              </a:ext>
            </a:extLst>
          </p:cNvPr>
          <p:cNvSpPr>
            <a:spLocks noGrp="1"/>
          </p:cNvSpPr>
          <p:nvPr>
            <p:ph type="body" idx="1"/>
          </p:nvPr>
        </p:nvSpPr>
        <p:spPr>
          <a:xfrm>
            <a:off x="51467" y="1612800"/>
            <a:ext cx="4504400" cy="3632400"/>
          </a:xfrm>
        </p:spPr>
        <p:txBody>
          <a:bodyPr/>
          <a:lstStyle/>
          <a:p>
            <a:pPr marL="135464" indent="0">
              <a:buNone/>
            </a:pPr>
            <a:r>
              <a:rPr lang="en-MY" dirty="0"/>
              <a:t>Existing system</a:t>
            </a:r>
          </a:p>
          <a:p>
            <a:r>
              <a:rPr lang="en-MY" dirty="0"/>
              <a:t>Online available through online application.</a:t>
            </a:r>
          </a:p>
          <a:p>
            <a:r>
              <a:rPr lang="en-MY" dirty="0"/>
              <a:t>No partnership with other organisation.</a:t>
            </a:r>
          </a:p>
          <a:p>
            <a:r>
              <a:rPr lang="en-MY" dirty="0"/>
              <a:t>Information only available through social media</a:t>
            </a:r>
          </a:p>
        </p:txBody>
      </p:sp>
      <p:sp>
        <p:nvSpPr>
          <p:cNvPr id="4" name="Text Placeholder 3">
            <a:extLst>
              <a:ext uri="{FF2B5EF4-FFF2-40B4-BE49-F238E27FC236}">
                <a16:creationId xmlns:a16="http://schemas.microsoft.com/office/drawing/2014/main" id="{85F11718-40A9-A027-6FC4-CBE79B40E16F}"/>
              </a:ext>
            </a:extLst>
          </p:cNvPr>
          <p:cNvSpPr>
            <a:spLocks noGrp="1"/>
          </p:cNvSpPr>
          <p:nvPr>
            <p:ph type="body" idx="2"/>
          </p:nvPr>
        </p:nvSpPr>
        <p:spPr>
          <a:xfrm>
            <a:off x="5000262" y="1422941"/>
            <a:ext cx="6781455" cy="5179859"/>
          </a:xfrm>
        </p:spPr>
        <p:txBody>
          <a:bodyPr/>
          <a:lstStyle/>
          <a:p>
            <a:pPr marL="135464" indent="0">
              <a:buNone/>
            </a:pPr>
            <a:r>
              <a:rPr lang="en-MY" sz="2800" dirty="0"/>
              <a:t>Upgraded system (add –</a:t>
            </a:r>
            <a:r>
              <a:rPr lang="en-MY" sz="2800" dirty="0" err="1"/>
              <a:t>ons</a:t>
            </a:r>
            <a:r>
              <a:rPr lang="en-MY" sz="2800" dirty="0"/>
              <a:t>)</a:t>
            </a:r>
          </a:p>
          <a:p>
            <a:r>
              <a:rPr lang="en-MY" sz="2800" dirty="0"/>
              <a:t>3 service delivery method</a:t>
            </a:r>
          </a:p>
          <a:p>
            <a:pPr lvl="1">
              <a:lnSpc>
                <a:spcPct val="50000"/>
              </a:lnSpc>
            </a:pPr>
            <a:r>
              <a:rPr lang="en-MY" sz="2400" dirty="0"/>
              <a:t>Online</a:t>
            </a:r>
          </a:p>
          <a:p>
            <a:pPr lvl="1">
              <a:lnSpc>
                <a:spcPct val="50000"/>
              </a:lnSpc>
            </a:pPr>
            <a:r>
              <a:rPr lang="en-MY" sz="2400" dirty="0"/>
              <a:t>Via NGOs/ POs</a:t>
            </a:r>
          </a:p>
          <a:p>
            <a:pPr lvl="1">
              <a:lnSpc>
                <a:spcPct val="50000"/>
              </a:lnSpc>
            </a:pPr>
            <a:r>
              <a:rPr lang="en-MY" sz="2400" dirty="0"/>
              <a:t>Peer to peer engagement</a:t>
            </a:r>
          </a:p>
          <a:p>
            <a:r>
              <a:rPr lang="en-MY" sz="2800" dirty="0"/>
              <a:t>All HIV/AIDS NGO and POs will be given training of the programme together with referral code. </a:t>
            </a:r>
          </a:p>
          <a:p>
            <a:r>
              <a:rPr lang="en-MY" sz="2800" dirty="0"/>
              <a:t>Organisation that are sub-recipients of Malaysian AIDS council grants will be given targets for the program. (based on referral codes and promotional activities during key population engagement)</a:t>
            </a:r>
          </a:p>
          <a:p>
            <a:pPr marL="745049" lvl="1" indent="0">
              <a:buNone/>
            </a:pPr>
            <a:endParaRPr lang="en-MY" dirty="0"/>
          </a:p>
        </p:txBody>
      </p:sp>
      <p:sp>
        <p:nvSpPr>
          <p:cNvPr id="6" name="Slide Number Placeholder 5">
            <a:extLst>
              <a:ext uri="{FF2B5EF4-FFF2-40B4-BE49-F238E27FC236}">
                <a16:creationId xmlns:a16="http://schemas.microsoft.com/office/drawing/2014/main" id="{3CF76D32-2DC8-7B0C-D333-56C2DDA5CFD6}"/>
              </a:ext>
            </a:extLst>
          </p:cNvPr>
          <p:cNvSpPr>
            <a:spLocks noGrp="1"/>
          </p:cNvSpPr>
          <p:nvPr>
            <p:ph type="sldNum" idx="12"/>
          </p:nvPr>
        </p:nvSpPr>
        <p:spPr/>
        <p:txBody>
          <a:bodyPr/>
          <a:lstStyle/>
          <a:p>
            <a:fld id="{00000000-1234-1234-1234-123412341234}" type="slidenum">
              <a:rPr lang="en" smtClean="0"/>
              <a:pPr/>
              <a:t>51</a:t>
            </a:fld>
            <a:endParaRPr lang="en"/>
          </a:p>
        </p:txBody>
      </p:sp>
    </p:spTree>
    <p:extLst>
      <p:ext uri="{BB962C8B-B14F-4D97-AF65-F5344CB8AC3E}">
        <p14:creationId xmlns:p14="http://schemas.microsoft.com/office/powerpoint/2010/main" val="15481516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27F46-C51E-440A-75E7-DAFF27C12BED}"/>
              </a:ext>
            </a:extLst>
          </p:cNvPr>
          <p:cNvSpPr>
            <a:spLocks noGrp="1"/>
          </p:cNvSpPr>
          <p:nvPr>
            <p:ph type="title"/>
          </p:nvPr>
        </p:nvSpPr>
        <p:spPr>
          <a:xfrm>
            <a:off x="84672" y="0"/>
            <a:ext cx="6289287" cy="1616149"/>
          </a:xfrm>
        </p:spPr>
        <p:txBody>
          <a:bodyPr/>
          <a:lstStyle/>
          <a:p>
            <a:r>
              <a:rPr lang="en-US" dirty="0"/>
              <a:t>Flow chart of self-testing HIV through the platform</a:t>
            </a:r>
            <a:endParaRPr lang="en-MY" dirty="0"/>
          </a:p>
        </p:txBody>
      </p:sp>
      <p:sp>
        <p:nvSpPr>
          <p:cNvPr id="3" name="Text Placeholder 2">
            <a:extLst>
              <a:ext uri="{FF2B5EF4-FFF2-40B4-BE49-F238E27FC236}">
                <a16:creationId xmlns:a16="http://schemas.microsoft.com/office/drawing/2014/main" id="{529A9EDB-1A2B-6D6F-F36B-B4FE7871281A}"/>
              </a:ext>
            </a:extLst>
          </p:cNvPr>
          <p:cNvSpPr>
            <a:spLocks noGrp="1"/>
          </p:cNvSpPr>
          <p:nvPr>
            <p:ph type="body" idx="1"/>
          </p:nvPr>
        </p:nvSpPr>
        <p:spPr>
          <a:xfrm>
            <a:off x="84672" y="1853883"/>
            <a:ext cx="5974319" cy="3632400"/>
          </a:xfrm>
        </p:spPr>
        <p:txBody>
          <a:bodyPr/>
          <a:lstStyle/>
          <a:p>
            <a:r>
              <a:rPr lang="en-MY" dirty="0"/>
              <a:t>All results will be cross validated by program managers.</a:t>
            </a:r>
          </a:p>
          <a:p>
            <a:r>
              <a:rPr lang="en-MY" dirty="0"/>
              <a:t>Positive cases will be alerted automatically to program managers and referral will be produced by the system once validation is confirmed- triggering HIV treatment cascade.</a:t>
            </a:r>
          </a:p>
          <a:p>
            <a:r>
              <a:rPr lang="en-MY" dirty="0"/>
              <a:t>Invalid test result will trigger automated process to send new kit once validation has been confirmed.</a:t>
            </a:r>
          </a:p>
        </p:txBody>
      </p:sp>
      <p:pic>
        <p:nvPicPr>
          <p:cNvPr id="11" name="Picture 10">
            <a:extLst>
              <a:ext uri="{FF2B5EF4-FFF2-40B4-BE49-F238E27FC236}">
                <a16:creationId xmlns:a16="http://schemas.microsoft.com/office/drawing/2014/main" id="{34AC45CB-EE1E-3AB9-FEEC-7467731669DD}"/>
              </a:ext>
            </a:extLst>
          </p:cNvPr>
          <p:cNvPicPr>
            <a:picLocks noChangeAspect="1"/>
          </p:cNvPicPr>
          <p:nvPr/>
        </p:nvPicPr>
        <p:blipFill rotWithShape="1">
          <a:blip r:embed="rId3"/>
          <a:srcRect l="28879" t="24214" r="46552" b="15250"/>
          <a:stretch/>
        </p:blipFill>
        <p:spPr>
          <a:xfrm>
            <a:off x="6373959" y="78437"/>
            <a:ext cx="5733369" cy="6757814"/>
          </a:xfrm>
          <a:prstGeom prst="rect">
            <a:avLst/>
          </a:prstGeom>
        </p:spPr>
      </p:pic>
      <p:sp>
        <p:nvSpPr>
          <p:cNvPr id="4" name="Slide Number Placeholder 3">
            <a:extLst>
              <a:ext uri="{FF2B5EF4-FFF2-40B4-BE49-F238E27FC236}">
                <a16:creationId xmlns:a16="http://schemas.microsoft.com/office/drawing/2014/main" id="{1A4F620E-F8E0-A430-BC6A-989EACB86931}"/>
              </a:ext>
            </a:extLst>
          </p:cNvPr>
          <p:cNvSpPr>
            <a:spLocks noGrp="1"/>
          </p:cNvSpPr>
          <p:nvPr>
            <p:ph type="sldNum" idx="12"/>
          </p:nvPr>
        </p:nvSpPr>
        <p:spPr/>
        <p:txBody>
          <a:bodyPr/>
          <a:lstStyle/>
          <a:p>
            <a:fld id="{00000000-1234-1234-1234-123412341234}" type="slidenum">
              <a:rPr lang="en" smtClean="0"/>
              <a:pPr/>
              <a:t>52</a:t>
            </a:fld>
            <a:endParaRPr lang="en"/>
          </a:p>
        </p:txBody>
      </p:sp>
    </p:spTree>
    <p:extLst>
      <p:ext uri="{BB962C8B-B14F-4D97-AF65-F5344CB8AC3E}">
        <p14:creationId xmlns:p14="http://schemas.microsoft.com/office/powerpoint/2010/main" val="40230783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C5A3C-4390-5545-F8DD-C366906875C3}"/>
              </a:ext>
            </a:extLst>
          </p:cNvPr>
          <p:cNvSpPr>
            <a:spLocks noGrp="1"/>
          </p:cNvSpPr>
          <p:nvPr>
            <p:ph type="title"/>
          </p:nvPr>
        </p:nvSpPr>
        <p:spPr/>
        <p:txBody>
          <a:bodyPr/>
          <a:lstStyle/>
          <a:p>
            <a:endParaRPr lang="en-MY"/>
          </a:p>
        </p:txBody>
      </p:sp>
      <p:sp>
        <p:nvSpPr>
          <p:cNvPr id="3" name="Text Placeholder 2">
            <a:extLst>
              <a:ext uri="{FF2B5EF4-FFF2-40B4-BE49-F238E27FC236}">
                <a16:creationId xmlns:a16="http://schemas.microsoft.com/office/drawing/2014/main" id="{23671FF5-FA87-EF13-2F09-BC7F9E4F3F02}"/>
              </a:ext>
            </a:extLst>
          </p:cNvPr>
          <p:cNvSpPr>
            <a:spLocks noGrp="1"/>
          </p:cNvSpPr>
          <p:nvPr>
            <p:ph type="body" idx="1"/>
          </p:nvPr>
        </p:nvSpPr>
        <p:spPr/>
        <p:txBody>
          <a:bodyPr/>
          <a:lstStyle/>
          <a:p>
            <a:endParaRPr lang="en-MY"/>
          </a:p>
        </p:txBody>
      </p:sp>
      <p:sp>
        <p:nvSpPr>
          <p:cNvPr id="4" name="Text Placeholder 3">
            <a:extLst>
              <a:ext uri="{FF2B5EF4-FFF2-40B4-BE49-F238E27FC236}">
                <a16:creationId xmlns:a16="http://schemas.microsoft.com/office/drawing/2014/main" id="{03CBE53C-3928-ED59-F302-0687408966DF}"/>
              </a:ext>
            </a:extLst>
          </p:cNvPr>
          <p:cNvSpPr>
            <a:spLocks noGrp="1"/>
          </p:cNvSpPr>
          <p:nvPr>
            <p:ph type="body" idx="2"/>
          </p:nvPr>
        </p:nvSpPr>
        <p:spPr/>
        <p:txBody>
          <a:bodyPr/>
          <a:lstStyle/>
          <a:p>
            <a:endParaRPr lang="en-MY" dirty="0"/>
          </a:p>
        </p:txBody>
      </p:sp>
      <p:sp>
        <p:nvSpPr>
          <p:cNvPr id="5" name="Slide Number Placeholder 4">
            <a:extLst>
              <a:ext uri="{FF2B5EF4-FFF2-40B4-BE49-F238E27FC236}">
                <a16:creationId xmlns:a16="http://schemas.microsoft.com/office/drawing/2014/main" id="{13D86B1C-6828-BCA1-3519-2903076F63D7}"/>
              </a:ext>
            </a:extLst>
          </p:cNvPr>
          <p:cNvSpPr>
            <a:spLocks noGrp="1"/>
          </p:cNvSpPr>
          <p:nvPr>
            <p:ph type="sldNum" idx="12"/>
          </p:nvPr>
        </p:nvSpPr>
        <p:spPr/>
        <p:txBody>
          <a:bodyPr/>
          <a:lstStyle/>
          <a:p>
            <a:fld id="{00000000-1234-1234-1234-123412341234}" type="slidenum">
              <a:rPr lang="en" smtClean="0"/>
              <a:pPr/>
              <a:t>53</a:t>
            </a:fld>
            <a:endParaRPr lang="en"/>
          </a:p>
        </p:txBody>
      </p:sp>
      <p:pic>
        <p:nvPicPr>
          <p:cNvPr id="9" name="Picture 8">
            <a:extLst>
              <a:ext uri="{FF2B5EF4-FFF2-40B4-BE49-F238E27FC236}">
                <a16:creationId xmlns:a16="http://schemas.microsoft.com/office/drawing/2014/main" id="{67D70183-95EA-D0E5-ABD2-E115B6F855FC}"/>
              </a:ext>
            </a:extLst>
          </p:cNvPr>
          <p:cNvPicPr>
            <a:picLocks noChangeAspect="1"/>
          </p:cNvPicPr>
          <p:nvPr/>
        </p:nvPicPr>
        <p:blipFill rotWithShape="1">
          <a:blip r:embed="rId3"/>
          <a:srcRect l="7069" t="24062" r="11551" b="14789"/>
          <a:stretch/>
        </p:blipFill>
        <p:spPr>
          <a:xfrm>
            <a:off x="241738" y="0"/>
            <a:ext cx="7656629" cy="3236224"/>
          </a:xfrm>
          <a:prstGeom prst="rect">
            <a:avLst/>
          </a:prstGeom>
        </p:spPr>
      </p:pic>
      <p:pic>
        <p:nvPicPr>
          <p:cNvPr id="11" name="Picture 10">
            <a:extLst>
              <a:ext uri="{FF2B5EF4-FFF2-40B4-BE49-F238E27FC236}">
                <a16:creationId xmlns:a16="http://schemas.microsoft.com/office/drawing/2014/main" id="{F1CB450B-3139-8A6D-631D-C96D8180A942}"/>
              </a:ext>
            </a:extLst>
          </p:cNvPr>
          <p:cNvPicPr>
            <a:picLocks noChangeAspect="1"/>
          </p:cNvPicPr>
          <p:nvPr/>
        </p:nvPicPr>
        <p:blipFill rotWithShape="1">
          <a:blip r:embed="rId4"/>
          <a:srcRect l="23534" t="12522" r="53190" b="5543"/>
          <a:stretch/>
        </p:blipFill>
        <p:spPr>
          <a:xfrm>
            <a:off x="7898367" y="83135"/>
            <a:ext cx="3095454" cy="6129307"/>
          </a:xfrm>
          <a:prstGeom prst="rect">
            <a:avLst/>
          </a:prstGeom>
        </p:spPr>
      </p:pic>
      <p:pic>
        <p:nvPicPr>
          <p:cNvPr id="7" name="Picture 6">
            <a:extLst>
              <a:ext uri="{FF2B5EF4-FFF2-40B4-BE49-F238E27FC236}">
                <a16:creationId xmlns:a16="http://schemas.microsoft.com/office/drawing/2014/main" id="{1DCEBBB2-D1F0-5A25-9399-0FA6AFB2CED2}"/>
              </a:ext>
            </a:extLst>
          </p:cNvPr>
          <p:cNvPicPr>
            <a:picLocks noChangeAspect="1"/>
          </p:cNvPicPr>
          <p:nvPr/>
        </p:nvPicPr>
        <p:blipFill rotWithShape="1">
          <a:blip r:embed="rId5"/>
          <a:srcRect l="12759" t="22529" r="13362" b="20307"/>
          <a:stretch/>
        </p:blipFill>
        <p:spPr>
          <a:xfrm>
            <a:off x="241739" y="2995222"/>
            <a:ext cx="7712856" cy="3356928"/>
          </a:xfrm>
          <a:prstGeom prst="rect">
            <a:avLst/>
          </a:prstGeom>
        </p:spPr>
      </p:pic>
    </p:spTree>
    <p:extLst>
      <p:ext uri="{BB962C8B-B14F-4D97-AF65-F5344CB8AC3E}">
        <p14:creationId xmlns:p14="http://schemas.microsoft.com/office/powerpoint/2010/main" val="12998425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lh3.googleusercontent.com/BCmwOfSbVJ2DxmYXEjo2o23fm3tZ3JwtcxlTdsV8f8OCiN1ugt6NOcILC3f-sl6_bQhMYN2AeF3_KbtfKW4S9rj79dZxjip68CISsa7Yhx17jW-fkX1ELMAm-zsFY0pJAnmAXQEJd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9950" y="2772229"/>
            <a:ext cx="2531371" cy="3576373"/>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2AE199D7-4320-47B6-8D40-8D34D434ECBC}"/>
              </a:ext>
            </a:extLst>
          </p:cNvPr>
          <p:cNvSpPr txBox="1">
            <a:spLocks/>
          </p:cNvSpPr>
          <p:nvPr/>
        </p:nvSpPr>
        <p:spPr>
          <a:xfrm>
            <a:off x="101601" y="362857"/>
            <a:ext cx="10842170" cy="649514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C00000"/>
                </a:solidFill>
                <a:latin typeface="Arial Rounded MT Bold" panose="020F0704030504030204" pitchFamily="34" charset="0"/>
              </a:rPr>
              <a:t>THANK YOU</a:t>
            </a:r>
          </a:p>
          <a:p>
            <a:r>
              <a:rPr lang="en-US" sz="4000" b="1" dirty="0">
                <a:solidFill>
                  <a:srgbClr val="C00000"/>
                </a:solidFill>
                <a:latin typeface="Arial Rounded MT Bold" panose="020F0704030504030204" pitchFamily="34" charset="0"/>
              </a:rPr>
              <a:t>Acknowledgement</a:t>
            </a:r>
            <a:br>
              <a:rPr lang="en-US" sz="4000" b="1" dirty="0">
                <a:solidFill>
                  <a:srgbClr val="C00000"/>
                </a:solidFill>
                <a:latin typeface="Arial Rounded MT Bold" panose="020F0704030504030204" pitchFamily="34" charset="0"/>
              </a:rPr>
            </a:br>
            <a:endParaRPr lang="en-US" sz="4000" b="1" dirty="0">
              <a:solidFill>
                <a:srgbClr val="C00000"/>
              </a:solidFill>
              <a:latin typeface="Arial Rounded MT Bold" panose="020F0704030504030204" pitchFamily="34" charset="0"/>
            </a:endParaRPr>
          </a:p>
          <a:p>
            <a:r>
              <a:rPr lang="en-US" sz="2800" b="1" dirty="0">
                <a:latin typeface="+mn-lt"/>
              </a:rPr>
              <a:t>Prof. Dato’ Dr. </a:t>
            </a:r>
            <a:r>
              <a:rPr lang="en-US" sz="2800" b="1" dirty="0" err="1">
                <a:latin typeface="+mn-lt"/>
              </a:rPr>
              <a:t>Adeeba</a:t>
            </a:r>
            <a:r>
              <a:rPr lang="en-US" sz="2800" b="1" dirty="0">
                <a:latin typeface="+mn-lt"/>
              </a:rPr>
              <a:t> </a:t>
            </a:r>
            <a:r>
              <a:rPr lang="en-US" sz="2800" b="1" dirty="0" err="1">
                <a:latin typeface="+mn-lt"/>
              </a:rPr>
              <a:t>Kamarulzaman</a:t>
            </a:r>
            <a:r>
              <a:rPr lang="en-US" sz="2800" b="1" dirty="0">
                <a:latin typeface="+mn-lt"/>
              </a:rPr>
              <a:t> </a:t>
            </a:r>
          </a:p>
          <a:p>
            <a:r>
              <a:rPr lang="en-US" sz="2800" b="1" dirty="0">
                <a:latin typeface="+mn-lt"/>
              </a:rPr>
              <a:t>Prof Dr. Frederick Altice (Yale University)</a:t>
            </a:r>
          </a:p>
          <a:p>
            <a:r>
              <a:rPr lang="en-US" sz="2800" b="1" dirty="0">
                <a:latin typeface="+mn-lt"/>
              </a:rPr>
              <a:t>Assoc. Prof. Dr. Iskandar (UM)</a:t>
            </a:r>
          </a:p>
          <a:p>
            <a:r>
              <a:rPr lang="en-MY" sz="2800" b="1" i="0" dirty="0" err="1">
                <a:effectLst/>
                <a:latin typeface="+mn-lt"/>
              </a:rPr>
              <a:t>Davindren</a:t>
            </a:r>
            <a:r>
              <a:rPr lang="en-MY" sz="2800" b="1" i="0" dirty="0">
                <a:effectLst/>
                <a:latin typeface="+mn-lt"/>
              </a:rPr>
              <a:t> A/L </a:t>
            </a:r>
            <a:r>
              <a:rPr lang="en-MY" sz="2800" b="1" i="0" dirty="0" err="1">
                <a:effectLst/>
                <a:latin typeface="+mn-lt"/>
              </a:rPr>
              <a:t>Tharmalingam</a:t>
            </a:r>
            <a:r>
              <a:rPr lang="en-MY" sz="2800" b="1" i="0" dirty="0">
                <a:effectLst/>
                <a:latin typeface="+mn-lt"/>
              </a:rPr>
              <a:t> (MAC)</a:t>
            </a:r>
          </a:p>
          <a:p>
            <a:r>
              <a:rPr lang="en-MY" sz="2800" b="1" i="0" dirty="0" err="1">
                <a:effectLst/>
                <a:latin typeface="+mn-lt"/>
              </a:rPr>
              <a:t>Yusral</a:t>
            </a:r>
            <a:r>
              <a:rPr lang="en-MY" sz="2800" b="1" i="0" dirty="0">
                <a:effectLst/>
                <a:latin typeface="+mn-lt"/>
              </a:rPr>
              <a:t> Hakim </a:t>
            </a:r>
            <a:r>
              <a:rPr lang="en-MY" sz="2800" b="1" i="0" dirty="0" err="1">
                <a:effectLst/>
                <a:latin typeface="+mn-lt"/>
              </a:rPr>
              <a:t>Yusoff</a:t>
            </a:r>
            <a:r>
              <a:rPr lang="en-MY" sz="2800" b="1" i="0" dirty="0">
                <a:effectLst/>
                <a:latin typeface="+mn-lt"/>
              </a:rPr>
              <a:t>  (MAC)</a:t>
            </a:r>
          </a:p>
          <a:p>
            <a:r>
              <a:rPr lang="en-MY" sz="2800" b="1" i="0" dirty="0" err="1">
                <a:effectLst/>
                <a:latin typeface="+mn-lt"/>
              </a:rPr>
              <a:t>Haridah</a:t>
            </a:r>
            <a:r>
              <a:rPr lang="en-MY" sz="2800" b="1" i="0" dirty="0">
                <a:effectLst/>
                <a:latin typeface="+mn-lt"/>
              </a:rPr>
              <a:t> Alias (UM)</a:t>
            </a:r>
          </a:p>
          <a:p>
            <a:r>
              <a:rPr lang="en-MY" sz="2800" b="1" i="0" dirty="0" err="1">
                <a:effectLst/>
                <a:latin typeface="+mn-lt"/>
              </a:rPr>
              <a:t>Dr.</a:t>
            </a:r>
            <a:r>
              <a:rPr lang="en-MY" sz="2800" b="1" i="0" dirty="0">
                <a:effectLst/>
                <a:latin typeface="+mn-lt"/>
              </a:rPr>
              <a:t> </a:t>
            </a:r>
            <a:r>
              <a:rPr lang="en-MY" sz="2800" b="1" i="0" dirty="0" err="1">
                <a:effectLst/>
                <a:latin typeface="+mn-lt"/>
              </a:rPr>
              <a:t>Narish</a:t>
            </a:r>
            <a:r>
              <a:rPr lang="en-MY" sz="2800" b="1" i="0" dirty="0">
                <a:effectLst/>
                <a:latin typeface="+mn-lt"/>
              </a:rPr>
              <a:t> Kumar (UM)</a:t>
            </a:r>
          </a:p>
          <a:p>
            <a:r>
              <a:rPr lang="en-MY" sz="2800" b="1" dirty="0" err="1">
                <a:latin typeface="+mn-lt"/>
              </a:rPr>
              <a:t>Dr.</a:t>
            </a:r>
            <a:r>
              <a:rPr lang="en-MY" sz="2800" b="1" dirty="0">
                <a:latin typeface="+mn-lt"/>
              </a:rPr>
              <a:t> Jeffrey Wickersham (Yale University)</a:t>
            </a:r>
            <a:endParaRPr lang="en-MY" sz="2800" b="1" i="0" dirty="0">
              <a:effectLst/>
              <a:latin typeface="+mn-lt"/>
            </a:endParaRPr>
          </a:p>
          <a:p>
            <a:r>
              <a:rPr lang="en-MY" sz="2800" b="1" i="0" dirty="0" err="1">
                <a:effectLst/>
                <a:latin typeface="+mn-lt"/>
              </a:rPr>
              <a:t>Dr.</a:t>
            </a:r>
            <a:r>
              <a:rPr lang="en-MY" sz="2800" b="1" i="0" dirty="0">
                <a:effectLst/>
                <a:latin typeface="+mn-lt"/>
              </a:rPr>
              <a:t> Roman Shrestha (Yale University)</a:t>
            </a:r>
          </a:p>
          <a:p>
            <a:r>
              <a:rPr lang="en-US" sz="2800" b="1" dirty="0" err="1">
                <a:latin typeface="+mn-lt"/>
              </a:rPr>
              <a:t>Teaka</a:t>
            </a:r>
            <a:r>
              <a:rPr lang="en-US" sz="2800" b="1" dirty="0">
                <a:latin typeface="+mn-lt"/>
              </a:rPr>
              <a:t> </a:t>
            </a:r>
            <a:r>
              <a:rPr lang="en-US" sz="2800" b="1" dirty="0" err="1">
                <a:latin typeface="+mn-lt"/>
              </a:rPr>
              <a:t>Sowaprux</a:t>
            </a:r>
            <a:r>
              <a:rPr lang="en-US" sz="2800" b="1" dirty="0">
                <a:latin typeface="+mn-lt"/>
              </a:rPr>
              <a:t>  (“Love Foundation”)</a:t>
            </a:r>
          </a:p>
          <a:p>
            <a:r>
              <a:rPr lang="en-US" sz="2800" b="1" dirty="0" err="1">
                <a:latin typeface="+mn-lt"/>
              </a:rPr>
              <a:t>Panyaphon</a:t>
            </a:r>
            <a:r>
              <a:rPr lang="en-US" sz="2800" b="1" dirty="0">
                <a:latin typeface="+mn-lt"/>
              </a:rPr>
              <a:t> </a:t>
            </a:r>
            <a:r>
              <a:rPr lang="en-US" sz="2800" b="1" dirty="0" err="1">
                <a:latin typeface="+mn-lt"/>
              </a:rPr>
              <a:t>Phiphatkhunarnon</a:t>
            </a:r>
            <a:r>
              <a:rPr lang="en-US" sz="2800" b="1" dirty="0">
                <a:latin typeface="+mn-lt"/>
              </a:rPr>
              <a:t>	(“Love Foundation”)</a:t>
            </a:r>
          </a:p>
          <a:p>
            <a:r>
              <a:rPr lang="en-US" sz="2800" b="1" dirty="0">
                <a:latin typeface="+mn-lt"/>
              </a:rPr>
              <a:t>Digital team from MAC (Malaysian AIDS Council)</a:t>
            </a:r>
          </a:p>
          <a:p>
            <a:pPr algn="ctr"/>
            <a:endParaRPr lang="en-US" sz="4000" b="1" dirty="0">
              <a:solidFill>
                <a:srgbClr val="C00000"/>
              </a:solidFill>
              <a:latin typeface="Arial Rounded MT Bold" panose="020F0704030504030204" pitchFamily="34" charset="0"/>
            </a:endParaRPr>
          </a:p>
        </p:txBody>
      </p:sp>
    </p:spTree>
    <p:extLst>
      <p:ext uri="{BB962C8B-B14F-4D97-AF65-F5344CB8AC3E}">
        <p14:creationId xmlns:p14="http://schemas.microsoft.com/office/powerpoint/2010/main" val="4507713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1066800" y="-106363"/>
            <a:ext cx="6400800" cy="1020763"/>
          </a:xfrm>
        </p:spPr>
        <p:txBody>
          <a:bodyPr/>
          <a:lstStyle/>
          <a:p>
            <a:pPr algn="ctr"/>
            <a:r>
              <a:rPr lang="en-US" sz="3600" b="0">
                <a:solidFill>
                  <a:srgbClr val="FDBC67"/>
                </a:solidFill>
                <a:latin typeface="Century Gothic" pitchFamily="34" charset="0"/>
                <a:ea typeface="ＭＳ Ｐゴシック" pitchFamily="34" charset="-128"/>
              </a:rPr>
              <a:t>Science </a:t>
            </a:r>
            <a:r>
              <a:rPr lang="ja-JP" altLang="en-US" sz="3600" b="0">
                <a:solidFill>
                  <a:srgbClr val="FDBC67"/>
                </a:solidFill>
                <a:latin typeface="Century Gothic" pitchFamily="34" charset="0"/>
                <a:ea typeface="ＭＳ Ｐゴシック" pitchFamily="34" charset="-128"/>
              </a:rPr>
              <a:t>“</a:t>
            </a:r>
            <a:r>
              <a:rPr lang="en-US" altLang="ja-JP" sz="3600" b="0">
                <a:solidFill>
                  <a:srgbClr val="FDBC67"/>
                </a:solidFill>
                <a:latin typeface="Century Gothic" pitchFamily="34" charset="0"/>
                <a:ea typeface="ＭＳ Ｐゴシック" pitchFamily="34" charset="-128"/>
              </a:rPr>
              <a:t>to</a:t>
            </a:r>
            <a:r>
              <a:rPr lang="ja-JP" altLang="en-US" sz="3600" b="0">
                <a:solidFill>
                  <a:srgbClr val="FDBC67"/>
                </a:solidFill>
                <a:latin typeface="Century Gothic" pitchFamily="34" charset="0"/>
                <a:ea typeface="ＭＳ Ｐゴシック" pitchFamily="34" charset="-128"/>
              </a:rPr>
              <a:t>”</a:t>
            </a:r>
            <a:r>
              <a:rPr lang="en-US" altLang="ja-JP" sz="3600" b="0">
                <a:solidFill>
                  <a:srgbClr val="FDBC67"/>
                </a:solidFill>
                <a:latin typeface="Century Gothic" pitchFamily="34" charset="0"/>
                <a:ea typeface="ＭＳ Ｐゴシック" pitchFamily="34" charset="-128"/>
              </a:rPr>
              <a:t> Service</a:t>
            </a:r>
            <a:endParaRPr lang="en-US" sz="3600" b="0">
              <a:solidFill>
                <a:srgbClr val="FDBC67"/>
              </a:solidFill>
              <a:latin typeface="Century Gothic" pitchFamily="34" charset="0"/>
              <a:ea typeface="ＭＳ Ｐゴシック" pitchFamily="34" charset="-128"/>
            </a:endParaRPr>
          </a:p>
        </p:txBody>
      </p:sp>
      <p:grpSp>
        <p:nvGrpSpPr>
          <p:cNvPr id="21506" name="Group 4"/>
          <p:cNvGrpSpPr>
            <a:grpSpLocks/>
          </p:cNvGrpSpPr>
          <p:nvPr/>
        </p:nvGrpSpPr>
        <p:grpSpPr bwMode="auto">
          <a:xfrm>
            <a:off x="2286000" y="2286000"/>
            <a:ext cx="2971800" cy="1524000"/>
            <a:chOff x="912" y="2016"/>
            <a:chExt cx="1872" cy="960"/>
          </a:xfrm>
        </p:grpSpPr>
        <p:sp>
          <p:nvSpPr>
            <p:cNvPr id="21516" name="Oval 5"/>
            <p:cNvSpPr>
              <a:spLocks noChangeArrowheads="1"/>
            </p:cNvSpPr>
            <p:nvPr/>
          </p:nvSpPr>
          <p:spPr bwMode="auto">
            <a:xfrm>
              <a:off x="912" y="2016"/>
              <a:ext cx="1872" cy="960"/>
            </a:xfrm>
            <a:prstGeom prst="ellipse">
              <a:avLst/>
            </a:prstGeom>
            <a:solidFill>
              <a:schemeClr val="accent1"/>
            </a:solidFill>
            <a:ln w="9525">
              <a:solidFill>
                <a:srgbClr val="E78846"/>
              </a:solidFill>
              <a:round/>
              <a:headEnd/>
              <a:tailEnd/>
            </a:ln>
          </p:spPr>
          <p:txBody>
            <a:bodyPr wrap="none" anchor="ctr"/>
            <a:lstStyle/>
            <a:p>
              <a:pPr fontAlgn="base">
                <a:spcBef>
                  <a:spcPct val="0"/>
                </a:spcBef>
                <a:spcAft>
                  <a:spcPct val="0"/>
                </a:spcAft>
              </a:pPr>
              <a:endParaRPr lang="en-US">
                <a:solidFill>
                  <a:srgbClr val="CC3921"/>
                </a:solidFill>
                <a:latin typeface="Century Gothic" pitchFamily="34" charset="0"/>
                <a:ea typeface="ＭＳ Ｐゴシック" pitchFamily="34" charset="-128"/>
              </a:endParaRPr>
            </a:p>
          </p:txBody>
        </p:sp>
        <p:sp>
          <p:nvSpPr>
            <p:cNvPr id="21517" name="Text Box 6"/>
            <p:cNvSpPr txBox="1">
              <a:spLocks noChangeArrowheads="1"/>
            </p:cNvSpPr>
            <p:nvPr/>
          </p:nvSpPr>
          <p:spPr bwMode="auto">
            <a:xfrm>
              <a:off x="1104" y="2064"/>
              <a:ext cx="1440" cy="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fontAlgn="base" hangingPunct="1">
                <a:spcBef>
                  <a:spcPct val="0"/>
                </a:spcBef>
                <a:spcAft>
                  <a:spcPct val="0"/>
                </a:spcAft>
              </a:pPr>
              <a:r>
                <a:rPr lang="en-US">
                  <a:solidFill>
                    <a:srgbClr val="CC3921"/>
                  </a:solidFill>
                  <a:latin typeface="Century Gothic" pitchFamily="34" charset="0"/>
                </a:rPr>
                <a:t>Evidence-</a:t>
              </a:r>
            </a:p>
            <a:p>
              <a:pPr algn="ctr" eaLnBrk="1" fontAlgn="base" hangingPunct="1">
                <a:spcBef>
                  <a:spcPct val="0"/>
                </a:spcBef>
                <a:spcAft>
                  <a:spcPct val="0"/>
                </a:spcAft>
              </a:pPr>
              <a:r>
                <a:rPr lang="en-US">
                  <a:solidFill>
                    <a:srgbClr val="CC3921"/>
                  </a:solidFill>
                  <a:latin typeface="Century Gothic" pitchFamily="34" charset="0"/>
                </a:rPr>
                <a:t>Based</a:t>
              </a:r>
            </a:p>
            <a:p>
              <a:pPr algn="ctr" eaLnBrk="1" fontAlgn="base" hangingPunct="1">
                <a:spcBef>
                  <a:spcPct val="0"/>
                </a:spcBef>
                <a:spcAft>
                  <a:spcPct val="0"/>
                </a:spcAft>
              </a:pPr>
              <a:r>
                <a:rPr lang="en-US">
                  <a:solidFill>
                    <a:srgbClr val="CC3921"/>
                  </a:solidFill>
                  <a:latin typeface="Century Gothic" pitchFamily="34" charset="0"/>
                </a:rPr>
                <a:t>Innovations</a:t>
              </a:r>
            </a:p>
          </p:txBody>
        </p:sp>
      </p:grpSp>
      <p:grpSp>
        <p:nvGrpSpPr>
          <p:cNvPr id="21507" name="Group 7"/>
          <p:cNvGrpSpPr>
            <a:grpSpLocks/>
          </p:cNvGrpSpPr>
          <p:nvPr/>
        </p:nvGrpSpPr>
        <p:grpSpPr bwMode="auto">
          <a:xfrm>
            <a:off x="7010400" y="2286000"/>
            <a:ext cx="2819400" cy="1447800"/>
            <a:chOff x="3888" y="2016"/>
            <a:chExt cx="1776" cy="912"/>
          </a:xfrm>
        </p:grpSpPr>
        <p:sp>
          <p:nvSpPr>
            <p:cNvPr id="21514" name="Oval 8"/>
            <p:cNvSpPr>
              <a:spLocks noChangeArrowheads="1"/>
            </p:cNvSpPr>
            <p:nvPr/>
          </p:nvSpPr>
          <p:spPr bwMode="auto">
            <a:xfrm>
              <a:off x="3888" y="2016"/>
              <a:ext cx="1776" cy="912"/>
            </a:xfrm>
            <a:prstGeom prst="ellipse">
              <a:avLst/>
            </a:prstGeom>
            <a:solidFill>
              <a:schemeClr val="accent1"/>
            </a:solidFill>
            <a:ln w="9525">
              <a:solidFill>
                <a:srgbClr val="E78846"/>
              </a:solidFill>
              <a:round/>
              <a:headEnd/>
              <a:tailEnd/>
            </a:ln>
          </p:spPr>
          <p:txBody>
            <a:bodyPr wrap="none" anchor="ctr"/>
            <a:lstStyle/>
            <a:p>
              <a:pPr fontAlgn="base">
                <a:spcBef>
                  <a:spcPct val="0"/>
                </a:spcBef>
                <a:spcAft>
                  <a:spcPct val="0"/>
                </a:spcAft>
              </a:pPr>
              <a:endParaRPr lang="en-US">
                <a:solidFill>
                  <a:srgbClr val="CC3921"/>
                </a:solidFill>
                <a:latin typeface="Century Gothic" pitchFamily="34" charset="0"/>
                <a:ea typeface="ＭＳ Ｐゴシック" pitchFamily="34" charset="-128"/>
              </a:endParaRPr>
            </a:p>
          </p:txBody>
        </p:sp>
        <p:sp>
          <p:nvSpPr>
            <p:cNvPr id="21515" name="Text Box 9"/>
            <p:cNvSpPr txBox="1">
              <a:spLocks noChangeArrowheads="1"/>
            </p:cNvSpPr>
            <p:nvPr/>
          </p:nvSpPr>
          <p:spPr bwMode="auto">
            <a:xfrm>
              <a:off x="4128" y="2304"/>
              <a:ext cx="134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fontAlgn="base" hangingPunct="1">
                <a:spcBef>
                  <a:spcPct val="50000"/>
                </a:spcBef>
                <a:spcAft>
                  <a:spcPct val="0"/>
                </a:spcAft>
              </a:pPr>
              <a:r>
                <a:rPr lang="en-US">
                  <a:solidFill>
                    <a:srgbClr val="CC3921"/>
                  </a:solidFill>
                  <a:latin typeface="Century Gothic" pitchFamily="34" charset="0"/>
                </a:rPr>
                <a:t>SERVICE</a:t>
              </a:r>
            </a:p>
          </p:txBody>
        </p:sp>
      </p:grpSp>
      <p:sp>
        <p:nvSpPr>
          <p:cNvPr id="21508" name="Text Box 10"/>
          <p:cNvSpPr txBox="1">
            <a:spLocks noChangeArrowheads="1"/>
          </p:cNvSpPr>
          <p:nvPr/>
        </p:nvSpPr>
        <p:spPr bwMode="auto">
          <a:xfrm>
            <a:off x="5410200" y="2743200"/>
            <a:ext cx="1447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fontAlgn="base" hangingPunct="1">
              <a:spcBef>
                <a:spcPct val="50000"/>
              </a:spcBef>
              <a:spcAft>
                <a:spcPct val="0"/>
              </a:spcAft>
            </a:pPr>
            <a:r>
              <a:rPr lang="en-US" sz="3200" b="1">
                <a:solidFill>
                  <a:srgbClr val="D57604"/>
                </a:solidFill>
              </a:rPr>
              <a:t>GAP</a:t>
            </a:r>
          </a:p>
        </p:txBody>
      </p:sp>
      <p:grpSp>
        <p:nvGrpSpPr>
          <p:cNvPr id="21509" name="Group 11"/>
          <p:cNvGrpSpPr>
            <a:grpSpLocks/>
          </p:cNvGrpSpPr>
          <p:nvPr/>
        </p:nvGrpSpPr>
        <p:grpSpPr bwMode="auto">
          <a:xfrm>
            <a:off x="4572000" y="2209800"/>
            <a:ext cx="3124200" cy="1600200"/>
            <a:chOff x="2640" y="2016"/>
            <a:chExt cx="1680" cy="1008"/>
          </a:xfrm>
        </p:grpSpPr>
        <p:sp>
          <p:nvSpPr>
            <p:cNvPr id="21512" name="Oval 12"/>
            <p:cNvSpPr>
              <a:spLocks noChangeArrowheads="1"/>
            </p:cNvSpPr>
            <p:nvPr/>
          </p:nvSpPr>
          <p:spPr bwMode="auto">
            <a:xfrm>
              <a:off x="2640" y="2016"/>
              <a:ext cx="1680" cy="1008"/>
            </a:xfrm>
            <a:prstGeom prst="ellipse">
              <a:avLst/>
            </a:prstGeom>
            <a:solidFill>
              <a:schemeClr val="accent1"/>
            </a:solidFill>
            <a:ln w="28575">
              <a:solidFill>
                <a:srgbClr val="E78846"/>
              </a:solidFill>
              <a:round/>
              <a:headEnd/>
              <a:tailEnd/>
            </a:ln>
          </p:spPr>
          <p:txBody>
            <a:bodyPr wrap="none" anchor="ctr"/>
            <a:lstStyle/>
            <a:p>
              <a:pPr fontAlgn="base">
                <a:spcBef>
                  <a:spcPct val="0"/>
                </a:spcBef>
                <a:spcAft>
                  <a:spcPct val="0"/>
                </a:spcAft>
              </a:pPr>
              <a:endParaRPr lang="en-US">
                <a:solidFill>
                  <a:srgbClr val="000000"/>
                </a:solidFill>
                <a:latin typeface="Century Gothic" pitchFamily="34" charset="0"/>
                <a:ea typeface="ＭＳ Ｐゴシック" pitchFamily="34" charset="-128"/>
              </a:endParaRPr>
            </a:p>
          </p:txBody>
        </p:sp>
        <p:sp>
          <p:nvSpPr>
            <p:cNvPr id="21513" name="Text Box 13"/>
            <p:cNvSpPr txBox="1">
              <a:spLocks noChangeArrowheads="1"/>
            </p:cNvSpPr>
            <p:nvPr/>
          </p:nvSpPr>
          <p:spPr bwMode="auto">
            <a:xfrm>
              <a:off x="2681" y="2261"/>
              <a:ext cx="1584"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fontAlgn="base" hangingPunct="1">
                <a:spcBef>
                  <a:spcPct val="0"/>
                </a:spcBef>
                <a:spcAft>
                  <a:spcPct val="0"/>
                </a:spcAft>
              </a:pPr>
              <a:r>
                <a:rPr lang="en-US" dirty="0">
                  <a:solidFill>
                    <a:srgbClr val="EA8E4A"/>
                  </a:solidFill>
                  <a:latin typeface="Century Gothic" pitchFamily="34" charset="0"/>
                </a:rPr>
                <a:t>IMPLEMENTATION</a:t>
              </a:r>
            </a:p>
            <a:p>
              <a:pPr algn="ctr" eaLnBrk="1" fontAlgn="base" hangingPunct="1">
                <a:spcBef>
                  <a:spcPct val="0"/>
                </a:spcBef>
                <a:spcAft>
                  <a:spcPct val="0"/>
                </a:spcAft>
              </a:pPr>
              <a:r>
                <a:rPr lang="en-US" dirty="0">
                  <a:solidFill>
                    <a:srgbClr val="EA8E4A"/>
                  </a:solidFill>
                  <a:latin typeface="Century Gothic" pitchFamily="34" charset="0"/>
                </a:rPr>
                <a:t>Best Practices</a:t>
              </a:r>
            </a:p>
          </p:txBody>
        </p:sp>
      </p:grpSp>
      <p:sp>
        <p:nvSpPr>
          <p:cNvPr id="21510" name="TextBox 16"/>
          <p:cNvSpPr txBox="1">
            <a:spLocks noChangeArrowheads="1"/>
          </p:cNvSpPr>
          <p:nvPr/>
        </p:nvSpPr>
        <p:spPr bwMode="auto">
          <a:xfrm>
            <a:off x="4724401" y="5410200"/>
            <a:ext cx="3065463" cy="369888"/>
          </a:xfrm>
          <a:prstGeom prst="rect">
            <a:avLst/>
          </a:prstGeom>
          <a:noFill/>
          <a:ln w="38100">
            <a:solidFill>
              <a:srgbClr val="E78846"/>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fontAlgn="base" hangingPunct="1">
              <a:spcBef>
                <a:spcPct val="0"/>
              </a:spcBef>
              <a:spcAft>
                <a:spcPct val="0"/>
              </a:spcAft>
            </a:pPr>
            <a:r>
              <a:rPr lang="en-US" sz="1800" b="1">
                <a:solidFill>
                  <a:srgbClr val="000000"/>
                </a:solidFill>
                <a:latin typeface="Century Gothic" pitchFamily="34" charset="0"/>
              </a:rPr>
              <a:t>Implementation Research</a:t>
            </a:r>
          </a:p>
        </p:txBody>
      </p:sp>
      <p:pic>
        <p:nvPicPr>
          <p:cNvPr id="21511" name="Picture 3" descr="figure.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3810000"/>
            <a:ext cx="381000" cy="155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extBox 1"/>
          <p:cNvSpPr txBox="1">
            <a:spLocks noChangeArrowheads="1"/>
          </p:cNvSpPr>
          <p:nvPr/>
        </p:nvSpPr>
        <p:spPr bwMode="auto">
          <a:xfrm>
            <a:off x="1671638" y="180976"/>
            <a:ext cx="81518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fontAlgn="base" hangingPunct="1">
              <a:spcBef>
                <a:spcPct val="0"/>
              </a:spcBef>
              <a:spcAft>
                <a:spcPct val="0"/>
              </a:spcAft>
            </a:pPr>
            <a:r>
              <a:rPr lang="en-US">
                <a:solidFill>
                  <a:srgbClr val="FDBC67"/>
                </a:solidFill>
                <a:latin typeface="Century Gothic" pitchFamily="34" charset="0"/>
              </a:rPr>
              <a:t>Implementation  of Evidence-Based Interventions</a:t>
            </a:r>
          </a:p>
        </p:txBody>
      </p:sp>
      <p:sp>
        <p:nvSpPr>
          <p:cNvPr id="23554" name="Rectangle 2"/>
          <p:cNvSpPr>
            <a:spLocks noChangeArrowheads="1"/>
          </p:cNvSpPr>
          <p:nvPr/>
        </p:nvSpPr>
        <p:spPr bwMode="auto">
          <a:xfrm>
            <a:off x="1524001" y="-76200"/>
            <a:ext cx="8520113" cy="600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endParaRPr lang="en-US" sz="2400">
              <a:solidFill>
                <a:srgbClr val="000000"/>
              </a:solidFill>
              <a:latin typeface="Arial" pitchFamily="34" charset="0"/>
              <a:ea typeface="ＭＳ Ｐゴシック" pitchFamily="34" charset="-128"/>
            </a:endParaRPr>
          </a:p>
          <a:p>
            <a:pPr fontAlgn="base">
              <a:spcBef>
                <a:spcPct val="0"/>
              </a:spcBef>
              <a:spcAft>
                <a:spcPct val="0"/>
              </a:spcAft>
            </a:pPr>
            <a:endParaRPr lang="en-US" sz="2400">
              <a:solidFill>
                <a:srgbClr val="000000"/>
              </a:solidFill>
              <a:latin typeface="Arial" pitchFamily="34" charset="0"/>
              <a:ea typeface="ＭＳ Ｐゴシック" pitchFamily="34" charset="-128"/>
            </a:endParaRPr>
          </a:p>
          <a:p>
            <a:pPr fontAlgn="base">
              <a:spcBef>
                <a:spcPct val="0"/>
              </a:spcBef>
              <a:spcAft>
                <a:spcPct val="0"/>
              </a:spcAft>
            </a:pPr>
            <a:endParaRPr lang="en-US" sz="2400">
              <a:solidFill>
                <a:srgbClr val="000000"/>
              </a:solidFill>
              <a:latin typeface="Arial" pitchFamily="34" charset="0"/>
              <a:ea typeface="ＭＳ Ｐゴシック" pitchFamily="34" charset="-128"/>
            </a:endParaRPr>
          </a:p>
          <a:p>
            <a:pPr fontAlgn="base">
              <a:spcBef>
                <a:spcPct val="0"/>
              </a:spcBef>
              <a:spcAft>
                <a:spcPct val="0"/>
              </a:spcAft>
            </a:pPr>
            <a:r>
              <a:rPr lang="en-US" sz="2400">
                <a:solidFill>
                  <a:srgbClr val="000000"/>
                </a:solidFill>
                <a:latin typeface="Arial" pitchFamily="34" charset="0"/>
                <a:ea typeface="ＭＳ Ｐゴシック" pitchFamily="34" charset="-128"/>
              </a:rPr>
              <a:t>Needs:</a:t>
            </a:r>
          </a:p>
          <a:p>
            <a:pPr fontAlgn="base">
              <a:spcBef>
                <a:spcPct val="0"/>
              </a:spcBef>
              <a:spcAft>
                <a:spcPct val="0"/>
              </a:spcAft>
            </a:pPr>
            <a:endParaRPr lang="en-US" sz="2400">
              <a:solidFill>
                <a:srgbClr val="000000"/>
              </a:solidFill>
              <a:latin typeface="Arial" pitchFamily="34" charset="0"/>
              <a:ea typeface="ＭＳ Ｐゴシック" pitchFamily="34" charset="-128"/>
            </a:endParaRPr>
          </a:p>
          <a:p>
            <a:pPr fontAlgn="base">
              <a:spcBef>
                <a:spcPct val="0"/>
              </a:spcBef>
              <a:spcAft>
                <a:spcPct val="0"/>
              </a:spcAft>
            </a:pPr>
            <a:r>
              <a:rPr lang="en-US" sz="2400">
                <a:solidFill>
                  <a:srgbClr val="000000"/>
                </a:solidFill>
                <a:latin typeface="Arial" pitchFamily="34" charset="0"/>
                <a:ea typeface="ＭＳ Ｐゴシック" pitchFamily="34" charset="-128"/>
              </a:rPr>
              <a:t> 	Implementers, Researchers</a:t>
            </a:r>
          </a:p>
          <a:p>
            <a:pPr fontAlgn="base">
              <a:spcBef>
                <a:spcPct val="0"/>
              </a:spcBef>
              <a:spcAft>
                <a:spcPct val="0"/>
              </a:spcAft>
            </a:pPr>
            <a:endParaRPr lang="en-US" sz="2400">
              <a:solidFill>
                <a:srgbClr val="000000"/>
              </a:solidFill>
              <a:latin typeface="Arial" pitchFamily="34" charset="0"/>
              <a:ea typeface="ＭＳ Ｐゴシック" pitchFamily="34" charset="-128"/>
            </a:endParaRPr>
          </a:p>
          <a:p>
            <a:pPr fontAlgn="base">
              <a:spcBef>
                <a:spcPct val="0"/>
              </a:spcBef>
              <a:spcAft>
                <a:spcPct val="0"/>
              </a:spcAft>
            </a:pPr>
            <a:r>
              <a:rPr lang="en-US" sz="2400">
                <a:solidFill>
                  <a:srgbClr val="000000"/>
                </a:solidFill>
                <a:latin typeface="Arial" pitchFamily="34" charset="0"/>
                <a:ea typeface="ＭＳ Ｐゴシック" pitchFamily="34" charset="-128"/>
              </a:rPr>
              <a:t>	Enabling contexts (organizations, settings)</a:t>
            </a:r>
          </a:p>
          <a:p>
            <a:pPr fontAlgn="base">
              <a:spcBef>
                <a:spcPct val="0"/>
              </a:spcBef>
              <a:spcAft>
                <a:spcPct val="0"/>
              </a:spcAft>
            </a:pPr>
            <a:endParaRPr lang="en-US" sz="2400">
              <a:solidFill>
                <a:srgbClr val="000000"/>
              </a:solidFill>
              <a:latin typeface="Arial" pitchFamily="34" charset="0"/>
              <a:ea typeface="ＭＳ Ｐゴシック" pitchFamily="34" charset="-128"/>
            </a:endParaRPr>
          </a:p>
          <a:p>
            <a:pPr fontAlgn="base">
              <a:spcBef>
                <a:spcPct val="0"/>
              </a:spcBef>
              <a:spcAft>
                <a:spcPct val="0"/>
              </a:spcAft>
            </a:pPr>
            <a:r>
              <a:rPr lang="en-US" sz="2400">
                <a:solidFill>
                  <a:srgbClr val="000000"/>
                </a:solidFill>
                <a:latin typeface="Arial" pitchFamily="34" charset="0"/>
                <a:ea typeface="ＭＳ Ｐゴシック" pitchFamily="34" charset="-128"/>
              </a:rPr>
              <a:t>	Effective Implementation Strategies</a:t>
            </a:r>
          </a:p>
          <a:p>
            <a:pPr fontAlgn="base">
              <a:spcBef>
                <a:spcPct val="0"/>
              </a:spcBef>
              <a:spcAft>
                <a:spcPct val="0"/>
              </a:spcAft>
            </a:pPr>
            <a:r>
              <a:rPr lang="en-US" sz="2400">
                <a:solidFill>
                  <a:srgbClr val="000000"/>
                </a:solidFill>
                <a:latin typeface="Arial" pitchFamily="34" charset="0"/>
                <a:ea typeface="ＭＳ Ｐゴシック" pitchFamily="34" charset="-128"/>
              </a:rPr>
              <a:t>	</a:t>
            </a:r>
          </a:p>
          <a:p>
            <a:pPr fontAlgn="base">
              <a:spcBef>
                <a:spcPct val="0"/>
              </a:spcBef>
              <a:spcAft>
                <a:spcPct val="0"/>
              </a:spcAft>
            </a:pPr>
            <a:r>
              <a:rPr lang="en-US" sz="2400">
                <a:solidFill>
                  <a:srgbClr val="000000"/>
                </a:solidFill>
                <a:latin typeface="Arial" pitchFamily="34" charset="0"/>
                <a:ea typeface="ＭＳ Ｐゴシック" pitchFamily="34" charset="-128"/>
              </a:rPr>
              <a:t>	Resources, Trained Service Providers </a:t>
            </a:r>
          </a:p>
          <a:p>
            <a:pPr fontAlgn="base">
              <a:spcBef>
                <a:spcPct val="0"/>
              </a:spcBef>
              <a:spcAft>
                <a:spcPct val="0"/>
              </a:spcAft>
            </a:pPr>
            <a:r>
              <a:rPr lang="en-US" sz="2400">
                <a:solidFill>
                  <a:srgbClr val="000000"/>
                </a:solidFill>
                <a:latin typeface="Arial" pitchFamily="34" charset="0"/>
                <a:ea typeface="ＭＳ Ｐゴシック" pitchFamily="34" charset="-128"/>
              </a:rPr>
              <a:t> </a:t>
            </a:r>
          </a:p>
          <a:p>
            <a:pPr fontAlgn="base">
              <a:spcBef>
                <a:spcPct val="0"/>
              </a:spcBef>
              <a:spcAft>
                <a:spcPct val="0"/>
              </a:spcAft>
            </a:pPr>
            <a:endParaRPr lang="en-US" sz="2400">
              <a:solidFill>
                <a:srgbClr val="000000"/>
              </a:solidFill>
              <a:latin typeface="Arial" pitchFamily="34" charset="0"/>
              <a:ea typeface="ＭＳ Ｐゴシック" pitchFamily="34" charset="-128"/>
            </a:endParaRPr>
          </a:p>
          <a:p>
            <a:pPr fontAlgn="base">
              <a:spcBef>
                <a:spcPct val="0"/>
              </a:spcBef>
              <a:spcAft>
                <a:spcPct val="0"/>
              </a:spcAft>
              <a:buFontTx/>
              <a:buChar char="•"/>
            </a:pPr>
            <a:endParaRPr lang="en-US" sz="2400">
              <a:solidFill>
                <a:srgbClr val="262626"/>
              </a:solidFill>
              <a:latin typeface="Arial" pitchFamily="34" charset="0"/>
              <a:ea typeface="ＭＳ Ｐゴシック" pitchFamily="34" charset="-128"/>
            </a:endParaRPr>
          </a:p>
          <a:p>
            <a:pPr fontAlgn="base">
              <a:spcBef>
                <a:spcPct val="0"/>
              </a:spcBef>
              <a:spcAft>
                <a:spcPct val="0"/>
              </a:spcAft>
            </a:pPr>
            <a:endParaRPr lang="en-US" sz="2400">
              <a:solidFill>
                <a:srgbClr val="262626"/>
              </a:solidFill>
              <a:latin typeface="Arial" pitchFamily="34" charset="0"/>
              <a:ea typeface="ＭＳ Ｐゴシック" pitchFamily="34" charset="-128"/>
            </a:endParaRPr>
          </a:p>
        </p:txBody>
      </p:sp>
    </p:spTree>
  </p:cSld>
  <p:clrMapOvr>
    <a:masterClrMapping/>
  </p:clrMapOvr>
  <p:transition>
    <p:wipe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CC100-C104-9205-687A-D77E3CD5146C}"/>
              </a:ext>
            </a:extLst>
          </p:cNvPr>
          <p:cNvSpPr>
            <a:spLocks noGrp="1"/>
          </p:cNvSpPr>
          <p:nvPr>
            <p:ph type="ctrTitle"/>
          </p:nvPr>
        </p:nvSpPr>
        <p:spPr/>
        <p:txBody>
          <a:bodyPr>
            <a:normAutofit fontScale="90000"/>
          </a:bodyPr>
          <a:lstStyle/>
          <a:p>
            <a:r>
              <a:rPr lang="en-US" dirty="0"/>
              <a:t>Qualitative Interviews to Evaluate JOMTEST: key findings</a:t>
            </a:r>
            <a:endParaRPr lang="en-MY" dirty="0"/>
          </a:p>
        </p:txBody>
      </p:sp>
      <p:sp>
        <p:nvSpPr>
          <p:cNvPr id="5" name="Subtitle 4">
            <a:extLst>
              <a:ext uri="{FF2B5EF4-FFF2-40B4-BE49-F238E27FC236}">
                <a16:creationId xmlns:a16="http://schemas.microsoft.com/office/drawing/2014/main" id="{ED54873F-6987-4A9A-A397-138519C0CBAD}"/>
              </a:ext>
            </a:extLst>
          </p:cNvPr>
          <p:cNvSpPr>
            <a:spLocks noGrp="1"/>
          </p:cNvSpPr>
          <p:nvPr>
            <p:ph type="subTitle" idx="1"/>
          </p:nvPr>
        </p:nvSpPr>
        <p:spPr/>
        <p:txBody>
          <a:bodyPr/>
          <a:lstStyle/>
          <a:p>
            <a:endParaRPr lang="en-MY"/>
          </a:p>
        </p:txBody>
      </p:sp>
    </p:spTree>
    <p:extLst>
      <p:ext uri="{BB962C8B-B14F-4D97-AF65-F5344CB8AC3E}">
        <p14:creationId xmlns:p14="http://schemas.microsoft.com/office/powerpoint/2010/main" val="40924423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C6ED1-517B-49E0-8122-32DE3F441D0D}"/>
              </a:ext>
            </a:extLst>
          </p:cNvPr>
          <p:cNvSpPr>
            <a:spLocks noGrp="1"/>
          </p:cNvSpPr>
          <p:nvPr>
            <p:ph type="title"/>
          </p:nvPr>
        </p:nvSpPr>
        <p:spPr/>
        <p:txBody>
          <a:bodyPr/>
          <a:lstStyle/>
          <a:p>
            <a:r>
              <a:rPr lang="en-US" dirty="0"/>
              <a:t>Definitions of Young Men Who Have Sex with Men (MSM)</a:t>
            </a:r>
            <a:endParaRPr lang="en-MY" dirty="0"/>
          </a:p>
        </p:txBody>
      </p:sp>
      <p:sp>
        <p:nvSpPr>
          <p:cNvPr id="3" name="Content Placeholder 2">
            <a:extLst>
              <a:ext uri="{FF2B5EF4-FFF2-40B4-BE49-F238E27FC236}">
                <a16:creationId xmlns:a16="http://schemas.microsoft.com/office/drawing/2014/main" id="{6F55DB98-F8F2-4A93-81C2-763A401501A8}"/>
              </a:ext>
            </a:extLst>
          </p:cNvPr>
          <p:cNvSpPr>
            <a:spLocks noGrp="1"/>
          </p:cNvSpPr>
          <p:nvPr>
            <p:ph idx="1"/>
          </p:nvPr>
        </p:nvSpPr>
        <p:spPr/>
        <p:txBody>
          <a:bodyPr/>
          <a:lstStyle/>
          <a:p>
            <a:pPr marL="0" marR="0">
              <a:lnSpc>
                <a:spcPct val="107000"/>
              </a:lnSpc>
              <a:spcBef>
                <a:spcPts val="0"/>
              </a:spcBef>
              <a:spcAft>
                <a:spcPts val="800"/>
              </a:spcAft>
            </a:pPr>
            <a:r>
              <a:rPr lang="en-US" dirty="0">
                <a:effectLst/>
                <a:latin typeface="Calibri" panose="020F0502020204030204" pitchFamily="34" charset="0"/>
                <a:ea typeface="DengXian" panose="02010600030101010101" pitchFamily="2" charset="-122"/>
                <a:cs typeface="Times New Roman" panose="02020603050405020304" pitchFamily="18" charset="0"/>
              </a:rPr>
              <a:t>Various age definitions used in previous studies (e.g., 13-24, 15-29, etc.)</a:t>
            </a:r>
          </a:p>
          <a:p>
            <a:pPr marL="0" marR="0">
              <a:lnSpc>
                <a:spcPct val="107000"/>
              </a:lnSpc>
              <a:spcBef>
                <a:spcPts val="0"/>
              </a:spcBef>
              <a:spcAft>
                <a:spcPts val="800"/>
              </a:spcAft>
            </a:pPr>
            <a:r>
              <a:rPr lang="en-US" dirty="0">
                <a:latin typeface="Calibri" panose="020F0502020204030204" pitchFamily="34" charset="0"/>
                <a:ea typeface="DengXian" panose="02010600030101010101" pitchFamily="2" charset="-122"/>
                <a:cs typeface="Times New Roman" panose="02020603050405020304" pitchFamily="18" charset="0"/>
              </a:rPr>
              <a:t>Includes adolescent MSM</a:t>
            </a:r>
            <a:endParaRPr lang="en-MY"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dirty="0">
                <a:effectLst/>
                <a:latin typeface="Calibri" panose="020F0502020204030204" pitchFamily="34" charset="0"/>
                <a:ea typeface="DengXian" panose="02010600030101010101" pitchFamily="2" charset="-122"/>
                <a:cs typeface="Times New Roman" panose="02020603050405020304" pitchFamily="18" charset="0"/>
              </a:rPr>
              <a:t>Importance of understanding the population for effective implementation</a:t>
            </a:r>
            <a:endParaRPr lang="en-MY" dirty="0">
              <a:effectLst/>
              <a:latin typeface="Calibri" panose="020F0502020204030204" pitchFamily="34" charset="0"/>
              <a:ea typeface="DengXian" panose="02010600030101010101" pitchFamily="2" charset="-122"/>
              <a:cs typeface="Times New Roman" panose="02020603050405020304" pitchFamily="18" charset="0"/>
            </a:endParaRPr>
          </a:p>
          <a:p>
            <a:endParaRPr lang="en-MY" dirty="0"/>
          </a:p>
        </p:txBody>
      </p:sp>
    </p:spTree>
    <p:extLst>
      <p:ext uri="{BB962C8B-B14F-4D97-AF65-F5344CB8AC3E}">
        <p14:creationId xmlns:p14="http://schemas.microsoft.com/office/powerpoint/2010/main" val="13623597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949AB-E36A-A9F1-1A4F-DD2435551C80}"/>
              </a:ext>
            </a:extLst>
          </p:cNvPr>
          <p:cNvSpPr>
            <a:spLocks noGrp="1"/>
          </p:cNvSpPr>
          <p:nvPr>
            <p:ph type="title"/>
          </p:nvPr>
        </p:nvSpPr>
        <p:spPr>
          <a:xfrm>
            <a:off x="838200" y="365125"/>
            <a:ext cx="10515600" cy="809157"/>
          </a:xfrm>
        </p:spPr>
        <p:txBody>
          <a:bodyPr/>
          <a:lstStyle/>
          <a:p>
            <a:r>
              <a:rPr lang="en-MY" dirty="0"/>
              <a:t>Participant characteristics </a:t>
            </a:r>
          </a:p>
        </p:txBody>
      </p:sp>
      <p:graphicFrame>
        <p:nvGraphicFramePr>
          <p:cNvPr id="4" name="Table 4">
            <a:extLst>
              <a:ext uri="{FF2B5EF4-FFF2-40B4-BE49-F238E27FC236}">
                <a16:creationId xmlns:a16="http://schemas.microsoft.com/office/drawing/2014/main" id="{36141463-E800-C4BF-64CA-D3839F82EA21}"/>
              </a:ext>
            </a:extLst>
          </p:cNvPr>
          <p:cNvGraphicFramePr>
            <a:graphicFrameLocks noGrp="1"/>
          </p:cNvGraphicFramePr>
          <p:nvPr>
            <p:ph idx="1"/>
          </p:nvPr>
        </p:nvGraphicFramePr>
        <p:xfrm>
          <a:off x="438665" y="1041190"/>
          <a:ext cx="11314669" cy="5720925"/>
        </p:xfrm>
        <a:graphic>
          <a:graphicData uri="http://schemas.openxmlformats.org/drawingml/2006/table">
            <a:tbl>
              <a:tblPr firstRow="1" bandRow="1">
                <a:tableStyleId>{5C22544A-7EE6-4342-B048-85BDC9FD1C3A}</a:tableStyleId>
              </a:tblPr>
              <a:tblGrid>
                <a:gridCol w="1309036">
                  <a:extLst>
                    <a:ext uri="{9D8B030D-6E8A-4147-A177-3AD203B41FA5}">
                      <a16:colId xmlns:a16="http://schemas.microsoft.com/office/drawing/2014/main" val="538048833"/>
                    </a:ext>
                  </a:extLst>
                </a:gridCol>
                <a:gridCol w="895150">
                  <a:extLst>
                    <a:ext uri="{9D8B030D-6E8A-4147-A177-3AD203B41FA5}">
                      <a16:colId xmlns:a16="http://schemas.microsoft.com/office/drawing/2014/main" val="1604071120"/>
                    </a:ext>
                  </a:extLst>
                </a:gridCol>
                <a:gridCol w="952901">
                  <a:extLst>
                    <a:ext uri="{9D8B030D-6E8A-4147-A177-3AD203B41FA5}">
                      <a16:colId xmlns:a16="http://schemas.microsoft.com/office/drawing/2014/main" val="3855609932"/>
                    </a:ext>
                  </a:extLst>
                </a:gridCol>
                <a:gridCol w="1634820">
                  <a:extLst>
                    <a:ext uri="{9D8B030D-6E8A-4147-A177-3AD203B41FA5}">
                      <a16:colId xmlns:a16="http://schemas.microsoft.com/office/drawing/2014/main" val="3810346869"/>
                    </a:ext>
                  </a:extLst>
                </a:gridCol>
                <a:gridCol w="1545613">
                  <a:extLst>
                    <a:ext uri="{9D8B030D-6E8A-4147-A177-3AD203B41FA5}">
                      <a16:colId xmlns:a16="http://schemas.microsoft.com/office/drawing/2014/main" val="3388338786"/>
                    </a:ext>
                  </a:extLst>
                </a:gridCol>
                <a:gridCol w="2967051">
                  <a:extLst>
                    <a:ext uri="{9D8B030D-6E8A-4147-A177-3AD203B41FA5}">
                      <a16:colId xmlns:a16="http://schemas.microsoft.com/office/drawing/2014/main" val="3053373728"/>
                    </a:ext>
                  </a:extLst>
                </a:gridCol>
                <a:gridCol w="2010098">
                  <a:extLst>
                    <a:ext uri="{9D8B030D-6E8A-4147-A177-3AD203B41FA5}">
                      <a16:colId xmlns:a16="http://schemas.microsoft.com/office/drawing/2014/main" val="1167848004"/>
                    </a:ext>
                  </a:extLst>
                </a:gridCol>
              </a:tblGrid>
              <a:tr h="370840">
                <a:tc>
                  <a:txBody>
                    <a:bodyPr/>
                    <a:lstStyle/>
                    <a:p>
                      <a:r>
                        <a:rPr lang="en-MY" dirty="0"/>
                        <a:t>Participant</a:t>
                      </a:r>
                    </a:p>
                  </a:txBody>
                  <a:tcPr/>
                </a:tc>
                <a:tc>
                  <a:txBody>
                    <a:bodyPr/>
                    <a:lstStyle/>
                    <a:p>
                      <a:r>
                        <a:rPr lang="en-MY" dirty="0"/>
                        <a:t>Age</a:t>
                      </a:r>
                    </a:p>
                  </a:txBody>
                  <a:tcPr/>
                </a:tc>
                <a:tc>
                  <a:txBody>
                    <a:bodyPr/>
                    <a:lstStyle/>
                    <a:p>
                      <a:r>
                        <a:rPr lang="en-MY" dirty="0"/>
                        <a:t>Gender</a:t>
                      </a:r>
                    </a:p>
                  </a:txBody>
                  <a:tcPr/>
                </a:tc>
                <a:tc>
                  <a:txBody>
                    <a:bodyPr/>
                    <a:lstStyle/>
                    <a:p>
                      <a:r>
                        <a:rPr lang="en-MY" dirty="0"/>
                        <a:t>Race</a:t>
                      </a:r>
                    </a:p>
                  </a:txBody>
                  <a:tcPr/>
                </a:tc>
                <a:tc>
                  <a:txBody>
                    <a:bodyPr/>
                    <a:lstStyle/>
                    <a:p>
                      <a:r>
                        <a:rPr lang="en-MY" dirty="0"/>
                        <a:t>Category</a:t>
                      </a:r>
                    </a:p>
                  </a:txBody>
                  <a:tcPr/>
                </a:tc>
                <a:tc>
                  <a:txBody>
                    <a:bodyPr/>
                    <a:lstStyle/>
                    <a:p>
                      <a:r>
                        <a:rPr lang="en-MY" dirty="0"/>
                        <a:t>Type of test kit</a:t>
                      </a:r>
                    </a:p>
                  </a:txBody>
                  <a:tcPr/>
                </a:tc>
                <a:tc>
                  <a:txBody>
                    <a:bodyPr/>
                    <a:lstStyle/>
                    <a:p>
                      <a:r>
                        <a:rPr lang="en-MY" dirty="0"/>
                        <a:t>HIVST results</a:t>
                      </a:r>
                    </a:p>
                  </a:txBody>
                  <a:tcPr/>
                </a:tc>
                <a:extLst>
                  <a:ext uri="{0D108BD9-81ED-4DB2-BD59-A6C34878D82A}">
                    <a16:rowId xmlns:a16="http://schemas.microsoft.com/office/drawing/2014/main" val="1488390413"/>
                  </a:ext>
                </a:extLst>
              </a:tr>
              <a:tr h="554565">
                <a:tc>
                  <a:txBody>
                    <a:bodyPr/>
                    <a:lstStyle/>
                    <a:p>
                      <a:pPr algn="ctr"/>
                      <a:r>
                        <a:rPr lang="en-MY" dirty="0"/>
                        <a:t>1</a:t>
                      </a:r>
                    </a:p>
                  </a:txBody>
                  <a:tcPr/>
                </a:tc>
                <a:tc>
                  <a:txBody>
                    <a:bodyPr/>
                    <a:lstStyle/>
                    <a:p>
                      <a:r>
                        <a:rPr lang="en-MY" dirty="0"/>
                        <a:t>25</a:t>
                      </a:r>
                    </a:p>
                  </a:txBody>
                  <a:tcPr/>
                </a:tc>
                <a:tc>
                  <a:txBody>
                    <a:bodyPr/>
                    <a:lstStyle/>
                    <a:p>
                      <a:r>
                        <a:rPr lang="en-MY" dirty="0"/>
                        <a:t>Female</a:t>
                      </a:r>
                    </a:p>
                  </a:txBody>
                  <a:tcPr/>
                </a:tc>
                <a:tc>
                  <a:txBody>
                    <a:bodyPr/>
                    <a:lstStyle/>
                    <a:p>
                      <a:r>
                        <a:rPr lang="en-MY" dirty="0"/>
                        <a:t>Bumiputera</a:t>
                      </a:r>
                    </a:p>
                  </a:txBody>
                  <a:tcPr/>
                </a:tc>
                <a:tc>
                  <a:txBody>
                    <a:bodyPr/>
                    <a:lstStyle/>
                    <a:p>
                      <a:r>
                        <a:rPr lang="en-MY" dirty="0"/>
                        <a:t>PWUD</a:t>
                      </a:r>
                    </a:p>
                  </a:txBody>
                  <a:tcPr/>
                </a:tc>
                <a:tc>
                  <a:txBody>
                    <a:bodyPr/>
                    <a:lstStyle/>
                    <a:p>
                      <a:r>
                        <a:rPr lang="en-MY" sz="1800" i="0" kern="1200" dirty="0" err="1">
                          <a:solidFill>
                            <a:schemeClr val="dk1"/>
                          </a:solidFill>
                          <a:effectLst/>
                          <a:latin typeface="+mn-lt"/>
                          <a:ea typeface="+mn-ea"/>
                          <a:cs typeface="+mn-cs"/>
                        </a:rPr>
                        <a:t>OraQuick</a:t>
                      </a:r>
                      <a:r>
                        <a:rPr lang="en-MY" sz="1800" i="0" kern="1200" dirty="0">
                          <a:solidFill>
                            <a:schemeClr val="dk1"/>
                          </a:solidFill>
                          <a:effectLst/>
                          <a:latin typeface="+mn-lt"/>
                          <a:ea typeface="+mn-ea"/>
                          <a:cs typeface="+mn-cs"/>
                        </a:rPr>
                        <a:t>®️ HIV Self-Test</a:t>
                      </a:r>
                      <a:endParaRPr lang="en-MY" dirty="0"/>
                    </a:p>
                  </a:txBody>
                  <a:tcPr/>
                </a:tc>
                <a:tc>
                  <a:txBody>
                    <a:bodyPr/>
                    <a:lstStyle/>
                    <a:p>
                      <a:r>
                        <a:rPr lang="en-MY" dirty="0"/>
                        <a:t>Invalid</a:t>
                      </a:r>
                    </a:p>
                  </a:txBody>
                  <a:tcPr/>
                </a:tc>
                <a:extLst>
                  <a:ext uri="{0D108BD9-81ED-4DB2-BD59-A6C34878D82A}">
                    <a16:rowId xmlns:a16="http://schemas.microsoft.com/office/drawing/2014/main" val="3482133642"/>
                  </a:ext>
                </a:extLst>
              </a:tr>
              <a:tr h="370840">
                <a:tc>
                  <a:txBody>
                    <a:bodyPr/>
                    <a:lstStyle/>
                    <a:p>
                      <a:pPr algn="ctr"/>
                      <a:r>
                        <a:rPr lang="en-MY" dirty="0"/>
                        <a:t>2</a:t>
                      </a:r>
                    </a:p>
                  </a:txBody>
                  <a:tcPr/>
                </a:tc>
                <a:tc>
                  <a:txBody>
                    <a:bodyPr/>
                    <a:lstStyle/>
                    <a:p>
                      <a:r>
                        <a:rPr lang="en-MY" dirty="0"/>
                        <a:t>29</a:t>
                      </a:r>
                    </a:p>
                  </a:txBody>
                  <a:tcPr/>
                </a:tc>
                <a:tc>
                  <a:txBody>
                    <a:bodyPr/>
                    <a:lstStyle/>
                    <a:p>
                      <a:r>
                        <a:rPr lang="en-MY" dirty="0"/>
                        <a:t>Male </a:t>
                      </a:r>
                    </a:p>
                  </a:txBody>
                  <a:tcPr/>
                </a:tc>
                <a:tc>
                  <a:txBody>
                    <a:bodyPr/>
                    <a:lstStyle/>
                    <a:p>
                      <a:r>
                        <a:rPr lang="en-MY" dirty="0"/>
                        <a:t>Chinese</a:t>
                      </a:r>
                    </a:p>
                  </a:txBody>
                  <a:tcPr/>
                </a:tc>
                <a:tc>
                  <a:txBody>
                    <a:bodyPr/>
                    <a:lstStyle/>
                    <a:p>
                      <a:r>
                        <a:rPr lang="en-MY" dirty="0"/>
                        <a:t>SW</a:t>
                      </a:r>
                    </a:p>
                  </a:txBody>
                  <a:tcPr/>
                </a:tc>
                <a:tc>
                  <a:txBody>
                    <a:bodyPr/>
                    <a:lstStyle/>
                    <a:p>
                      <a:r>
                        <a:rPr lang="en-MY" sz="1800" i="0" kern="1200" dirty="0" err="1">
                          <a:solidFill>
                            <a:schemeClr val="dk1"/>
                          </a:solidFill>
                          <a:effectLst/>
                          <a:latin typeface="+mn-lt"/>
                          <a:ea typeface="+mn-ea"/>
                          <a:cs typeface="+mn-cs"/>
                        </a:rPr>
                        <a:t>OraQuick</a:t>
                      </a:r>
                      <a:r>
                        <a:rPr lang="en-MY" sz="1800" i="0" kern="1200" dirty="0">
                          <a:solidFill>
                            <a:schemeClr val="dk1"/>
                          </a:solidFill>
                          <a:effectLst/>
                          <a:latin typeface="+mn-lt"/>
                          <a:ea typeface="+mn-ea"/>
                          <a:cs typeface="+mn-cs"/>
                        </a:rPr>
                        <a:t>®️ HIV Self-Test</a:t>
                      </a:r>
                      <a:endParaRPr lang="en-MY" dirty="0"/>
                    </a:p>
                  </a:txBody>
                  <a:tcPr/>
                </a:tc>
                <a:tc>
                  <a:txBody>
                    <a:bodyPr/>
                    <a:lstStyle/>
                    <a:p>
                      <a:r>
                        <a:rPr lang="en-MY" dirty="0"/>
                        <a:t>Invalid</a:t>
                      </a:r>
                    </a:p>
                  </a:txBody>
                  <a:tcPr/>
                </a:tc>
                <a:extLst>
                  <a:ext uri="{0D108BD9-81ED-4DB2-BD59-A6C34878D82A}">
                    <a16:rowId xmlns:a16="http://schemas.microsoft.com/office/drawing/2014/main" val="974473797"/>
                  </a:ext>
                </a:extLst>
              </a:tr>
              <a:tr h="370840">
                <a:tc>
                  <a:txBody>
                    <a:bodyPr/>
                    <a:lstStyle/>
                    <a:p>
                      <a:pPr algn="ctr"/>
                      <a:r>
                        <a:rPr lang="en-MY" dirty="0"/>
                        <a:t>3</a:t>
                      </a:r>
                    </a:p>
                  </a:txBody>
                  <a:tcPr/>
                </a:tc>
                <a:tc>
                  <a:txBody>
                    <a:bodyPr/>
                    <a:lstStyle/>
                    <a:p>
                      <a:r>
                        <a:rPr lang="en-MY" dirty="0"/>
                        <a:t>22</a:t>
                      </a:r>
                    </a:p>
                  </a:txBody>
                  <a:tcPr/>
                </a:tc>
                <a:tc>
                  <a:txBody>
                    <a:bodyPr/>
                    <a:lstStyle/>
                    <a:p>
                      <a:r>
                        <a:rPr lang="en-MY" dirty="0"/>
                        <a:t>Male</a:t>
                      </a:r>
                    </a:p>
                  </a:txBody>
                  <a:tcPr/>
                </a:tc>
                <a:tc>
                  <a:txBody>
                    <a:bodyPr/>
                    <a:lstStyle/>
                    <a:p>
                      <a:r>
                        <a:rPr lang="en-MY" dirty="0"/>
                        <a:t>Bumiputera</a:t>
                      </a:r>
                    </a:p>
                  </a:txBody>
                  <a:tcPr/>
                </a:tc>
                <a:tc>
                  <a:txBody>
                    <a:bodyPr/>
                    <a:lstStyle/>
                    <a:p>
                      <a:r>
                        <a:rPr lang="en-MY" dirty="0"/>
                        <a:t>MSM</a:t>
                      </a:r>
                    </a:p>
                  </a:txBody>
                  <a:tcPr/>
                </a:tc>
                <a:tc>
                  <a:txBody>
                    <a:bodyPr/>
                    <a:lstStyle/>
                    <a:p>
                      <a:r>
                        <a:rPr lang="en-MY" sz="1800" i="0" kern="1200" dirty="0" err="1">
                          <a:solidFill>
                            <a:schemeClr val="dk1"/>
                          </a:solidFill>
                          <a:effectLst/>
                          <a:latin typeface="+mn-lt"/>
                          <a:ea typeface="+mn-ea"/>
                          <a:cs typeface="+mn-cs"/>
                        </a:rPr>
                        <a:t>OraQuick</a:t>
                      </a:r>
                      <a:r>
                        <a:rPr lang="en-MY" sz="1800" i="0" kern="1200" dirty="0">
                          <a:solidFill>
                            <a:schemeClr val="dk1"/>
                          </a:solidFill>
                          <a:effectLst/>
                          <a:latin typeface="+mn-lt"/>
                          <a:ea typeface="+mn-ea"/>
                          <a:cs typeface="+mn-cs"/>
                        </a:rPr>
                        <a:t>®️ HIV Self-Test</a:t>
                      </a:r>
                      <a:endParaRPr lang="en-MY" dirty="0"/>
                    </a:p>
                  </a:txBody>
                  <a:tcPr/>
                </a:tc>
                <a:tc>
                  <a:txBody>
                    <a:bodyPr/>
                    <a:lstStyle/>
                    <a:p>
                      <a:r>
                        <a:rPr lang="en-MY" dirty="0"/>
                        <a:t>Positive </a:t>
                      </a:r>
                    </a:p>
                  </a:txBody>
                  <a:tcPr/>
                </a:tc>
                <a:extLst>
                  <a:ext uri="{0D108BD9-81ED-4DB2-BD59-A6C34878D82A}">
                    <a16:rowId xmlns:a16="http://schemas.microsoft.com/office/drawing/2014/main" val="2242378552"/>
                  </a:ext>
                </a:extLst>
              </a:tr>
              <a:tr h="370840">
                <a:tc>
                  <a:txBody>
                    <a:bodyPr/>
                    <a:lstStyle/>
                    <a:p>
                      <a:pPr algn="ctr"/>
                      <a:r>
                        <a:rPr lang="en-MY" dirty="0"/>
                        <a:t>4</a:t>
                      </a:r>
                    </a:p>
                  </a:txBody>
                  <a:tcPr/>
                </a:tc>
                <a:tc>
                  <a:txBody>
                    <a:bodyPr/>
                    <a:lstStyle/>
                    <a:p>
                      <a:r>
                        <a:rPr lang="en-MY" dirty="0"/>
                        <a:t>18</a:t>
                      </a:r>
                    </a:p>
                  </a:txBody>
                  <a:tcPr/>
                </a:tc>
                <a:tc>
                  <a:txBody>
                    <a:bodyPr/>
                    <a:lstStyle/>
                    <a:p>
                      <a:r>
                        <a:rPr lang="en-MY" dirty="0"/>
                        <a:t>Male </a:t>
                      </a:r>
                    </a:p>
                  </a:txBody>
                  <a:tcPr/>
                </a:tc>
                <a:tc>
                  <a:txBody>
                    <a:bodyPr/>
                    <a:lstStyle/>
                    <a:p>
                      <a:r>
                        <a:rPr lang="en-MY" dirty="0"/>
                        <a:t>Malay</a:t>
                      </a:r>
                    </a:p>
                  </a:txBody>
                  <a:tcPr/>
                </a:tc>
                <a:tc>
                  <a:txBody>
                    <a:bodyPr/>
                    <a:lstStyle/>
                    <a:p>
                      <a:r>
                        <a:rPr lang="en-MY" dirty="0"/>
                        <a:t>MSM</a:t>
                      </a:r>
                    </a:p>
                  </a:txBody>
                  <a:tcPr/>
                </a:tc>
                <a:tc>
                  <a:txBody>
                    <a:bodyPr/>
                    <a:lstStyle/>
                    <a:p>
                      <a:r>
                        <a:rPr lang="en-MY" sz="1800" i="0" kern="1200" dirty="0" err="1">
                          <a:solidFill>
                            <a:schemeClr val="dk1"/>
                          </a:solidFill>
                          <a:effectLst/>
                          <a:latin typeface="+mn-lt"/>
                          <a:ea typeface="+mn-ea"/>
                          <a:cs typeface="+mn-cs"/>
                        </a:rPr>
                        <a:t>OraQuick</a:t>
                      </a:r>
                      <a:r>
                        <a:rPr lang="en-MY" sz="1800" i="0" kern="1200" dirty="0">
                          <a:solidFill>
                            <a:schemeClr val="dk1"/>
                          </a:solidFill>
                          <a:effectLst/>
                          <a:latin typeface="+mn-lt"/>
                          <a:ea typeface="+mn-ea"/>
                          <a:cs typeface="+mn-cs"/>
                        </a:rPr>
                        <a:t>®️ HIV Self-Test</a:t>
                      </a:r>
                      <a:endParaRPr lang="en-MY" dirty="0"/>
                    </a:p>
                  </a:txBody>
                  <a:tcPr/>
                </a:tc>
                <a:tc>
                  <a:txBody>
                    <a:bodyPr/>
                    <a:lstStyle/>
                    <a:p>
                      <a:r>
                        <a:rPr lang="en-MY" dirty="0"/>
                        <a:t>Positive </a:t>
                      </a:r>
                    </a:p>
                  </a:txBody>
                  <a:tcPr/>
                </a:tc>
                <a:extLst>
                  <a:ext uri="{0D108BD9-81ED-4DB2-BD59-A6C34878D82A}">
                    <a16:rowId xmlns:a16="http://schemas.microsoft.com/office/drawing/2014/main" val="2332938757"/>
                  </a:ext>
                </a:extLst>
              </a:tr>
              <a:tr h="370840">
                <a:tc>
                  <a:txBody>
                    <a:bodyPr/>
                    <a:lstStyle/>
                    <a:p>
                      <a:pPr algn="ctr"/>
                      <a:r>
                        <a:rPr lang="en-MY" dirty="0"/>
                        <a:t>5</a:t>
                      </a:r>
                    </a:p>
                  </a:txBody>
                  <a:tcPr/>
                </a:tc>
                <a:tc>
                  <a:txBody>
                    <a:bodyPr/>
                    <a:lstStyle/>
                    <a:p>
                      <a:r>
                        <a:rPr lang="en-MY"/>
                        <a:t>27</a:t>
                      </a:r>
                      <a:endParaRPr lang="en-MY" dirty="0"/>
                    </a:p>
                  </a:txBody>
                  <a:tcPr/>
                </a:tc>
                <a:tc>
                  <a:txBody>
                    <a:bodyPr/>
                    <a:lstStyle/>
                    <a:p>
                      <a:r>
                        <a:rPr lang="en-MY"/>
                        <a:t>Male </a:t>
                      </a:r>
                      <a:endParaRPr lang="en-MY" dirty="0"/>
                    </a:p>
                  </a:txBody>
                  <a:tcPr/>
                </a:tc>
                <a:tc>
                  <a:txBody>
                    <a:bodyPr/>
                    <a:lstStyle/>
                    <a:p>
                      <a:r>
                        <a:rPr lang="en-MY"/>
                        <a:t>Malay</a:t>
                      </a:r>
                      <a:endParaRPr lang="en-MY" dirty="0"/>
                    </a:p>
                  </a:txBody>
                  <a:tcPr/>
                </a:tc>
                <a:tc>
                  <a:txBody>
                    <a:bodyPr/>
                    <a:lstStyle/>
                    <a:p>
                      <a:r>
                        <a:rPr lang="en-MY"/>
                        <a:t>MSM</a:t>
                      </a:r>
                      <a:endParaRPr lang="en-MY" dirty="0"/>
                    </a:p>
                  </a:txBody>
                  <a:tcPr/>
                </a:tc>
                <a:tc>
                  <a:txBody>
                    <a:bodyPr/>
                    <a:lstStyle/>
                    <a:p>
                      <a:r>
                        <a:rPr lang="en-MY" sz="1800" i="0" kern="1200" dirty="0" err="1">
                          <a:solidFill>
                            <a:schemeClr val="dk1"/>
                          </a:solidFill>
                          <a:effectLst/>
                          <a:latin typeface="+mn-lt"/>
                          <a:ea typeface="+mn-ea"/>
                          <a:cs typeface="+mn-cs"/>
                        </a:rPr>
                        <a:t>OraQuick</a:t>
                      </a:r>
                      <a:r>
                        <a:rPr lang="en-MY" sz="1800" i="0" kern="1200" dirty="0">
                          <a:solidFill>
                            <a:schemeClr val="dk1"/>
                          </a:solidFill>
                          <a:effectLst/>
                          <a:latin typeface="+mn-lt"/>
                          <a:ea typeface="+mn-ea"/>
                          <a:cs typeface="+mn-cs"/>
                        </a:rPr>
                        <a:t>®️ HIV Self-Test</a:t>
                      </a:r>
                      <a:endParaRPr lang="en-MY" dirty="0"/>
                    </a:p>
                  </a:txBody>
                  <a:tcPr/>
                </a:tc>
                <a:tc>
                  <a:txBody>
                    <a:bodyPr/>
                    <a:lstStyle/>
                    <a:p>
                      <a:r>
                        <a:rPr lang="en-MY" dirty="0"/>
                        <a:t>Negative </a:t>
                      </a:r>
                    </a:p>
                  </a:txBody>
                  <a:tcPr/>
                </a:tc>
                <a:extLst>
                  <a:ext uri="{0D108BD9-81ED-4DB2-BD59-A6C34878D82A}">
                    <a16:rowId xmlns:a16="http://schemas.microsoft.com/office/drawing/2014/main" val="251559140"/>
                  </a:ext>
                </a:extLst>
              </a:tr>
              <a:tr h="370840">
                <a:tc>
                  <a:txBody>
                    <a:bodyPr/>
                    <a:lstStyle/>
                    <a:p>
                      <a:pPr algn="ctr"/>
                      <a:r>
                        <a:rPr lang="en-MY" dirty="0"/>
                        <a:t>6</a:t>
                      </a:r>
                    </a:p>
                  </a:txBody>
                  <a:tcPr/>
                </a:tc>
                <a:tc>
                  <a:txBody>
                    <a:bodyPr/>
                    <a:lstStyle/>
                    <a:p>
                      <a:r>
                        <a:rPr lang="en-MY"/>
                        <a:t>29</a:t>
                      </a:r>
                      <a:endParaRPr lang="en-MY" dirty="0"/>
                    </a:p>
                  </a:txBody>
                  <a:tcPr/>
                </a:tc>
                <a:tc>
                  <a:txBody>
                    <a:bodyPr/>
                    <a:lstStyle/>
                    <a:p>
                      <a:r>
                        <a:rPr lang="en-MY"/>
                        <a:t>Male</a:t>
                      </a:r>
                      <a:endParaRPr lang="en-MY" dirty="0"/>
                    </a:p>
                  </a:txBody>
                  <a:tcPr/>
                </a:tc>
                <a:tc>
                  <a:txBody>
                    <a:bodyPr/>
                    <a:lstStyle/>
                    <a:p>
                      <a:r>
                        <a:rPr lang="en-MY"/>
                        <a:t>Malay</a:t>
                      </a:r>
                      <a:endParaRPr lang="en-MY" dirty="0"/>
                    </a:p>
                  </a:txBody>
                  <a:tcPr/>
                </a:tc>
                <a:tc>
                  <a:txBody>
                    <a:bodyPr/>
                    <a:lstStyle/>
                    <a:p>
                      <a:r>
                        <a:rPr lang="en-MY"/>
                        <a:t>MSM</a:t>
                      </a:r>
                      <a:endParaRPr lang="en-MY" dirty="0"/>
                    </a:p>
                  </a:txBody>
                  <a:tcPr/>
                </a:tc>
                <a:tc>
                  <a:txBody>
                    <a:bodyPr/>
                    <a:lstStyle/>
                    <a:p>
                      <a:r>
                        <a:rPr lang="en-MY" sz="1800" i="0" kern="1200">
                          <a:solidFill>
                            <a:schemeClr val="dk1"/>
                          </a:solidFill>
                          <a:effectLst/>
                          <a:latin typeface="+mn-lt"/>
                          <a:ea typeface="+mn-ea"/>
                          <a:cs typeface="+mn-cs"/>
                        </a:rPr>
                        <a:t>OraQuick®️ HIV Self-Test</a:t>
                      </a:r>
                      <a:endParaRPr lang="en-MY" dirty="0"/>
                    </a:p>
                  </a:txBody>
                  <a:tcPr/>
                </a:tc>
                <a:tc>
                  <a:txBody>
                    <a:bodyPr/>
                    <a:lstStyle/>
                    <a:p>
                      <a:r>
                        <a:rPr lang="en-MY" dirty="0"/>
                        <a:t>Negative </a:t>
                      </a:r>
                    </a:p>
                  </a:txBody>
                  <a:tcPr/>
                </a:tc>
                <a:extLst>
                  <a:ext uri="{0D108BD9-81ED-4DB2-BD59-A6C34878D82A}">
                    <a16:rowId xmlns:a16="http://schemas.microsoft.com/office/drawing/2014/main" val="2137365635"/>
                  </a:ext>
                </a:extLst>
              </a:tr>
              <a:tr h="370840">
                <a:tc>
                  <a:txBody>
                    <a:bodyPr/>
                    <a:lstStyle/>
                    <a:p>
                      <a:pPr algn="ctr"/>
                      <a:r>
                        <a:rPr lang="en-MY" dirty="0"/>
                        <a:t>7</a:t>
                      </a:r>
                    </a:p>
                  </a:txBody>
                  <a:tcPr/>
                </a:tc>
                <a:tc>
                  <a:txBody>
                    <a:bodyPr/>
                    <a:lstStyle/>
                    <a:p>
                      <a:r>
                        <a:rPr lang="en-MY" dirty="0"/>
                        <a:t>22</a:t>
                      </a:r>
                    </a:p>
                  </a:txBody>
                  <a:tcPr/>
                </a:tc>
                <a:tc>
                  <a:txBody>
                    <a:bodyPr/>
                    <a:lstStyle/>
                    <a:p>
                      <a:r>
                        <a:rPr lang="en-MY" dirty="0"/>
                        <a:t>Male </a:t>
                      </a:r>
                    </a:p>
                  </a:txBody>
                  <a:tcPr/>
                </a:tc>
                <a:tc>
                  <a:txBody>
                    <a:bodyPr/>
                    <a:lstStyle/>
                    <a:p>
                      <a:r>
                        <a:rPr lang="en-MY" dirty="0"/>
                        <a:t>Malay</a:t>
                      </a:r>
                    </a:p>
                  </a:txBody>
                  <a:tcPr/>
                </a:tc>
                <a:tc>
                  <a:txBody>
                    <a:bodyPr/>
                    <a:lstStyle/>
                    <a:p>
                      <a:r>
                        <a:rPr lang="en-MY" dirty="0"/>
                        <a:t>SW</a:t>
                      </a:r>
                    </a:p>
                  </a:txBody>
                  <a:tcPr/>
                </a:tc>
                <a:tc>
                  <a:txBody>
                    <a:bodyPr/>
                    <a:lstStyle/>
                    <a:p>
                      <a:r>
                        <a:rPr lang="en-MY" sz="1800" i="0" kern="1200" dirty="0" err="1">
                          <a:solidFill>
                            <a:schemeClr val="dk1"/>
                          </a:solidFill>
                          <a:effectLst/>
                          <a:latin typeface="+mn-lt"/>
                          <a:ea typeface="+mn-ea"/>
                          <a:cs typeface="+mn-cs"/>
                        </a:rPr>
                        <a:t>OraQuick</a:t>
                      </a:r>
                      <a:r>
                        <a:rPr lang="en-MY" sz="1800" i="0" kern="1200" dirty="0">
                          <a:solidFill>
                            <a:schemeClr val="dk1"/>
                          </a:solidFill>
                          <a:effectLst/>
                          <a:latin typeface="+mn-lt"/>
                          <a:ea typeface="+mn-ea"/>
                          <a:cs typeface="+mn-cs"/>
                        </a:rPr>
                        <a:t>®️ HIV Self-Test</a:t>
                      </a:r>
                      <a:endParaRPr lang="en-MY" dirty="0"/>
                    </a:p>
                  </a:txBody>
                  <a:tcPr/>
                </a:tc>
                <a:tc>
                  <a:txBody>
                    <a:bodyPr/>
                    <a:lstStyle/>
                    <a:p>
                      <a:r>
                        <a:rPr lang="en-MY" dirty="0"/>
                        <a:t>Self-reported negative, yet to be verified by </a:t>
                      </a:r>
                      <a:r>
                        <a:rPr lang="en-MY" dirty="0" err="1"/>
                        <a:t>JomTest</a:t>
                      </a:r>
                      <a:r>
                        <a:rPr lang="en-MY" dirty="0"/>
                        <a:t> team</a:t>
                      </a:r>
                    </a:p>
                  </a:txBody>
                  <a:tcPr/>
                </a:tc>
                <a:extLst>
                  <a:ext uri="{0D108BD9-81ED-4DB2-BD59-A6C34878D82A}">
                    <a16:rowId xmlns:a16="http://schemas.microsoft.com/office/drawing/2014/main" val="2153532047"/>
                  </a:ext>
                </a:extLst>
              </a:tr>
              <a:tr h="370840">
                <a:tc>
                  <a:txBody>
                    <a:bodyPr/>
                    <a:lstStyle/>
                    <a:p>
                      <a:pPr algn="ctr"/>
                      <a:r>
                        <a:rPr lang="en-MY" dirty="0"/>
                        <a:t>8</a:t>
                      </a:r>
                    </a:p>
                  </a:txBody>
                  <a:tcPr/>
                </a:tc>
                <a:tc>
                  <a:txBody>
                    <a:bodyPr/>
                    <a:lstStyle/>
                    <a:p>
                      <a:r>
                        <a:rPr lang="en-MY" dirty="0"/>
                        <a:t>21</a:t>
                      </a:r>
                    </a:p>
                  </a:txBody>
                  <a:tcPr/>
                </a:tc>
                <a:tc>
                  <a:txBody>
                    <a:bodyPr/>
                    <a:lstStyle/>
                    <a:p>
                      <a:r>
                        <a:rPr lang="en-MY" dirty="0"/>
                        <a:t>Male </a:t>
                      </a:r>
                    </a:p>
                  </a:txBody>
                  <a:tcPr/>
                </a:tc>
                <a:tc>
                  <a:txBody>
                    <a:bodyPr/>
                    <a:lstStyle/>
                    <a:p>
                      <a:r>
                        <a:rPr lang="en-MY" dirty="0"/>
                        <a:t>Malay</a:t>
                      </a:r>
                    </a:p>
                  </a:txBody>
                  <a:tcPr/>
                </a:tc>
                <a:tc>
                  <a:txBody>
                    <a:bodyPr/>
                    <a:lstStyle/>
                    <a:p>
                      <a:r>
                        <a:rPr lang="en-MY" dirty="0"/>
                        <a:t>MSM,SW</a:t>
                      </a:r>
                    </a:p>
                  </a:txBody>
                  <a:tcPr/>
                </a:tc>
                <a:tc>
                  <a:txBody>
                    <a:bodyPr/>
                    <a:lstStyle/>
                    <a:p>
                      <a:r>
                        <a:rPr lang="en-MY" sz="1800" i="0" kern="1200" dirty="0" err="1">
                          <a:solidFill>
                            <a:schemeClr val="dk1"/>
                          </a:solidFill>
                          <a:effectLst/>
                          <a:latin typeface="+mn-lt"/>
                          <a:ea typeface="+mn-ea"/>
                          <a:cs typeface="+mn-cs"/>
                        </a:rPr>
                        <a:t>OraQuick</a:t>
                      </a:r>
                      <a:r>
                        <a:rPr lang="en-MY" sz="1800" i="0" kern="1200" dirty="0">
                          <a:solidFill>
                            <a:schemeClr val="dk1"/>
                          </a:solidFill>
                          <a:effectLst/>
                          <a:latin typeface="+mn-lt"/>
                          <a:ea typeface="+mn-ea"/>
                          <a:cs typeface="+mn-cs"/>
                        </a:rPr>
                        <a:t>®️ HIV Self-Test</a:t>
                      </a:r>
                      <a:endParaRPr lang="en-MY" dirty="0"/>
                    </a:p>
                  </a:txBody>
                  <a:tcPr/>
                </a:tc>
                <a:tc>
                  <a:txBody>
                    <a:bodyPr/>
                    <a:lstStyle/>
                    <a:p>
                      <a:r>
                        <a:rPr lang="en-MY" dirty="0"/>
                        <a:t>Positive </a:t>
                      </a:r>
                    </a:p>
                  </a:txBody>
                  <a:tcPr/>
                </a:tc>
                <a:extLst>
                  <a:ext uri="{0D108BD9-81ED-4DB2-BD59-A6C34878D82A}">
                    <a16:rowId xmlns:a16="http://schemas.microsoft.com/office/drawing/2014/main" val="3335306844"/>
                  </a:ext>
                </a:extLst>
              </a:tr>
              <a:tr h="370840">
                <a:tc>
                  <a:txBody>
                    <a:bodyPr/>
                    <a:lstStyle/>
                    <a:p>
                      <a:pPr algn="ctr"/>
                      <a:r>
                        <a:rPr lang="en-MY" dirty="0"/>
                        <a:t>9</a:t>
                      </a:r>
                    </a:p>
                  </a:txBody>
                  <a:tcPr/>
                </a:tc>
                <a:tc>
                  <a:txBody>
                    <a:bodyPr/>
                    <a:lstStyle/>
                    <a:p>
                      <a:r>
                        <a:rPr lang="en-MY" dirty="0"/>
                        <a:t>19</a:t>
                      </a:r>
                    </a:p>
                  </a:txBody>
                  <a:tcPr/>
                </a:tc>
                <a:tc>
                  <a:txBody>
                    <a:bodyPr/>
                    <a:lstStyle/>
                    <a:p>
                      <a:r>
                        <a:rPr lang="en-MY" dirty="0"/>
                        <a:t>Male </a:t>
                      </a:r>
                    </a:p>
                  </a:txBody>
                  <a:tcPr/>
                </a:tc>
                <a:tc>
                  <a:txBody>
                    <a:bodyPr/>
                    <a:lstStyle/>
                    <a:p>
                      <a:r>
                        <a:rPr lang="en-MY" dirty="0"/>
                        <a:t>Malay</a:t>
                      </a:r>
                    </a:p>
                  </a:txBody>
                  <a:tcPr/>
                </a:tc>
                <a:tc>
                  <a:txBody>
                    <a:bodyPr/>
                    <a:lstStyle/>
                    <a:p>
                      <a:r>
                        <a:rPr lang="en-MY" dirty="0"/>
                        <a:t>MSM</a:t>
                      </a:r>
                    </a:p>
                  </a:txBody>
                  <a:tcPr/>
                </a:tc>
                <a:tc>
                  <a:txBody>
                    <a:bodyPr/>
                    <a:lstStyle/>
                    <a:p>
                      <a:r>
                        <a:rPr lang="en-MY" sz="1800" i="0" kern="1200" dirty="0" err="1">
                          <a:solidFill>
                            <a:schemeClr val="dk1"/>
                          </a:solidFill>
                          <a:effectLst/>
                          <a:latin typeface="+mn-lt"/>
                          <a:ea typeface="+mn-ea"/>
                          <a:cs typeface="+mn-cs"/>
                        </a:rPr>
                        <a:t>OraQuick</a:t>
                      </a:r>
                      <a:r>
                        <a:rPr lang="en-MY" sz="1800" i="0" kern="1200" dirty="0">
                          <a:solidFill>
                            <a:schemeClr val="dk1"/>
                          </a:solidFill>
                          <a:effectLst/>
                          <a:latin typeface="+mn-lt"/>
                          <a:ea typeface="+mn-ea"/>
                          <a:cs typeface="+mn-cs"/>
                        </a:rPr>
                        <a:t>®️ HIV Self-Test</a:t>
                      </a:r>
                      <a:endParaRPr lang="en-MY" dirty="0"/>
                    </a:p>
                  </a:txBody>
                  <a:tcPr/>
                </a:tc>
                <a:tc>
                  <a:txBody>
                    <a:bodyPr/>
                    <a:lstStyle/>
                    <a:p>
                      <a:r>
                        <a:rPr lang="en-MY" dirty="0"/>
                        <a:t>Invalid </a:t>
                      </a:r>
                    </a:p>
                  </a:txBody>
                  <a:tcPr/>
                </a:tc>
                <a:extLst>
                  <a:ext uri="{0D108BD9-81ED-4DB2-BD59-A6C34878D82A}">
                    <a16:rowId xmlns:a16="http://schemas.microsoft.com/office/drawing/2014/main" val="3781384600"/>
                  </a:ext>
                </a:extLst>
              </a:tr>
              <a:tr h="370840">
                <a:tc>
                  <a:txBody>
                    <a:bodyPr/>
                    <a:lstStyle/>
                    <a:p>
                      <a:pPr algn="ctr"/>
                      <a:r>
                        <a:rPr lang="en-MY" dirty="0"/>
                        <a:t>10</a:t>
                      </a:r>
                    </a:p>
                  </a:txBody>
                  <a:tcPr/>
                </a:tc>
                <a:tc>
                  <a:txBody>
                    <a:bodyPr/>
                    <a:lstStyle/>
                    <a:p>
                      <a:r>
                        <a:rPr lang="en-MY" dirty="0"/>
                        <a:t>22</a:t>
                      </a:r>
                    </a:p>
                  </a:txBody>
                  <a:tcPr/>
                </a:tc>
                <a:tc>
                  <a:txBody>
                    <a:bodyPr/>
                    <a:lstStyle/>
                    <a:p>
                      <a:r>
                        <a:rPr lang="en-MY" dirty="0"/>
                        <a:t>Male </a:t>
                      </a:r>
                    </a:p>
                  </a:txBody>
                  <a:tcPr/>
                </a:tc>
                <a:tc>
                  <a:txBody>
                    <a:bodyPr/>
                    <a:lstStyle/>
                    <a:p>
                      <a:r>
                        <a:rPr lang="en-MY"/>
                        <a:t>Malay</a:t>
                      </a:r>
                      <a:endParaRPr lang="en-MY" dirty="0"/>
                    </a:p>
                  </a:txBody>
                  <a:tcPr/>
                </a:tc>
                <a:tc>
                  <a:txBody>
                    <a:bodyPr/>
                    <a:lstStyle/>
                    <a:p>
                      <a:r>
                        <a:rPr lang="en-MY"/>
                        <a:t>MSM</a:t>
                      </a:r>
                      <a:endParaRPr lang="en-MY" dirty="0"/>
                    </a:p>
                  </a:txBody>
                  <a:tcPr/>
                </a:tc>
                <a:tc>
                  <a:txBody>
                    <a:bodyPr/>
                    <a:lstStyle/>
                    <a:p>
                      <a:r>
                        <a:rPr lang="en-MY" sz="1800" i="0" kern="1200" dirty="0" err="1">
                          <a:solidFill>
                            <a:schemeClr val="dk1"/>
                          </a:solidFill>
                          <a:effectLst/>
                          <a:latin typeface="+mn-lt"/>
                          <a:ea typeface="+mn-ea"/>
                          <a:cs typeface="+mn-cs"/>
                        </a:rPr>
                        <a:t>OraQuick</a:t>
                      </a:r>
                      <a:r>
                        <a:rPr lang="en-MY" sz="1800" i="0" kern="1200" dirty="0">
                          <a:solidFill>
                            <a:schemeClr val="dk1"/>
                          </a:solidFill>
                          <a:effectLst/>
                          <a:latin typeface="+mn-lt"/>
                          <a:ea typeface="+mn-ea"/>
                          <a:cs typeface="+mn-cs"/>
                        </a:rPr>
                        <a:t>®️ HIV Self-Test</a:t>
                      </a:r>
                      <a:endParaRPr lang="en-MY" dirty="0"/>
                    </a:p>
                  </a:txBody>
                  <a:tcPr/>
                </a:tc>
                <a:tc>
                  <a:txBody>
                    <a:bodyPr/>
                    <a:lstStyle/>
                    <a:p>
                      <a:r>
                        <a:rPr lang="en-MY" dirty="0"/>
                        <a:t>Negative </a:t>
                      </a:r>
                    </a:p>
                  </a:txBody>
                  <a:tcPr/>
                </a:tc>
                <a:extLst>
                  <a:ext uri="{0D108BD9-81ED-4DB2-BD59-A6C34878D82A}">
                    <a16:rowId xmlns:a16="http://schemas.microsoft.com/office/drawing/2014/main" val="4257849006"/>
                  </a:ext>
                </a:extLst>
              </a:tr>
              <a:tr h="370840">
                <a:tc>
                  <a:txBody>
                    <a:bodyPr/>
                    <a:lstStyle/>
                    <a:p>
                      <a:pPr algn="ctr"/>
                      <a:r>
                        <a:rPr lang="en-MY" dirty="0"/>
                        <a:t>11</a:t>
                      </a:r>
                    </a:p>
                  </a:txBody>
                  <a:tcPr/>
                </a:tc>
                <a:tc>
                  <a:txBody>
                    <a:bodyPr/>
                    <a:lstStyle/>
                    <a:p>
                      <a:r>
                        <a:rPr lang="en-MY" dirty="0"/>
                        <a:t>18</a:t>
                      </a:r>
                    </a:p>
                  </a:txBody>
                  <a:tcPr/>
                </a:tc>
                <a:tc>
                  <a:txBody>
                    <a:bodyPr/>
                    <a:lstStyle/>
                    <a:p>
                      <a:r>
                        <a:rPr lang="en-MY" dirty="0"/>
                        <a:t>Female</a:t>
                      </a:r>
                    </a:p>
                  </a:txBody>
                  <a:tcPr/>
                </a:tc>
                <a:tc>
                  <a:txBody>
                    <a:bodyPr/>
                    <a:lstStyle/>
                    <a:p>
                      <a:r>
                        <a:rPr lang="en-MY" dirty="0"/>
                        <a:t>Malay</a:t>
                      </a:r>
                    </a:p>
                  </a:txBody>
                  <a:tcPr/>
                </a:tc>
                <a:tc>
                  <a:txBody>
                    <a:bodyPr/>
                    <a:lstStyle/>
                    <a:p>
                      <a:r>
                        <a:rPr lang="en-MY" dirty="0"/>
                        <a:t>Heterosexual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800" i="0" kern="1200" dirty="0" err="1">
                          <a:solidFill>
                            <a:schemeClr val="dk1"/>
                          </a:solidFill>
                          <a:effectLst/>
                          <a:latin typeface="+mn-lt"/>
                          <a:ea typeface="+mn-ea"/>
                          <a:cs typeface="+mn-cs"/>
                        </a:rPr>
                        <a:t>OraQuick</a:t>
                      </a:r>
                      <a:r>
                        <a:rPr lang="en-MY" sz="1800" i="0" kern="1200" dirty="0">
                          <a:solidFill>
                            <a:schemeClr val="dk1"/>
                          </a:solidFill>
                          <a:effectLst/>
                          <a:latin typeface="+mn-lt"/>
                          <a:ea typeface="+mn-ea"/>
                          <a:cs typeface="+mn-cs"/>
                        </a:rPr>
                        <a:t>®️ HIV Self-Test</a:t>
                      </a:r>
                      <a:endParaRPr lang="en-MY" dirty="0"/>
                    </a:p>
                    <a:p>
                      <a:endParaRPr lang="en-MY" dirty="0"/>
                    </a:p>
                  </a:txBody>
                  <a:tcPr/>
                </a:tc>
                <a:tc>
                  <a:txBody>
                    <a:bodyPr/>
                    <a:lstStyle/>
                    <a:p>
                      <a:r>
                        <a:rPr lang="en-MY" dirty="0"/>
                        <a:t>Did not share the result</a:t>
                      </a:r>
                    </a:p>
                  </a:txBody>
                  <a:tcPr/>
                </a:tc>
                <a:extLst>
                  <a:ext uri="{0D108BD9-81ED-4DB2-BD59-A6C34878D82A}">
                    <a16:rowId xmlns:a16="http://schemas.microsoft.com/office/drawing/2014/main" val="2291860391"/>
                  </a:ext>
                </a:extLst>
              </a:tr>
            </a:tbl>
          </a:graphicData>
        </a:graphic>
      </p:graphicFrame>
    </p:spTree>
    <p:extLst>
      <p:ext uri="{BB962C8B-B14F-4D97-AF65-F5344CB8AC3E}">
        <p14:creationId xmlns:p14="http://schemas.microsoft.com/office/powerpoint/2010/main" val="11037997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15AA5-285E-FB34-D19A-4C48EBB18541}"/>
              </a:ext>
            </a:extLst>
          </p:cNvPr>
          <p:cNvSpPr>
            <a:spLocks noGrp="1"/>
          </p:cNvSpPr>
          <p:nvPr>
            <p:ph type="title"/>
          </p:nvPr>
        </p:nvSpPr>
        <p:spPr/>
        <p:txBody>
          <a:bodyPr/>
          <a:lstStyle/>
          <a:p>
            <a:r>
              <a:rPr lang="en-US" dirty="0"/>
              <a:t>HIVST website : JOMTEST</a:t>
            </a:r>
            <a:endParaRPr lang="en-MY" dirty="0"/>
          </a:p>
        </p:txBody>
      </p:sp>
      <p:sp>
        <p:nvSpPr>
          <p:cNvPr id="3" name="Content Placeholder 2">
            <a:extLst>
              <a:ext uri="{FF2B5EF4-FFF2-40B4-BE49-F238E27FC236}">
                <a16:creationId xmlns:a16="http://schemas.microsoft.com/office/drawing/2014/main" id="{03FA4F2F-8E53-E083-7D25-8B6D082FA3CD}"/>
              </a:ext>
            </a:extLst>
          </p:cNvPr>
          <p:cNvSpPr>
            <a:spLocks noGrp="1"/>
          </p:cNvSpPr>
          <p:nvPr>
            <p:ph idx="1"/>
          </p:nvPr>
        </p:nvSpPr>
        <p:spPr/>
        <p:txBody>
          <a:bodyPr>
            <a:normAutofit/>
          </a:bodyPr>
          <a:lstStyle/>
          <a:p>
            <a:r>
              <a:rPr lang="en-US" dirty="0">
                <a:solidFill>
                  <a:srgbClr val="FF0000"/>
                </a:solidFill>
              </a:rPr>
              <a:t>Majority discovered JOMTEST through Twitter platform (</a:t>
            </a:r>
            <a:r>
              <a:rPr lang="en-US" dirty="0" err="1">
                <a:solidFill>
                  <a:srgbClr val="FF0000"/>
                </a:solidFill>
              </a:rPr>
              <a:t>Jomtest</a:t>
            </a:r>
            <a:r>
              <a:rPr lang="en-US" dirty="0">
                <a:solidFill>
                  <a:srgbClr val="FF0000"/>
                </a:solidFill>
              </a:rPr>
              <a:t> twitter account, strangers’ twitter tweet) </a:t>
            </a:r>
            <a:r>
              <a:rPr lang="en-US" dirty="0"/>
              <a:t>with only 1 respondent discovered the website via peers.</a:t>
            </a:r>
          </a:p>
          <a:p>
            <a:r>
              <a:rPr lang="en-US" dirty="0"/>
              <a:t>General responses were positive regarding the website.</a:t>
            </a:r>
          </a:p>
          <a:p>
            <a:r>
              <a:rPr lang="en-US" dirty="0"/>
              <a:t>Interface was attractive. Navigation was easy and user friendly.</a:t>
            </a:r>
          </a:p>
          <a:p>
            <a:r>
              <a:rPr lang="en-US" dirty="0"/>
              <a:t>Information provided was comprehensive and compact. Easy to read and understand.</a:t>
            </a:r>
          </a:p>
          <a:p>
            <a:r>
              <a:rPr lang="en-US" dirty="0">
                <a:solidFill>
                  <a:srgbClr val="FF0000"/>
                </a:solidFill>
              </a:rPr>
              <a:t>However, the Malay language option provided in the website was limited to certain sections only, such as pre- and post-testing survey.</a:t>
            </a:r>
          </a:p>
        </p:txBody>
      </p:sp>
    </p:spTree>
    <p:extLst>
      <p:ext uri="{BB962C8B-B14F-4D97-AF65-F5344CB8AC3E}">
        <p14:creationId xmlns:p14="http://schemas.microsoft.com/office/powerpoint/2010/main" val="22404181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2276B-DE03-08EB-264E-561B0093B219}"/>
              </a:ext>
            </a:extLst>
          </p:cNvPr>
          <p:cNvSpPr>
            <a:spLocks noGrp="1"/>
          </p:cNvSpPr>
          <p:nvPr>
            <p:ph type="title"/>
          </p:nvPr>
        </p:nvSpPr>
        <p:spPr/>
        <p:txBody>
          <a:bodyPr/>
          <a:lstStyle/>
          <a:p>
            <a:r>
              <a:rPr lang="en-US" dirty="0"/>
              <a:t>Registration process</a:t>
            </a:r>
            <a:endParaRPr lang="en-MY" dirty="0"/>
          </a:p>
        </p:txBody>
      </p:sp>
      <p:sp>
        <p:nvSpPr>
          <p:cNvPr id="3" name="Content Placeholder 2">
            <a:extLst>
              <a:ext uri="{FF2B5EF4-FFF2-40B4-BE49-F238E27FC236}">
                <a16:creationId xmlns:a16="http://schemas.microsoft.com/office/drawing/2014/main" id="{164B9EC8-9FF3-F6E8-B4C3-A47CCCCF1820}"/>
              </a:ext>
            </a:extLst>
          </p:cNvPr>
          <p:cNvSpPr>
            <a:spLocks noGrp="1"/>
          </p:cNvSpPr>
          <p:nvPr>
            <p:ph idx="1"/>
          </p:nvPr>
        </p:nvSpPr>
        <p:spPr/>
        <p:txBody>
          <a:bodyPr/>
          <a:lstStyle/>
          <a:p>
            <a:r>
              <a:rPr lang="en-US" dirty="0"/>
              <a:t>Generally registration was easy and </a:t>
            </a:r>
            <a:r>
              <a:rPr lang="en-US" dirty="0">
                <a:solidFill>
                  <a:srgbClr val="FF0000"/>
                </a:solidFill>
              </a:rPr>
              <a:t>the information asked for registration were necessary and reasonable</a:t>
            </a:r>
          </a:p>
          <a:p>
            <a:r>
              <a:rPr lang="en-US" dirty="0"/>
              <a:t>Nevertheless, few participants had difficulty in technical aspect. </a:t>
            </a:r>
            <a:r>
              <a:rPr lang="en-MY" dirty="0">
                <a:solidFill>
                  <a:srgbClr val="FF0000"/>
                </a:solidFill>
              </a:rPr>
              <a:t>Since the content of the website was provided mostly in English, participant found this might hindering potential participants who cannot understand English to register, especially uneducated person or person from rural area. </a:t>
            </a:r>
          </a:p>
          <a:p>
            <a:r>
              <a:rPr lang="en-MY" dirty="0">
                <a:solidFill>
                  <a:srgbClr val="FF0000"/>
                </a:solidFill>
              </a:rPr>
              <a:t>Despite the pre-survey at the registration took almost 10 minutes to complete</a:t>
            </a:r>
            <a:r>
              <a:rPr lang="en-MY" dirty="0"/>
              <a:t>, most participants didn’t feel it as a burden.</a:t>
            </a:r>
            <a:endParaRPr lang="en-US" dirty="0"/>
          </a:p>
        </p:txBody>
      </p:sp>
    </p:spTree>
    <p:extLst>
      <p:ext uri="{BB962C8B-B14F-4D97-AF65-F5344CB8AC3E}">
        <p14:creationId xmlns:p14="http://schemas.microsoft.com/office/powerpoint/2010/main" val="281153790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62284-65E8-6CA6-F7B3-C54E1F531F30}"/>
              </a:ext>
            </a:extLst>
          </p:cNvPr>
          <p:cNvSpPr>
            <a:spLocks noGrp="1"/>
          </p:cNvSpPr>
          <p:nvPr>
            <p:ph type="title"/>
          </p:nvPr>
        </p:nvSpPr>
        <p:spPr/>
        <p:txBody>
          <a:bodyPr/>
          <a:lstStyle/>
          <a:p>
            <a:r>
              <a:rPr lang="en-US" dirty="0"/>
              <a:t>HIVST delivery process</a:t>
            </a:r>
            <a:endParaRPr lang="en-MY" dirty="0"/>
          </a:p>
        </p:txBody>
      </p:sp>
      <p:sp>
        <p:nvSpPr>
          <p:cNvPr id="3" name="Content Placeholder 2">
            <a:extLst>
              <a:ext uri="{FF2B5EF4-FFF2-40B4-BE49-F238E27FC236}">
                <a16:creationId xmlns:a16="http://schemas.microsoft.com/office/drawing/2014/main" id="{E4823635-6B3B-A749-834F-1E481F244982}"/>
              </a:ext>
            </a:extLst>
          </p:cNvPr>
          <p:cNvSpPr>
            <a:spLocks noGrp="1"/>
          </p:cNvSpPr>
          <p:nvPr>
            <p:ph idx="1"/>
          </p:nvPr>
        </p:nvSpPr>
        <p:spPr>
          <a:xfrm>
            <a:off x="838199" y="1825625"/>
            <a:ext cx="10875745" cy="4873558"/>
          </a:xfrm>
        </p:spPr>
        <p:txBody>
          <a:bodyPr>
            <a:normAutofit/>
          </a:bodyPr>
          <a:lstStyle/>
          <a:p>
            <a:r>
              <a:rPr lang="en-US" dirty="0"/>
              <a:t>Participants found the delivery time was acceptable, mostly received the self-testing kit </a:t>
            </a:r>
            <a:r>
              <a:rPr lang="en-US" dirty="0">
                <a:solidFill>
                  <a:srgbClr val="FF0000"/>
                </a:solidFill>
              </a:rPr>
              <a:t>within 2 weeks</a:t>
            </a:r>
            <a:r>
              <a:rPr lang="en-US" dirty="0"/>
              <a:t>. However, some participants experienced delay in receiving the self-testing kit during national lockdown. </a:t>
            </a:r>
          </a:p>
          <a:p>
            <a:r>
              <a:rPr lang="en-US" dirty="0"/>
              <a:t>Technical support during delivery was slow.</a:t>
            </a:r>
          </a:p>
          <a:p>
            <a:r>
              <a:rPr lang="en-US" dirty="0"/>
              <a:t>Delivery method and packaging was found to be acceptable. </a:t>
            </a:r>
          </a:p>
          <a:p>
            <a:r>
              <a:rPr lang="en-MY" dirty="0"/>
              <a:t>Most participants were not afraid to accept the packaging as it was discreet despite being sent to their home address.</a:t>
            </a:r>
          </a:p>
          <a:p>
            <a:r>
              <a:rPr lang="en-MY" dirty="0"/>
              <a:t>Mixed feeling (excited, nervous, happy) during receiving the self-testing kit</a:t>
            </a:r>
            <a:r>
              <a:rPr lang="en-MY" dirty="0">
                <a:solidFill>
                  <a:srgbClr val="FF0000"/>
                </a:solidFill>
              </a:rPr>
              <a:t>.</a:t>
            </a:r>
            <a:endParaRPr lang="en-MY" dirty="0"/>
          </a:p>
        </p:txBody>
      </p:sp>
    </p:spTree>
    <p:extLst>
      <p:ext uri="{BB962C8B-B14F-4D97-AF65-F5344CB8AC3E}">
        <p14:creationId xmlns:p14="http://schemas.microsoft.com/office/powerpoint/2010/main" val="20753808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3D57B-AE70-E400-DCF6-3DF8F7E2B2B5}"/>
              </a:ext>
            </a:extLst>
          </p:cNvPr>
          <p:cNvSpPr>
            <a:spLocks noGrp="1"/>
          </p:cNvSpPr>
          <p:nvPr>
            <p:ph type="title"/>
          </p:nvPr>
        </p:nvSpPr>
        <p:spPr>
          <a:xfrm>
            <a:off x="838200" y="95618"/>
            <a:ext cx="10515600" cy="1325563"/>
          </a:xfrm>
        </p:spPr>
        <p:txBody>
          <a:bodyPr/>
          <a:lstStyle/>
          <a:p>
            <a:r>
              <a:rPr lang="en-US" dirty="0"/>
              <a:t>HIVST process</a:t>
            </a:r>
            <a:endParaRPr lang="en-MY" dirty="0"/>
          </a:p>
        </p:txBody>
      </p:sp>
      <p:sp>
        <p:nvSpPr>
          <p:cNvPr id="3" name="Content Placeholder 2">
            <a:extLst>
              <a:ext uri="{FF2B5EF4-FFF2-40B4-BE49-F238E27FC236}">
                <a16:creationId xmlns:a16="http://schemas.microsoft.com/office/drawing/2014/main" id="{B92FED40-83FB-7E8F-8A03-DFDB48252B95}"/>
              </a:ext>
            </a:extLst>
          </p:cNvPr>
          <p:cNvSpPr>
            <a:spLocks noGrp="1"/>
          </p:cNvSpPr>
          <p:nvPr>
            <p:ph idx="1"/>
          </p:nvPr>
        </p:nvSpPr>
        <p:spPr>
          <a:xfrm>
            <a:off x="838200" y="1530417"/>
            <a:ext cx="10914246" cy="5149516"/>
          </a:xfrm>
        </p:spPr>
        <p:txBody>
          <a:bodyPr>
            <a:normAutofit/>
          </a:bodyPr>
          <a:lstStyle/>
          <a:p>
            <a:r>
              <a:rPr lang="en-US" sz="2400" dirty="0"/>
              <a:t>All participants agreed the </a:t>
            </a:r>
            <a:r>
              <a:rPr lang="en-US" sz="2400" dirty="0" err="1"/>
              <a:t>OraQuick</a:t>
            </a:r>
            <a:r>
              <a:rPr lang="en-US" sz="2400" dirty="0"/>
              <a:t> was easy to use and the instruction provided in the package was informative and easy to understand. </a:t>
            </a:r>
          </a:p>
          <a:p>
            <a:r>
              <a:rPr lang="en-US" sz="2400" dirty="0"/>
              <a:t>However, they perceived that fingerstick blood self-testing kit to be more accurate compared to oral fluid self-testing kit.</a:t>
            </a:r>
          </a:p>
          <a:p>
            <a:r>
              <a:rPr lang="en-MY" sz="2400" dirty="0"/>
              <a:t>Half of the participants conducted the test on the same day they received the self-testing kit. About half waited for 2 to 3 days to conduct the self-testing due to feeling nervous and looked for more information about HIV self-testing.</a:t>
            </a:r>
          </a:p>
          <a:p>
            <a:r>
              <a:rPr lang="en-MY" sz="2400" dirty="0"/>
              <a:t>Majority conducted the test without companion, and they preferred to do it alone due to privacy.</a:t>
            </a:r>
          </a:p>
          <a:p>
            <a:r>
              <a:rPr lang="en-MY" sz="2400" dirty="0"/>
              <a:t>Anxiety was reported in most participants but at acceptable level while waiting for the results. Only 2 participants reported having negative thoughts but not suicidal.</a:t>
            </a:r>
          </a:p>
          <a:p>
            <a:r>
              <a:rPr lang="en-MY" sz="2400" dirty="0"/>
              <a:t>Majority expressed the level of their trust toward the accuracy of the self-testing results was 70% to 90%. </a:t>
            </a:r>
          </a:p>
        </p:txBody>
      </p:sp>
    </p:spTree>
    <p:extLst>
      <p:ext uri="{BB962C8B-B14F-4D97-AF65-F5344CB8AC3E}">
        <p14:creationId xmlns:p14="http://schemas.microsoft.com/office/powerpoint/2010/main" val="27840319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19E22-1109-16D7-A3F9-C087FB9E9125}"/>
              </a:ext>
            </a:extLst>
          </p:cNvPr>
          <p:cNvSpPr>
            <a:spLocks noGrp="1"/>
          </p:cNvSpPr>
          <p:nvPr>
            <p:ph type="title"/>
          </p:nvPr>
        </p:nvSpPr>
        <p:spPr/>
        <p:txBody>
          <a:bodyPr/>
          <a:lstStyle/>
          <a:p>
            <a:r>
              <a:rPr lang="en-US" dirty="0"/>
              <a:t>Sharing of HIVST results</a:t>
            </a:r>
            <a:endParaRPr lang="en-MY" dirty="0"/>
          </a:p>
        </p:txBody>
      </p:sp>
      <p:sp>
        <p:nvSpPr>
          <p:cNvPr id="3" name="Content Placeholder 2">
            <a:extLst>
              <a:ext uri="{FF2B5EF4-FFF2-40B4-BE49-F238E27FC236}">
                <a16:creationId xmlns:a16="http://schemas.microsoft.com/office/drawing/2014/main" id="{656AC02C-C7DB-0E3A-1AA3-CB8A560D8E9F}"/>
              </a:ext>
            </a:extLst>
          </p:cNvPr>
          <p:cNvSpPr>
            <a:spLocks noGrp="1"/>
          </p:cNvSpPr>
          <p:nvPr>
            <p:ph idx="1"/>
          </p:nvPr>
        </p:nvSpPr>
        <p:spPr/>
        <p:txBody>
          <a:bodyPr>
            <a:normAutofit/>
          </a:bodyPr>
          <a:lstStyle/>
          <a:p>
            <a:r>
              <a:rPr lang="en-US" dirty="0"/>
              <a:t>The participants were split in between regarding sharing the results.</a:t>
            </a:r>
          </a:p>
          <a:p>
            <a:r>
              <a:rPr lang="en-MY" dirty="0"/>
              <a:t>Those who did share their results </a:t>
            </a:r>
            <a:r>
              <a:rPr lang="en-MY" dirty="0">
                <a:solidFill>
                  <a:srgbClr val="FF0000"/>
                </a:solidFill>
              </a:rPr>
              <a:t>understood that the need of data collection from the organisers to ensure proper follow up and link to treatment cascade.</a:t>
            </a:r>
          </a:p>
          <a:p>
            <a:r>
              <a:rPr lang="en-MY" dirty="0"/>
              <a:t>Another group of participants did not share their result as they feel the result is </a:t>
            </a:r>
            <a:r>
              <a:rPr lang="en-MY" dirty="0">
                <a:solidFill>
                  <a:srgbClr val="FF0000"/>
                </a:solidFill>
              </a:rPr>
              <a:t>too personal to be shared with others</a:t>
            </a:r>
            <a:r>
              <a:rPr lang="en-MY" dirty="0"/>
              <a:t>. </a:t>
            </a:r>
          </a:p>
          <a:p>
            <a:r>
              <a:rPr lang="en-MY" dirty="0"/>
              <a:t>However, they expressed they understand the need for linkage to treatment in case it was positive and they would seek for it themselves.</a:t>
            </a:r>
          </a:p>
        </p:txBody>
      </p:sp>
    </p:spTree>
    <p:extLst>
      <p:ext uri="{BB962C8B-B14F-4D97-AF65-F5344CB8AC3E}">
        <p14:creationId xmlns:p14="http://schemas.microsoft.com/office/powerpoint/2010/main" val="40693804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D3357-C9CC-2762-076C-C6FBDFE27340}"/>
              </a:ext>
            </a:extLst>
          </p:cNvPr>
          <p:cNvSpPr>
            <a:spLocks noGrp="1"/>
          </p:cNvSpPr>
          <p:nvPr>
            <p:ph type="title"/>
          </p:nvPr>
        </p:nvSpPr>
        <p:spPr>
          <a:xfrm>
            <a:off x="770823" y="85992"/>
            <a:ext cx="10515600" cy="1325563"/>
          </a:xfrm>
        </p:spPr>
        <p:txBody>
          <a:bodyPr/>
          <a:lstStyle/>
          <a:p>
            <a:r>
              <a:rPr lang="en-US" dirty="0"/>
              <a:t>Additional support</a:t>
            </a:r>
            <a:endParaRPr lang="en-MY" dirty="0"/>
          </a:p>
        </p:txBody>
      </p:sp>
      <p:sp>
        <p:nvSpPr>
          <p:cNvPr id="3" name="Content Placeholder 2">
            <a:extLst>
              <a:ext uri="{FF2B5EF4-FFF2-40B4-BE49-F238E27FC236}">
                <a16:creationId xmlns:a16="http://schemas.microsoft.com/office/drawing/2014/main" id="{EE9D83AF-FF4E-DC87-9788-2A9E38DFA7FF}"/>
              </a:ext>
            </a:extLst>
          </p:cNvPr>
          <p:cNvSpPr>
            <a:spLocks noGrp="1"/>
          </p:cNvSpPr>
          <p:nvPr>
            <p:ph idx="1"/>
          </p:nvPr>
        </p:nvSpPr>
        <p:spPr>
          <a:xfrm>
            <a:off x="123294" y="1604696"/>
            <a:ext cx="11807449" cy="5167312"/>
          </a:xfrm>
        </p:spPr>
        <p:txBody>
          <a:bodyPr>
            <a:normAutofit lnSpcReduction="10000"/>
          </a:bodyPr>
          <a:lstStyle/>
          <a:p>
            <a:r>
              <a:rPr lang="en-US" dirty="0"/>
              <a:t>The program is reaching key population but not efficiently. Currently, the program is only reaching KP with higher SES </a:t>
            </a:r>
            <a:r>
              <a:rPr lang="en-US" dirty="0">
                <a:solidFill>
                  <a:srgbClr val="FF0000"/>
                </a:solidFill>
              </a:rPr>
              <a:t>and young adults who are Twitter users, majority who are living in Central region of Malaysia. </a:t>
            </a:r>
            <a:r>
              <a:rPr lang="en-MY" dirty="0"/>
              <a:t>Peer influence plays a big role in reaching them. </a:t>
            </a:r>
            <a:endParaRPr lang="en-US" dirty="0"/>
          </a:p>
          <a:p>
            <a:r>
              <a:rPr lang="en-US" dirty="0"/>
              <a:t>This program should also be actively promoted to secondary school students through </a:t>
            </a:r>
            <a:r>
              <a:rPr lang="en-US" dirty="0" err="1"/>
              <a:t>SnapChat</a:t>
            </a:r>
            <a:r>
              <a:rPr lang="en-US" dirty="0"/>
              <a:t> and TikTok as this population is increasing in number of people who engaging in high risk sexual activities. </a:t>
            </a:r>
          </a:p>
          <a:p>
            <a:r>
              <a:rPr lang="en-MY" dirty="0">
                <a:solidFill>
                  <a:srgbClr val="FF0000"/>
                </a:solidFill>
              </a:rPr>
              <a:t>A real time support </a:t>
            </a:r>
            <a:r>
              <a:rPr lang="en-MY" dirty="0"/>
              <a:t>is needed, especially when having difficulty performing the test so that participants can get real time help or counselling.</a:t>
            </a:r>
          </a:p>
          <a:p>
            <a:r>
              <a:rPr lang="en-MY" dirty="0"/>
              <a:t>Participants who were </a:t>
            </a:r>
            <a:r>
              <a:rPr lang="en-MY" dirty="0">
                <a:solidFill>
                  <a:srgbClr val="FF0000"/>
                </a:solidFill>
              </a:rPr>
              <a:t>tested negative expressed no need of pre-testing and post-testing counselling. </a:t>
            </a:r>
            <a:r>
              <a:rPr lang="en-MY" dirty="0"/>
              <a:t>However, they agreed that these counselling were useful for people who tested positive or first-timer who is not confident and anxious during the process of self-testing.</a:t>
            </a:r>
          </a:p>
        </p:txBody>
      </p:sp>
    </p:spTree>
    <p:extLst>
      <p:ext uri="{BB962C8B-B14F-4D97-AF65-F5344CB8AC3E}">
        <p14:creationId xmlns:p14="http://schemas.microsoft.com/office/powerpoint/2010/main" val="24778780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A47FD-829B-FC69-ACEC-882F782E62CC}"/>
              </a:ext>
            </a:extLst>
          </p:cNvPr>
          <p:cNvSpPr>
            <a:spLocks noGrp="1"/>
          </p:cNvSpPr>
          <p:nvPr>
            <p:ph type="title"/>
          </p:nvPr>
        </p:nvSpPr>
        <p:spPr/>
        <p:txBody>
          <a:bodyPr/>
          <a:lstStyle/>
          <a:p>
            <a:r>
              <a:rPr lang="en-MY" dirty="0"/>
              <a:t>Sustainability</a:t>
            </a:r>
          </a:p>
        </p:txBody>
      </p:sp>
      <p:sp>
        <p:nvSpPr>
          <p:cNvPr id="3" name="Content Placeholder 2">
            <a:extLst>
              <a:ext uri="{FF2B5EF4-FFF2-40B4-BE49-F238E27FC236}">
                <a16:creationId xmlns:a16="http://schemas.microsoft.com/office/drawing/2014/main" id="{9410839A-383F-EB1A-E772-69D2258EC773}"/>
              </a:ext>
            </a:extLst>
          </p:cNvPr>
          <p:cNvSpPr>
            <a:spLocks noGrp="1"/>
          </p:cNvSpPr>
          <p:nvPr>
            <p:ph idx="1"/>
          </p:nvPr>
        </p:nvSpPr>
        <p:spPr/>
        <p:txBody>
          <a:bodyPr/>
          <a:lstStyle/>
          <a:p>
            <a:r>
              <a:rPr lang="en-US" dirty="0"/>
              <a:t>The program maintains its code of privacy and confidentiality throughout the process. </a:t>
            </a:r>
          </a:p>
          <a:p>
            <a:r>
              <a:rPr lang="en-MY" dirty="0">
                <a:solidFill>
                  <a:srgbClr val="FF0000"/>
                </a:solidFill>
              </a:rPr>
              <a:t>All participants perceived </a:t>
            </a:r>
            <a:r>
              <a:rPr lang="en-MY" dirty="0" err="1">
                <a:solidFill>
                  <a:srgbClr val="FF0000"/>
                </a:solidFill>
              </a:rPr>
              <a:t>JomTest</a:t>
            </a:r>
            <a:r>
              <a:rPr lang="en-MY" dirty="0">
                <a:solidFill>
                  <a:srgbClr val="FF0000"/>
                </a:solidFill>
              </a:rPr>
              <a:t> program to be very useful and should be continued. </a:t>
            </a:r>
          </a:p>
          <a:p>
            <a:r>
              <a:rPr lang="en-MY" dirty="0">
                <a:solidFill>
                  <a:srgbClr val="FF0000"/>
                </a:solidFill>
              </a:rPr>
              <a:t>All participants rated 10 out of 10 that they would definitely re-order the self-testing kit from this program.</a:t>
            </a:r>
          </a:p>
          <a:p>
            <a:r>
              <a:rPr lang="en-MY" dirty="0">
                <a:solidFill>
                  <a:srgbClr val="FF0000"/>
                </a:solidFill>
              </a:rPr>
              <a:t>In the future, participants are willing to pay MYR20 to MYR50 for the test kit.</a:t>
            </a:r>
          </a:p>
        </p:txBody>
      </p:sp>
    </p:spTree>
    <p:extLst>
      <p:ext uri="{BB962C8B-B14F-4D97-AF65-F5344CB8AC3E}">
        <p14:creationId xmlns:p14="http://schemas.microsoft.com/office/powerpoint/2010/main" val="31052253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9EAF-2D48-454E-9FCC-C0E1BEA145C3}"/>
              </a:ext>
            </a:extLst>
          </p:cNvPr>
          <p:cNvSpPr>
            <a:spLocks noGrp="1"/>
          </p:cNvSpPr>
          <p:nvPr>
            <p:ph type="title"/>
          </p:nvPr>
        </p:nvSpPr>
        <p:spPr>
          <a:xfrm>
            <a:off x="838200" y="0"/>
            <a:ext cx="10515600" cy="1117166"/>
          </a:xfrm>
        </p:spPr>
        <p:txBody>
          <a:bodyPr/>
          <a:lstStyle/>
          <a:p>
            <a:r>
              <a:rPr lang="en-US" dirty="0"/>
              <a:t>In Summary</a:t>
            </a:r>
            <a:endParaRPr lang="en-MY" dirty="0"/>
          </a:p>
        </p:txBody>
      </p:sp>
      <p:sp>
        <p:nvSpPr>
          <p:cNvPr id="3" name="Content Placeholder 2">
            <a:extLst>
              <a:ext uri="{FF2B5EF4-FFF2-40B4-BE49-F238E27FC236}">
                <a16:creationId xmlns:a16="http://schemas.microsoft.com/office/drawing/2014/main" id="{9EC7558D-9703-4D19-9E7F-7A68305212B1}"/>
              </a:ext>
            </a:extLst>
          </p:cNvPr>
          <p:cNvSpPr>
            <a:spLocks noGrp="1"/>
          </p:cNvSpPr>
          <p:nvPr>
            <p:ph idx="1"/>
          </p:nvPr>
        </p:nvSpPr>
        <p:spPr/>
        <p:txBody>
          <a:bodyPr>
            <a:normAutofit/>
          </a:bodyPr>
          <a:lstStyle/>
          <a:p>
            <a:r>
              <a:rPr lang="en-US" dirty="0"/>
              <a:t>Online HIVST may be an ideal platform to scale up HIV testing among MSM and other KPs.</a:t>
            </a:r>
          </a:p>
          <a:p>
            <a:r>
              <a:rPr lang="en-US" dirty="0"/>
              <a:t>The implementation cascade was leaky.</a:t>
            </a:r>
          </a:p>
          <a:p>
            <a:r>
              <a:rPr lang="en-US" dirty="0"/>
              <a:t>Protection of confidentiality is needed to allow sharing of test results.</a:t>
            </a:r>
          </a:p>
          <a:p>
            <a:r>
              <a:rPr lang="en-US" dirty="0"/>
              <a:t>Explore financial incentives to encourage sharing of  test results.</a:t>
            </a:r>
          </a:p>
          <a:p>
            <a:r>
              <a:rPr lang="en-US" dirty="0"/>
              <a:t>Human resources needed to expedite mailing of HIVST kits.</a:t>
            </a:r>
          </a:p>
          <a:p>
            <a:r>
              <a:rPr lang="en-US" dirty="0"/>
              <a:t>Quick response and engagement with participants are paramount.</a:t>
            </a:r>
          </a:p>
          <a:p>
            <a:endParaRPr lang="en-MY" dirty="0"/>
          </a:p>
        </p:txBody>
      </p:sp>
    </p:spTree>
    <p:extLst>
      <p:ext uri="{BB962C8B-B14F-4D97-AF65-F5344CB8AC3E}">
        <p14:creationId xmlns:p14="http://schemas.microsoft.com/office/powerpoint/2010/main" val="3437088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84F5A-5B30-E19E-E4A5-6BC0538ECDC1}"/>
              </a:ext>
            </a:extLst>
          </p:cNvPr>
          <p:cNvSpPr>
            <a:spLocks noGrp="1"/>
          </p:cNvSpPr>
          <p:nvPr>
            <p:ph type="title"/>
          </p:nvPr>
        </p:nvSpPr>
        <p:spPr/>
        <p:txBody>
          <a:bodyPr/>
          <a:lstStyle/>
          <a:p>
            <a:r>
              <a:rPr lang="en-US" dirty="0"/>
              <a:t>Other Challenges of Implementing Evidence-based Interventions for YMSM in Malaysia</a:t>
            </a:r>
          </a:p>
        </p:txBody>
      </p:sp>
      <p:sp>
        <p:nvSpPr>
          <p:cNvPr id="3" name="Content Placeholder 2">
            <a:extLst>
              <a:ext uri="{FF2B5EF4-FFF2-40B4-BE49-F238E27FC236}">
                <a16:creationId xmlns:a16="http://schemas.microsoft.com/office/drawing/2014/main" id="{1E94B6B0-B834-553C-E89F-6EE5429804E3}"/>
              </a:ext>
            </a:extLst>
          </p:cNvPr>
          <p:cNvSpPr>
            <a:spLocks noGrp="1"/>
          </p:cNvSpPr>
          <p:nvPr>
            <p:ph idx="1"/>
          </p:nvPr>
        </p:nvSpPr>
        <p:spPr/>
        <p:txBody>
          <a:bodyPr vert="horz" lIns="91440" tIns="45720" rIns="91440" bIns="45720" rtlCol="0" anchor="t">
            <a:normAutofit/>
          </a:bodyPr>
          <a:lstStyle/>
          <a:p>
            <a:r>
              <a:rPr lang="en-US" dirty="0">
                <a:ea typeface="Calibri"/>
                <a:cs typeface="Calibri"/>
              </a:rPr>
              <a:t>Cost</a:t>
            </a:r>
          </a:p>
          <a:p>
            <a:r>
              <a:rPr lang="en-US" dirty="0">
                <a:ea typeface="Calibri"/>
                <a:cs typeface="Calibri"/>
              </a:rPr>
              <a:t>Availability of evidence-based interventions</a:t>
            </a:r>
          </a:p>
          <a:p>
            <a:r>
              <a:rPr lang="en-US" dirty="0">
                <a:ea typeface="Calibri"/>
                <a:cs typeface="Calibri"/>
              </a:rPr>
              <a:t>Support from parents</a:t>
            </a:r>
          </a:p>
          <a:p>
            <a:r>
              <a:rPr lang="en-US" dirty="0">
                <a:ea typeface="Calibri"/>
                <a:cs typeface="Calibri"/>
              </a:rPr>
              <a:t>Support from schools/colleges/universities</a:t>
            </a:r>
          </a:p>
          <a:p>
            <a:r>
              <a:rPr lang="en-US" dirty="0">
                <a:ea typeface="Calibri"/>
                <a:cs typeface="Calibri"/>
              </a:rPr>
              <a:t>IRB approval to conduct </a:t>
            </a:r>
            <a:r>
              <a:rPr lang="en-US">
                <a:ea typeface="Calibri"/>
                <a:cs typeface="Calibri"/>
              </a:rPr>
              <a:t>studies under &lt;18 years</a:t>
            </a:r>
            <a:endParaRPr lang="en-US" dirty="0">
              <a:ea typeface="Calibri"/>
              <a:cs typeface="Calibri"/>
            </a:endParaRPr>
          </a:p>
          <a:p>
            <a:endParaRPr lang="en-US" dirty="0">
              <a:ea typeface="Calibri"/>
              <a:cs typeface="Calibri"/>
            </a:endParaRPr>
          </a:p>
          <a:p>
            <a:endParaRPr lang="en-US" dirty="0">
              <a:ea typeface="Calibri"/>
              <a:cs typeface="Calibri"/>
            </a:endParaRPr>
          </a:p>
        </p:txBody>
      </p:sp>
    </p:spTree>
    <p:extLst>
      <p:ext uri="{BB962C8B-B14F-4D97-AF65-F5344CB8AC3E}">
        <p14:creationId xmlns:p14="http://schemas.microsoft.com/office/powerpoint/2010/main" val="27278136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a:spLocks noGrp="1"/>
          </p:cNvSpPr>
          <p:nvPr>
            <p:ph type="ctrTitle"/>
          </p:nvPr>
        </p:nvSpPr>
        <p:spPr/>
        <p:txBody>
          <a:bodyPr>
            <a:normAutofit fontScale="90000"/>
          </a:bodyPr>
          <a:lstStyle/>
          <a:p>
            <a:r>
              <a:rPr lang="en-US" dirty="0"/>
              <a:t>Considerations for Conducting Implementation Science for YMSM in Malaysia</a:t>
            </a:r>
          </a:p>
        </p:txBody>
      </p:sp>
      <p:sp>
        <p:nvSpPr>
          <p:cNvPr id="3" name="Content Placeholder"/>
          <p:cNvSpPr>
            <a:spLocks noGrp="1"/>
          </p:cNvSpPr>
          <p:nvPr>
            <p:ph idx="1"/>
          </p:nvPr>
        </p:nvSpPr>
        <p:spPr/>
        <p:txBody>
          <a:bodyPr vert="horz" lIns="91440" tIns="45720" rIns="91440" bIns="45720" rtlCol="0" anchor="t">
            <a:normAutofit/>
          </a:bodyPr>
          <a:lstStyle/>
          <a:p>
            <a:r>
              <a:rPr lang="en-US" dirty="0"/>
              <a:t>Demographic and Epidemiological Factors</a:t>
            </a:r>
          </a:p>
          <a:p>
            <a:r>
              <a:rPr lang="en-US" dirty="0"/>
              <a:t>Cultural and Religious Considerations </a:t>
            </a:r>
            <a:endParaRPr lang="en-US" dirty="0">
              <a:ea typeface="Calibri"/>
              <a:cs typeface="Calibri"/>
            </a:endParaRPr>
          </a:p>
          <a:p>
            <a:r>
              <a:rPr lang="en-US" dirty="0"/>
              <a:t>Legal and Policy Framework </a:t>
            </a:r>
          </a:p>
          <a:p>
            <a:r>
              <a:rPr lang="en-US" dirty="0"/>
              <a:t>Social Stigma and Discrimination </a:t>
            </a:r>
          </a:p>
          <a:p>
            <a:pPr lvl="0"/>
            <a:r>
              <a:rPr lang="en-US" dirty="0"/>
              <a:t>Healthcare System and Infrastructure</a:t>
            </a:r>
          </a:p>
          <a:p>
            <a:pPr lvl="0"/>
            <a:r>
              <a:rPr lang="en-US" dirty="0"/>
              <a:t>Mobile technology and social media</a:t>
            </a:r>
          </a:p>
          <a:p>
            <a:pPr lvl="0"/>
            <a:r>
              <a:rPr lang="en-US" dirty="0">
                <a:ea typeface="Calibri"/>
                <a:cs typeface="Calibri"/>
              </a:rPr>
              <a:t>Roles of implementers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3">
      <a:dk1>
        <a:srgbClr val="000000"/>
      </a:dk1>
      <a:lt1>
        <a:srgbClr val="FFFFFF"/>
      </a:lt1>
      <a:dk2>
        <a:srgbClr val="000000"/>
      </a:dk2>
      <a:lt2>
        <a:srgbClr val="808080"/>
      </a:lt2>
      <a:accent1>
        <a:srgbClr val="FFFFFF"/>
      </a:accent1>
      <a:accent2>
        <a:srgbClr val="CCCCFF"/>
      </a:accent2>
      <a:accent3>
        <a:srgbClr val="FFFFFF"/>
      </a:accent3>
      <a:accent4>
        <a:srgbClr val="000000"/>
      </a:accent4>
      <a:accent5>
        <a:srgbClr val="FFFFFF"/>
      </a:accent5>
      <a:accent6>
        <a:srgbClr val="B9B9E7"/>
      </a:accent6>
      <a:hlink>
        <a:srgbClr val="3333CC"/>
      </a:hlink>
      <a:folHlink>
        <a:srgbClr val="AF67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FFFFFF"/>
        </a:accent1>
        <a:accent2>
          <a:srgbClr val="CCCCFF"/>
        </a:accent2>
        <a:accent3>
          <a:srgbClr val="FFFFFF"/>
        </a:accent3>
        <a:accent4>
          <a:srgbClr val="000000"/>
        </a:accent4>
        <a:accent5>
          <a:srgbClr val="FFFF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340</TotalTime>
  <Words>3461</Words>
  <Application>Microsoft Office PowerPoint</Application>
  <PresentationFormat>Widescreen</PresentationFormat>
  <Paragraphs>463</Paragraphs>
  <Slides>69</Slides>
  <Notes>32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69</vt:i4>
      </vt:variant>
    </vt:vector>
  </HeadingPairs>
  <TitlesOfParts>
    <vt:vector size="81" baseType="lpstr">
      <vt:lpstr>Sabon-Roman</vt:lpstr>
      <vt:lpstr>TimesNewRomanPSMT</vt:lpstr>
      <vt:lpstr>Arial</vt:lpstr>
      <vt:lpstr>Arial Rounded MT Bold</vt:lpstr>
      <vt:lpstr>Calibri</vt:lpstr>
      <vt:lpstr>Calibri Light</vt:lpstr>
      <vt:lpstr>Century Gothic</vt:lpstr>
      <vt:lpstr>Poppins</vt:lpstr>
      <vt:lpstr>Roboto</vt:lpstr>
      <vt:lpstr>Wingdings</vt:lpstr>
      <vt:lpstr>Office Theme</vt:lpstr>
      <vt:lpstr>Default Design</vt:lpstr>
      <vt:lpstr>Implementation Science for HIV Testing among Young Men who have sex with Men (YMSM)  Howie Lim, PhD Dept of Social &amp; Preventive Medicine,  Centre of Excellence for Research in AIDS (CERiA),  Faculty of Medicine, University of Malaya  </vt:lpstr>
      <vt:lpstr>PowerPoint Presentation</vt:lpstr>
      <vt:lpstr>PowerPoint Presentation</vt:lpstr>
      <vt:lpstr>A modified social-ecological model </vt:lpstr>
      <vt:lpstr>PowerPoint Presentation</vt:lpstr>
      <vt:lpstr>PowerPoint Presentation</vt:lpstr>
      <vt:lpstr>THEME#2, “DON’T ASK, DON’T TELL” WITH FAMILY AND FRIENDS</vt:lpstr>
      <vt:lpstr>THEME #3:POOR MENTAL HEALTH AS A RESULT OF A STIGMATIZED IDENTITY</vt:lpstr>
      <vt:lpstr>THEME#4:RELIGIOUS BELIEFS ON HOMOSEXUALITY</vt:lpstr>
      <vt:lpstr>THEME#5: LACK OF PHYSICAL SOCIAL SPACE FOR YMSM AND DIFFICULTY FINDING FRIENDS FOR SOCIAL SUPPORT</vt:lpstr>
      <vt:lpstr>THEME #6:LACK OF COMPREHENSIVE SEX EDUCATION AND KNOWLEDGE ON HIV/AIDS</vt:lpstr>
      <vt:lpstr>THEME #7:CONCERN ABOUT DISCRIMINATION BY GOVERNMENT CLINICS</vt:lpstr>
      <vt:lpstr>Special issues for YMSM</vt:lpstr>
      <vt:lpstr>Snapshot of HIV in Malaysia (2021)</vt:lpstr>
      <vt:lpstr>HIV situation among key populations in Malaysia </vt:lpstr>
      <vt:lpstr>PowerPoint Presentation</vt:lpstr>
      <vt:lpstr>We do not have HIV cascade for each key population</vt:lpstr>
      <vt:lpstr>Introduction – HIV Self-testing</vt:lpstr>
      <vt:lpstr>PowerPoint Presentation</vt:lpstr>
      <vt:lpstr>HIV Self-testing in Malaysia</vt:lpstr>
      <vt:lpstr>PowerPoint Presentation</vt:lpstr>
      <vt:lpstr>JOM TEST WEBSITE</vt:lpstr>
      <vt:lpstr>PowerPoint Presentation</vt:lpstr>
      <vt:lpstr>PowerPoint Presentation</vt:lpstr>
      <vt:lpstr>HIVST Kit</vt:lpstr>
      <vt:lpstr>WHAT DO CLIENTS GET?</vt:lpstr>
      <vt:lpstr>JOM TEST PROGRAM PROMOTION</vt:lpstr>
      <vt:lpstr>MOTTO PROGRAM JOM TEST</vt:lpstr>
      <vt:lpstr>PowerPoint Presentation</vt:lpstr>
      <vt:lpstr>PowerPoint Presentation</vt:lpstr>
      <vt:lpstr>PARTICIPANT’S DASHBOARD</vt:lpstr>
      <vt:lpstr>JOMTEST Program Progress (Nov 2020 – Oct 2021)</vt:lpstr>
      <vt:lpstr>PowerPoint Presentation</vt:lpstr>
      <vt:lpstr>PowerPoint Presentation</vt:lpstr>
      <vt:lpstr>PowerPoint Presentation</vt:lpstr>
      <vt:lpstr>PowerPoint Presentation</vt:lpstr>
      <vt:lpstr>PowerPoint Presentation</vt:lpstr>
      <vt:lpstr>PowerPoint Presentation</vt:lpstr>
      <vt:lpstr>Total MSM size population estimate: 220,000</vt:lpstr>
      <vt:lpstr>Total MSM size population estimate: 220,000</vt:lpstr>
      <vt:lpstr>Total MSM size population estimate: 220,000</vt:lpstr>
      <vt:lpstr>Some updates after the pilot study ~May 2023</vt:lpstr>
      <vt:lpstr>PowerPoint Presentation</vt:lpstr>
      <vt:lpstr>Result from previous acceptability study and end-user feedback</vt:lpstr>
      <vt:lpstr>User experience</vt:lpstr>
      <vt:lpstr>Infrastructure</vt:lpstr>
      <vt:lpstr>Information dissemination</vt:lpstr>
      <vt:lpstr>IS 1: Integration of HIV preventive initiatives into a single platform</vt:lpstr>
      <vt:lpstr>IS 2: Streamlining processes and improving interface for end user</vt:lpstr>
      <vt:lpstr>IS3: Creating an automated platform system to deliver multiple services without impacting resources.</vt:lpstr>
      <vt:lpstr>IS4: Increasing mode of service delivery to improve engagement and information dissemination</vt:lpstr>
      <vt:lpstr>Flow chart of self-testing HIV through the platform</vt:lpstr>
      <vt:lpstr>PowerPoint Presentation</vt:lpstr>
      <vt:lpstr>PowerPoint Presentation</vt:lpstr>
      <vt:lpstr>Science “to” Service</vt:lpstr>
      <vt:lpstr>PowerPoint Presentation</vt:lpstr>
      <vt:lpstr>Qualitative Interviews to Evaluate JOMTEST: key findings</vt:lpstr>
      <vt:lpstr>Definitions of Young Men Who Have Sex with Men (MSM)</vt:lpstr>
      <vt:lpstr>Participant characteristics </vt:lpstr>
      <vt:lpstr>HIVST website : JOMTEST</vt:lpstr>
      <vt:lpstr>Registration process</vt:lpstr>
      <vt:lpstr>HIVST delivery process</vt:lpstr>
      <vt:lpstr>HIVST process</vt:lpstr>
      <vt:lpstr>Sharing of HIVST results</vt:lpstr>
      <vt:lpstr>Additional support</vt:lpstr>
      <vt:lpstr>Sustainability</vt:lpstr>
      <vt:lpstr>In Summary</vt:lpstr>
      <vt:lpstr>Other Challenges of Implementing Evidence-based Interventions for YMSM in Malaysia</vt:lpstr>
      <vt:lpstr>Considerations for Conducting Implementation Science for YMSM in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c:creator>
  <cp:lastModifiedBy>User</cp:lastModifiedBy>
  <cp:revision>91</cp:revision>
  <dcterms:created xsi:type="dcterms:W3CDTF">2023-07-09T06:10:55Z</dcterms:created>
  <dcterms:modified xsi:type="dcterms:W3CDTF">2023-07-18T13:47:31Z</dcterms:modified>
</cp:coreProperties>
</file>