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66" r:id="rId4"/>
    <p:sldId id="258" r:id="rId5"/>
    <p:sldId id="259" r:id="rId6"/>
    <p:sldId id="272" r:id="rId7"/>
    <p:sldId id="273" r:id="rId8"/>
    <p:sldId id="274" r:id="rId9"/>
    <p:sldId id="275" r:id="rId10"/>
    <p:sldId id="260" r:id="rId11"/>
    <p:sldId id="261" r:id="rId12"/>
    <p:sldId id="265" r:id="rId13"/>
    <p:sldId id="277" r:id="rId14"/>
    <p:sldId id="276" r:id="rId15"/>
    <p:sldId id="263" r:id="rId16"/>
    <p:sldId id="279" r:id="rId17"/>
    <p:sldId id="280" r:id="rId18"/>
    <p:sldId id="282" r:id="rId19"/>
  </p:sldIdLst>
  <p:sldSz cx="18288000" cy="10287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79"/>
  </p:normalViewPr>
  <p:slideViewPr>
    <p:cSldViewPr snapToGrid="0" snapToObjects="1">
      <p:cViewPr>
        <p:scale>
          <a:sx n="59" d="100"/>
          <a:sy n="59" d="100"/>
        </p:scale>
        <p:origin x="280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Rapid-start treatment is a practice of starting rapid treatment upon diagnosis, and is Increasingly more common among clinics serving people living with human immunodeficiency virus (PLWH)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CE1159-182E-5240-8919-BAC88E2C36A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3429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MY" b="0" i="0" dirty="0">
                <a:solidFill>
                  <a:srgbClr val="212121"/>
                </a:solidFill>
                <a:effectLst/>
                <a:latin typeface="Cambria" panose="02040503050406030204" pitchFamily="18" charset="0"/>
              </a:rPr>
              <a:t>This model proved that rapid initiation can be accomplished even when barriers are present.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CE1159-182E-5240-8919-BAC88E2C36A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2149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>
                <a:solidFill>
                  <a:srgbClr val="888888"/>
                </a:solidFill>
              </a:defRPr>
            </a:lvl1pPr>
            <a:lvl2pPr marL="0" indent="457200" algn="ctr">
              <a:buSzTx/>
              <a:buFontTx/>
              <a:buNone/>
              <a:defRPr>
                <a:solidFill>
                  <a:srgbClr val="888888"/>
                </a:solidFill>
              </a:defRPr>
            </a:lvl2pPr>
            <a:lvl3pPr marL="0" indent="914400" algn="ctr">
              <a:buSzTx/>
              <a:buFontTx/>
              <a:buNone/>
              <a:defRPr>
                <a:solidFill>
                  <a:srgbClr val="888888"/>
                </a:solidFill>
              </a:defRPr>
            </a:lvl3pPr>
            <a:lvl4pPr marL="0" indent="1371600" algn="ctr">
              <a:buSzTx/>
              <a:buFontTx/>
              <a:buNone/>
              <a:defRPr>
                <a:solidFill>
                  <a:srgbClr val="888888"/>
                </a:solidFill>
              </a:defRPr>
            </a:lvl4pPr>
            <a:lvl5pPr marL="0" indent="1828800" algn="ctr">
              <a:buSzTx/>
              <a:buFontTx/>
              <a:buNone/>
              <a:defRPr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quarter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914400" y="138112"/>
            <a:ext cx="16459200" cy="2262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914400" y="2400300"/>
            <a:ext cx="16459200" cy="788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28176" y="6414760"/>
            <a:ext cx="258624" cy="24830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t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tif"/><Relationship Id="rId4" Type="http://schemas.openxmlformats.org/officeDocument/2006/relationships/image" Target="../media/image18.t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AutoShape 2"/>
          <p:cNvSpPr/>
          <p:nvPr/>
        </p:nvSpPr>
        <p:spPr>
          <a:xfrm>
            <a:off x="488706" y="5093865"/>
            <a:ext cx="3121585" cy="1"/>
          </a:xfrm>
          <a:prstGeom prst="line">
            <a:avLst/>
          </a:prstGeom>
          <a:ln>
            <a:solidFill>
              <a:srgbClr val="000000"/>
            </a:solidFill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5" name="Freeform 4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6" name="Freeform 5"/>
          <p:cNvSpPr/>
          <p:nvPr/>
        </p:nvSpPr>
        <p:spPr>
          <a:xfrm>
            <a:off x="4413237" y="137757"/>
            <a:ext cx="13416255" cy="279505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9" name="Freeform 8"/>
          <p:cNvSpPr/>
          <p:nvPr/>
        </p:nvSpPr>
        <p:spPr>
          <a:xfrm>
            <a:off x="12454056" y="8709596"/>
            <a:ext cx="5375435" cy="109740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0" name="TextBox 9"/>
          <p:cNvSpPr txBox="1"/>
          <p:nvPr/>
        </p:nvSpPr>
        <p:spPr>
          <a:xfrm>
            <a:off x="704628" y="5449239"/>
            <a:ext cx="15754916" cy="743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900"/>
              </a:lnSpc>
              <a:defRPr sz="2100" spc="1693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en-CA" sz="2800" dirty="0"/>
              <a:t>MIST BOOT CAMP</a:t>
            </a:r>
          </a:p>
          <a:p>
            <a:r>
              <a:rPr lang="en-CA" sz="2800" dirty="0"/>
              <a:t>19 JULY 2023</a:t>
            </a:r>
            <a:endParaRPr sz="2800" dirty="0"/>
          </a:p>
        </p:txBody>
      </p:sp>
      <p:sp>
        <p:nvSpPr>
          <p:cNvPr id="101" name="TextBox 10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Page 01</a:t>
            </a:r>
          </a:p>
        </p:txBody>
      </p:sp>
      <p:sp>
        <p:nvSpPr>
          <p:cNvPr id="102" name="TextBox 11"/>
          <p:cNvSpPr txBox="1"/>
          <p:nvPr/>
        </p:nvSpPr>
        <p:spPr>
          <a:xfrm>
            <a:off x="247428" y="3211736"/>
            <a:ext cx="17340788" cy="14942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6000"/>
              </a:lnSpc>
              <a:defRPr sz="4200">
                <a:solidFill>
                  <a:srgbClr val="171616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Rapid-Start initiation of Direct-Acting Antiviral (RS-DAA) strategy among people who inject drugs (PWID) with Hepatitis C infection in Malaysia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6F8B290-F7C2-FC4E-9D6A-78539B888909}"/>
              </a:ext>
            </a:extLst>
          </p:cNvPr>
          <p:cNvSpPr txBox="1"/>
          <p:nvPr/>
        </p:nvSpPr>
        <p:spPr>
          <a:xfrm>
            <a:off x="501437" y="7924767"/>
            <a:ext cx="10665016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Prepared by</a:t>
            </a:r>
            <a:r>
              <a:rPr lang="en-GB" sz="3200" dirty="0"/>
              <a:t>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200" dirty="0" err="1"/>
              <a:t>Dr.</a:t>
            </a:r>
            <a:r>
              <a:rPr lang="en-GB" sz="3200" dirty="0"/>
              <a:t> </a:t>
            </a:r>
            <a:r>
              <a:rPr lang="en-GB" sz="3200" dirty="0" err="1"/>
              <a:t>Nadhir</a:t>
            </a:r>
            <a:r>
              <a:rPr lang="en-GB" sz="3200" dirty="0"/>
              <a:t> Adi </a:t>
            </a:r>
            <a:r>
              <a:rPr lang="en-GB" sz="3200" dirty="0" err="1"/>
              <a:t>Azahar</a:t>
            </a:r>
            <a:r>
              <a:rPr lang="en-GB" sz="3200" dirty="0"/>
              <a:t> &amp; </a:t>
            </a:r>
            <a:r>
              <a:rPr lang="en-GB" sz="3200" dirty="0" err="1"/>
              <a:t>Dr.</a:t>
            </a:r>
            <a:r>
              <a:rPr lang="en-GB" sz="3200" dirty="0"/>
              <a:t> Iqa Mohd Salleh </a:t>
            </a:r>
            <a:endParaRPr kumimoji="0" lang="en-GB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5" name="Freeform 5"/>
          <p:cNvSpPr/>
          <p:nvPr/>
        </p:nvSpPr>
        <p:spPr>
          <a:xfrm>
            <a:off x="1725110" y="4271884"/>
            <a:ext cx="261561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6" name="TextBox 6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Page 02</a:t>
            </a:r>
          </a:p>
        </p:txBody>
      </p:sp>
      <p:sp>
        <p:nvSpPr>
          <p:cNvPr id="107" name="TextBox 7"/>
          <p:cNvSpPr txBox="1"/>
          <p:nvPr/>
        </p:nvSpPr>
        <p:spPr>
          <a:xfrm>
            <a:off x="431550" y="9229725"/>
            <a:ext cx="545862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08" name="TextBox 8"/>
          <p:cNvSpPr txBox="1"/>
          <p:nvPr/>
        </p:nvSpPr>
        <p:spPr>
          <a:xfrm>
            <a:off x="1724524" y="2418445"/>
            <a:ext cx="7419476" cy="1015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Outline</a:t>
            </a:r>
          </a:p>
        </p:txBody>
      </p:sp>
      <p:sp>
        <p:nvSpPr>
          <p:cNvPr id="109" name="TextBox 9"/>
          <p:cNvSpPr txBox="1"/>
          <p:nvPr/>
        </p:nvSpPr>
        <p:spPr>
          <a:xfrm>
            <a:off x="2387649" y="4176555"/>
            <a:ext cx="11074688" cy="524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300"/>
              </a:lnSpc>
              <a:defRPr sz="3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Current situation of Hepatitis C among PWID in Malaysia </a:t>
            </a:r>
          </a:p>
        </p:txBody>
      </p:sp>
      <p:sp>
        <p:nvSpPr>
          <p:cNvPr id="110" name="Freeform 11"/>
          <p:cNvSpPr/>
          <p:nvPr/>
        </p:nvSpPr>
        <p:spPr>
          <a:xfrm>
            <a:off x="1725110" y="5329196"/>
            <a:ext cx="261561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1" name="TextBox 12"/>
          <p:cNvSpPr txBox="1"/>
          <p:nvPr/>
        </p:nvSpPr>
        <p:spPr>
          <a:xfrm>
            <a:off x="2387648" y="5233866"/>
            <a:ext cx="10570202" cy="524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300"/>
              </a:lnSpc>
              <a:defRPr sz="3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Evidence on rapid initiation: Learning from HIV</a:t>
            </a:r>
          </a:p>
        </p:txBody>
      </p:sp>
      <p:sp>
        <p:nvSpPr>
          <p:cNvPr id="112" name="Freeform 14"/>
          <p:cNvSpPr/>
          <p:nvPr/>
        </p:nvSpPr>
        <p:spPr>
          <a:xfrm>
            <a:off x="1725110" y="6386507"/>
            <a:ext cx="261561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3" name="TextBox 15"/>
          <p:cNvSpPr txBox="1"/>
          <p:nvPr/>
        </p:nvSpPr>
        <p:spPr>
          <a:xfrm>
            <a:off x="2387649" y="6291178"/>
            <a:ext cx="6161423" cy="5245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300"/>
              </a:lnSpc>
              <a:defRPr sz="3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Proposed Study on RS-DAA </a:t>
            </a:r>
          </a:p>
        </p:txBody>
      </p:sp>
      <p:sp>
        <p:nvSpPr>
          <p:cNvPr id="114" name="Freeform 17"/>
          <p:cNvSpPr/>
          <p:nvPr/>
        </p:nvSpPr>
        <p:spPr>
          <a:xfrm>
            <a:off x="1725110" y="7443816"/>
            <a:ext cx="261561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5" name="TextBox 18"/>
          <p:cNvSpPr txBox="1"/>
          <p:nvPr/>
        </p:nvSpPr>
        <p:spPr>
          <a:xfrm>
            <a:off x="2387649" y="7348487"/>
            <a:ext cx="6161423" cy="5245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4300"/>
              </a:lnSpc>
              <a:defRPr sz="3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Feedback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31550" y="9229725"/>
            <a:ext cx="545862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171616"/>
                </a:solidFill>
                <a:latin typeface="Open Sans"/>
              </a:rPr>
              <a:t>20</a:t>
            </a:r>
          </a:p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171616"/>
                </a:solidFill>
                <a:latin typeface="Open Sans"/>
              </a:rPr>
              <a:t>22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4608" y="6158840"/>
            <a:ext cx="1167419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6000" dirty="0">
                <a:solidFill>
                  <a:srgbClr val="171616"/>
                </a:solidFill>
                <a:latin typeface="Open Sans"/>
              </a:rPr>
              <a:t>Current situation of Hepatitis C among PWID in Malaysia </a:t>
            </a:r>
          </a:p>
        </p:txBody>
      </p:sp>
      <p:pic>
        <p:nvPicPr>
          <p:cNvPr id="1026" name="Picture 2" descr="66,900+ Kuala Lumpur Stock Photos, Pictures &amp; Royalty-Free Images - iStock  | Kuala lumpur skyline, Singapore, Penang">
            <a:extLst>
              <a:ext uri="{FF2B5EF4-FFF2-40B4-BE49-F238E27FC236}">
                <a16:creationId xmlns:a16="http://schemas.microsoft.com/office/drawing/2014/main" id="{9CC315F1-1D50-2D45-AFAA-B243A902C3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51"/>
          <a:stretch/>
        </p:blipFill>
        <p:spPr bwMode="auto">
          <a:xfrm>
            <a:off x="0" y="0"/>
            <a:ext cx="18011554" cy="586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14096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18" name="TextBox 6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0</a:t>
            </a:r>
            <a:r>
              <a:rPr lang="en-CA" dirty="0"/>
              <a:t>4</a:t>
            </a:r>
            <a:endParaRPr dirty="0"/>
          </a:p>
        </p:txBody>
      </p:sp>
      <p:sp>
        <p:nvSpPr>
          <p:cNvPr id="119" name="TextBox 7"/>
          <p:cNvSpPr txBox="1"/>
          <p:nvPr/>
        </p:nvSpPr>
        <p:spPr>
          <a:xfrm>
            <a:off x="431550" y="9229725"/>
            <a:ext cx="545863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20" name="TextBox 8"/>
          <p:cNvSpPr txBox="1"/>
          <p:nvPr/>
        </p:nvSpPr>
        <p:spPr>
          <a:xfrm>
            <a:off x="10857704" y="1738694"/>
            <a:ext cx="5608463" cy="1015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In Malaysia</a:t>
            </a:r>
          </a:p>
        </p:txBody>
      </p:sp>
      <p:sp>
        <p:nvSpPr>
          <p:cNvPr id="121" name="TextBox 9"/>
          <p:cNvSpPr txBox="1"/>
          <p:nvPr/>
        </p:nvSpPr>
        <p:spPr>
          <a:xfrm>
            <a:off x="10875477" y="3193734"/>
            <a:ext cx="6865660" cy="41935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6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100,000 </a:t>
            </a:r>
            <a:r>
              <a:rPr sz="2000"/>
              <a:t>estimated people living with HCV</a:t>
            </a:r>
            <a:endParaRPr sz="1800"/>
          </a:p>
          <a:p>
            <a:pPr>
              <a:lnSpc>
                <a:spcPts val="2200"/>
              </a:lnSpc>
              <a:defRPr sz="26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 </a:t>
            </a:r>
          </a:p>
          <a:p>
            <a:pPr>
              <a:lnSpc>
                <a:spcPts val="2200"/>
              </a:lnSpc>
              <a:defRPr sz="26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30,000 </a:t>
            </a:r>
            <a:r>
              <a:rPr sz="2000"/>
              <a:t>unreached people who inject drugs (PWID)</a:t>
            </a:r>
            <a:endParaRPr sz="1800"/>
          </a:p>
          <a:p>
            <a:pPr>
              <a:lnSpc>
                <a:spcPts val="2200"/>
              </a:lnSpc>
              <a:defRPr sz="26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1500"/>
          </a:p>
          <a:p>
            <a:pPr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z="2600"/>
              <a:t>59%</a:t>
            </a:r>
            <a:r>
              <a:t> </a:t>
            </a:r>
            <a:r>
              <a:rPr sz="2000"/>
              <a:t>HCV infections nationally are concentrated in PWID</a:t>
            </a:r>
          </a:p>
          <a:p>
            <a:pPr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2000"/>
          </a:p>
          <a:p>
            <a:pPr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z="2600"/>
              <a:t>Suboptimal</a:t>
            </a:r>
            <a:r>
              <a:t> </a:t>
            </a:r>
            <a:r>
              <a:rPr sz="2000"/>
              <a:t>treatment in PWID despite free direct-acting antiviral (DAA) medications in Malaysia</a:t>
            </a:r>
          </a:p>
          <a:p>
            <a:pPr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2000"/>
          </a:p>
          <a:p>
            <a:pPr>
              <a:lnSpc>
                <a:spcPts val="2200"/>
              </a:lnSpc>
              <a:defRPr sz="26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Stigma </a:t>
            </a:r>
            <a:r>
              <a:rPr sz="2000"/>
              <a:t>towards PWID including unsubstantiated concerns on their adherence ability</a:t>
            </a:r>
          </a:p>
          <a:p>
            <a:pPr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2000"/>
          </a:p>
          <a:p>
            <a:pPr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z="2600"/>
              <a:t>Alternative</a:t>
            </a:r>
            <a:r>
              <a:t> </a:t>
            </a:r>
            <a:r>
              <a:rPr sz="2000"/>
              <a:t>implementation strategy required to jump-start HCV treatment and care </a:t>
            </a:r>
          </a:p>
        </p:txBody>
      </p:sp>
      <p:sp>
        <p:nvSpPr>
          <p:cNvPr id="122" name="Freeform 11"/>
          <p:cNvSpPr/>
          <p:nvPr/>
        </p:nvSpPr>
        <p:spPr>
          <a:xfrm>
            <a:off x="10857704" y="7574274"/>
            <a:ext cx="3278630" cy="859731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2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895" y="1390650"/>
            <a:ext cx="8585201" cy="75057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26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0</a:t>
            </a:r>
            <a:r>
              <a:rPr lang="en-CA" dirty="0"/>
              <a:t>5</a:t>
            </a:r>
            <a:endParaRPr dirty="0"/>
          </a:p>
        </p:txBody>
      </p:sp>
      <p:sp>
        <p:nvSpPr>
          <p:cNvPr id="127" name="TextBox 5"/>
          <p:cNvSpPr txBox="1"/>
          <p:nvPr/>
        </p:nvSpPr>
        <p:spPr>
          <a:xfrm>
            <a:off x="431550" y="9229725"/>
            <a:ext cx="545863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28" name="TextBox 10"/>
          <p:cNvSpPr txBox="1"/>
          <p:nvPr/>
        </p:nvSpPr>
        <p:spPr>
          <a:xfrm>
            <a:off x="7104669" y="957678"/>
            <a:ext cx="9522482" cy="9792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en-CA" dirty="0"/>
              <a:t>The SEMARAK Study</a:t>
            </a:r>
            <a:endParaRPr dirty="0"/>
          </a:p>
        </p:txBody>
      </p:sp>
      <p:sp>
        <p:nvSpPr>
          <p:cNvPr id="129" name="TextBox 11"/>
          <p:cNvSpPr txBox="1"/>
          <p:nvPr/>
        </p:nvSpPr>
        <p:spPr>
          <a:xfrm>
            <a:off x="7157986" y="2964518"/>
            <a:ext cx="8845226" cy="28212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2500" dirty="0"/>
          </a:p>
          <a:p>
            <a:pPr>
              <a:lnSpc>
                <a:spcPts val="2200"/>
              </a:lnSpc>
              <a:defRPr sz="2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z="2500" dirty="0"/>
              <a:t>Recruited 400 past or current PWID using respondent-driven sampling</a:t>
            </a:r>
            <a:r>
              <a:rPr lang="en-CA" sz="2500" dirty="0"/>
              <a:t> in </a:t>
            </a:r>
            <a:r>
              <a:rPr lang="en-CA" sz="2500" dirty="0" err="1"/>
              <a:t>Klang</a:t>
            </a:r>
            <a:r>
              <a:rPr lang="en-CA" sz="2500" dirty="0"/>
              <a:t>, Selangor</a:t>
            </a:r>
            <a:endParaRPr sz="2500" dirty="0"/>
          </a:p>
          <a:p>
            <a:pPr>
              <a:lnSpc>
                <a:spcPts val="2200"/>
              </a:lnSpc>
              <a:defRPr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2500" dirty="0"/>
          </a:p>
          <a:p>
            <a:pPr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2500" dirty="0"/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z="2500" dirty="0"/>
              <a:t>41% diagnosed with HCV </a:t>
            </a:r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2500" dirty="0"/>
          </a:p>
          <a:p>
            <a:pPr marL="342900" indent="-342900">
              <a:lnSpc>
                <a:spcPts val="2200"/>
              </a:lnSpc>
              <a:buFont typeface="Arial" panose="020B0604020202020204" pitchFamily="34" charset="0"/>
              <a:buChar char="•"/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sz="2500" dirty="0"/>
              <a:t>15% had ever initiated HCV treatment among those with HCV </a:t>
            </a:r>
          </a:p>
          <a:p>
            <a:pPr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sz="2000" dirty="0"/>
          </a:p>
        </p:txBody>
      </p:sp>
      <p:sp>
        <p:nvSpPr>
          <p:cNvPr id="130" name="TextBox 12"/>
          <p:cNvSpPr txBox="1"/>
          <p:nvPr/>
        </p:nvSpPr>
        <p:spPr>
          <a:xfrm>
            <a:off x="7175759" y="2427505"/>
            <a:ext cx="5951112" cy="344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700"/>
              </a:lnSpc>
              <a:defRPr sz="2400" b="1">
                <a:solidFill>
                  <a:srgbClr val="171616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SEMARAK study</a:t>
            </a:r>
          </a:p>
        </p:txBody>
      </p:sp>
      <p:sp>
        <p:nvSpPr>
          <p:cNvPr id="131" name="TextBox 13"/>
          <p:cNvSpPr txBox="1"/>
          <p:nvPr/>
        </p:nvSpPr>
        <p:spPr>
          <a:xfrm>
            <a:off x="10054919" y="7584647"/>
            <a:ext cx="7790921" cy="14106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CA" dirty="0"/>
              <a:t>Leverage on the role of community-healthcare workers to facilitate engagement in care</a:t>
            </a:r>
            <a:endParaRPr dirty="0"/>
          </a:p>
          <a:p>
            <a:pPr>
              <a:lnSpc>
                <a:spcPts val="2200"/>
              </a:lnSpc>
              <a:defRPr sz="2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>
              <a:lnSpc>
                <a:spcPts val="2200"/>
              </a:lnSpc>
              <a:defRPr sz="2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Create opportunities for telemedicine to overcome some stigma-related issues associated with PWID</a:t>
            </a:r>
          </a:p>
        </p:txBody>
      </p:sp>
      <p:sp>
        <p:nvSpPr>
          <p:cNvPr id="132" name="TextBox 14"/>
          <p:cNvSpPr txBox="1"/>
          <p:nvPr/>
        </p:nvSpPr>
        <p:spPr>
          <a:xfrm>
            <a:off x="7175759" y="6916821"/>
            <a:ext cx="5951112" cy="344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700"/>
              </a:lnSpc>
              <a:defRPr sz="2400" b="1">
                <a:solidFill>
                  <a:srgbClr val="171616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dirty="0"/>
              <a:t>Way forward for RS-DAA strategy</a:t>
            </a:r>
          </a:p>
        </p:txBody>
      </p:sp>
      <p:pic>
        <p:nvPicPr>
          <p:cNvPr id="133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083" y="1184099"/>
            <a:ext cx="5715001" cy="5715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3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794" y="7094547"/>
            <a:ext cx="2397237" cy="23972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" grpId="3" animBg="1" advAuto="0"/>
      <p:bldP spid="132" grpId="1" animBg="1" advAuto="0"/>
      <p:bldP spid="134" grpId="2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6457" b="31328"/>
            <a:stretch>
              <a:fillRect/>
            </a:stretch>
          </p:blipFill>
          <p:spPr>
            <a:xfrm>
              <a:off x="0" y="0"/>
              <a:ext cx="24384000" cy="6858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31550" y="9229725"/>
            <a:ext cx="545862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171616"/>
                </a:solidFill>
                <a:latin typeface="Open Sans"/>
              </a:rPr>
              <a:t>20</a:t>
            </a:r>
          </a:p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171616"/>
                </a:solidFill>
                <a:latin typeface="Open Sans"/>
              </a:rPr>
              <a:t>22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4608" y="6158840"/>
            <a:ext cx="11674192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6000" dirty="0">
                <a:solidFill>
                  <a:srgbClr val="171616"/>
                </a:solidFill>
                <a:latin typeface="Open Sans"/>
              </a:rPr>
              <a:t>Evidence on rapid initiation: Learning from HIV</a:t>
            </a:r>
          </a:p>
        </p:txBody>
      </p:sp>
      <p:pic>
        <p:nvPicPr>
          <p:cNvPr id="8" name="Picture 2" descr="66,900+ Kuala Lumpur Stock Photos, Pictures &amp; Royalty-Free Images - iStock  | Kuala lumpur skyline, Singapore, Penang">
            <a:extLst>
              <a:ext uri="{FF2B5EF4-FFF2-40B4-BE49-F238E27FC236}">
                <a16:creationId xmlns:a16="http://schemas.microsoft.com/office/drawing/2014/main" id="{222BBAE2-A644-2445-A150-19B2933AA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51"/>
          <a:stretch/>
        </p:blipFill>
        <p:spPr bwMode="auto">
          <a:xfrm>
            <a:off x="0" y="0"/>
            <a:ext cx="18011554" cy="586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065793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6103477" y="713251"/>
            <a:ext cx="115582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171616"/>
                </a:solidFill>
                <a:latin typeface="Open Sans"/>
              </a:rPr>
              <a:t>Page 07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2294" y="1485900"/>
            <a:ext cx="15780367" cy="9918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399"/>
              </a:lnSpc>
              <a:spcBef>
                <a:spcPct val="0"/>
              </a:spcBef>
            </a:pPr>
            <a:r>
              <a:rPr lang="en-US" sz="5999" dirty="0">
                <a:solidFill>
                  <a:srgbClr val="171616"/>
                </a:solidFill>
                <a:latin typeface="Raleway"/>
              </a:rPr>
              <a:t>Rapid-start treatment initiation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6606" y="3228972"/>
            <a:ext cx="9829800" cy="4924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MY" sz="3200" b="0" i="0" dirty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Rapid initiation of antiretroviral therapy (ART) is recommended by major guidelines to achieve Getting to Z</a:t>
            </a:r>
            <a:r>
              <a:rPr lang="en-MY" sz="32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ero goal</a:t>
            </a:r>
          </a:p>
          <a:p>
            <a:pPr algn="just">
              <a:spcBef>
                <a:spcPct val="0"/>
              </a:spcBef>
            </a:pPr>
            <a:endParaRPr lang="en-MY" sz="3200" dirty="0">
              <a:solidFill>
                <a:srgbClr val="2121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MY" sz="3200" b="0" i="0" dirty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Guidelines state that patients should be offered the option to initiate ART upon a confirmed HIV diagnosis and clinical assessment</a:t>
            </a:r>
          </a:p>
          <a:p>
            <a:pPr algn="just">
              <a:spcBef>
                <a:spcPct val="0"/>
              </a:spcBef>
            </a:pPr>
            <a:endParaRPr lang="en-MY" sz="3200" b="0" i="0" dirty="0">
              <a:solidFill>
                <a:srgbClr val="21212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 algn="just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MY" sz="3200" b="0" i="0" dirty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goals of rapid initiation </a:t>
            </a:r>
            <a:r>
              <a:rPr lang="en-MY" sz="3200" dirty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to </a:t>
            </a:r>
            <a:r>
              <a:rPr lang="en-MY" sz="3200" b="0" i="0" dirty="0">
                <a:solidFill>
                  <a:srgbClr val="21212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reduce transmission, morbidity, and mortality</a:t>
            </a:r>
            <a:endParaRPr lang="en-US" sz="2800" dirty="0">
              <a:solidFill>
                <a:srgbClr val="17161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3378C15-17AF-3044-977D-345A3105844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1667" t="31483" r="21296" b="18888"/>
          <a:stretch/>
        </p:blipFill>
        <p:spPr>
          <a:xfrm>
            <a:off x="490261" y="3207978"/>
            <a:ext cx="6678355" cy="559312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43A9CC7-D269-E24D-B134-DDCD514BE84C}"/>
              </a:ext>
            </a:extLst>
          </p:cNvPr>
          <p:cNvSpPr txBox="1"/>
          <p:nvPr/>
        </p:nvSpPr>
        <p:spPr>
          <a:xfrm>
            <a:off x="977412" y="8844643"/>
            <a:ext cx="539850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Le T. World Health Organization Guidelines for managing advanced HIV disease and rapid initiation of antiretroviral therapy. WHO. Geneva. Published July 2017.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916030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431550" y="9229725"/>
            <a:ext cx="545862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171616"/>
                </a:solidFill>
                <a:latin typeface="Open Sans"/>
              </a:rPr>
              <a:t>20</a:t>
            </a:r>
          </a:p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171616"/>
                </a:solidFill>
                <a:latin typeface="Open Sans"/>
              </a:rPr>
              <a:t>22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64768" y="1053866"/>
            <a:ext cx="7917432" cy="9919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399"/>
              </a:lnSpc>
              <a:spcBef>
                <a:spcPct val="0"/>
              </a:spcBef>
            </a:pPr>
            <a:r>
              <a:rPr lang="en-US" sz="5999" dirty="0">
                <a:solidFill>
                  <a:srgbClr val="171616"/>
                </a:solidFill>
                <a:latin typeface="Raleway"/>
              </a:rPr>
              <a:t>Example: RAPID Trial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77412" y="2445678"/>
            <a:ext cx="7391400" cy="70542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Rapid Antiretroviral Therapy Program (RAPID) trial examined immediate ART initiation after a confirmed HIV diagnosis within a high-risk population (substance use disorder, mental health disorder and homelessness)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 retrospective analysis evaluated 225 patients who were referred for rapid antiretroviral therapy, with 216 patients started immediate antiretroviral therapy.</a:t>
            </a: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overall median time from HIV diagnosis to ART start was approximately 7 days</a:t>
            </a:r>
            <a:endParaRPr lang="en-US" sz="2800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28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ore than 90% of patients achieved viral suppression over a median of 1 year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A5FADCCD-A964-CB43-A2BF-B63024B5F1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037" t="16666" r="13426" b="37407"/>
          <a:stretch/>
        </p:blipFill>
        <p:spPr>
          <a:xfrm>
            <a:off x="9144000" y="3162300"/>
            <a:ext cx="8560463" cy="4960388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</p:spPr>
      </p:pic>
      <p:sp>
        <p:nvSpPr>
          <p:cNvPr id="10" name="TextBox 6">
            <a:extLst>
              <a:ext uri="{FF2B5EF4-FFF2-40B4-BE49-F238E27FC236}">
                <a16:creationId xmlns:a16="http://schemas.microsoft.com/office/drawing/2014/main" id="{7E13119A-618F-C64E-8BCB-9C8D88FBEB90}"/>
              </a:ext>
            </a:extLst>
          </p:cNvPr>
          <p:cNvSpPr txBox="1"/>
          <p:nvPr/>
        </p:nvSpPr>
        <p:spPr>
          <a:xfrm>
            <a:off x="16103477" y="713251"/>
            <a:ext cx="1155823" cy="264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 dirty="0">
                <a:solidFill>
                  <a:srgbClr val="171616"/>
                </a:solidFill>
                <a:latin typeface="Open Sans"/>
              </a:rPr>
              <a:t>Page 08</a:t>
            </a:r>
          </a:p>
        </p:txBody>
      </p:sp>
    </p:spTree>
    <p:extLst>
      <p:ext uri="{BB962C8B-B14F-4D97-AF65-F5344CB8AC3E}">
        <p14:creationId xmlns:p14="http://schemas.microsoft.com/office/powerpoint/2010/main" val="246607674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5143500"/>
            <a:chOff x="0" y="0"/>
            <a:chExt cx="24384000" cy="6858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26457" b="31328"/>
            <a:stretch>
              <a:fillRect/>
            </a:stretch>
          </p:blipFill>
          <p:spPr>
            <a:xfrm>
              <a:off x="0" y="0"/>
              <a:ext cx="24384000" cy="6858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0"/>
            <a:ext cx="977412" cy="977412"/>
            <a:chOff x="0" y="0"/>
            <a:chExt cx="1913890" cy="191389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13890" cy="1913890"/>
            </a:xfrm>
            <a:custGeom>
              <a:avLst/>
              <a:gdLst/>
              <a:ahLst/>
              <a:cxnLst/>
              <a:rect l="l" t="t" r="r" b="b"/>
              <a:pathLst>
                <a:path w="1913890" h="1913890">
                  <a:moveTo>
                    <a:pt x="0" y="0"/>
                  </a:moveTo>
                  <a:lnTo>
                    <a:pt x="1913890" y="0"/>
                  </a:lnTo>
                  <a:lnTo>
                    <a:pt x="1913890" y="1913890"/>
                  </a:lnTo>
                  <a:lnTo>
                    <a:pt x="0" y="1913890"/>
                  </a:lnTo>
                  <a:close/>
                </a:path>
              </a:pathLst>
            </a:custGeom>
            <a:solidFill>
              <a:srgbClr val="DDD0BC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431550" y="9229725"/>
            <a:ext cx="545862" cy="5403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239"/>
              </a:lnSpc>
            </a:pPr>
            <a:r>
              <a:rPr lang="en-US" sz="1599">
                <a:solidFill>
                  <a:srgbClr val="171616"/>
                </a:solidFill>
                <a:latin typeface="Open Sans"/>
              </a:rPr>
              <a:t>20</a:t>
            </a:r>
          </a:p>
          <a:p>
            <a:pPr algn="r">
              <a:lnSpc>
                <a:spcPts val="2239"/>
              </a:lnSpc>
              <a:spcBef>
                <a:spcPct val="0"/>
              </a:spcBef>
            </a:pPr>
            <a:r>
              <a:rPr lang="en-US" sz="1599">
                <a:solidFill>
                  <a:srgbClr val="171616"/>
                </a:solidFill>
                <a:latin typeface="Open Sans"/>
              </a:rPr>
              <a:t>22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84608" y="6158840"/>
            <a:ext cx="11674192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MY" sz="6000" dirty="0"/>
              <a:t>Proposed Study on RS-DAA </a:t>
            </a:r>
          </a:p>
        </p:txBody>
      </p:sp>
      <p:pic>
        <p:nvPicPr>
          <p:cNvPr id="8" name="Picture 2" descr="66,900+ Kuala Lumpur Stock Photos, Pictures &amp; Royalty-Free Images - iStock  | Kuala lumpur skyline, Singapore, Penang">
            <a:extLst>
              <a:ext uri="{FF2B5EF4-FFF2-40B4-BE49-F238E27FC236}">
                <a16:creationId xmlns:a16="http://schemas.microsoft.com/office/drawing/2014/main" id="{222BBAE2-A644-2445-A150-19B2933AA1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551"/>
          <a:stretch/>
        </p:blipFill>
        <p:spPr bwMode="auto">
          <a:xfrm>
            <a:off x="0" y="0"/>
            <a:ext cx="18011554" cy="5869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850555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37" name="TextBox 8"/>
          <p:cNvSpPr txBox="1"/>
          <p:nvPr/>
        </p:nvSpPr>
        <p:spPr>
          <a:xfrm>
            <a:off x="431550" y="9229725"/>
            <a:ext cx="545863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38" name="TextBox 9"/>
          <p:cNvSpPr txBox="1"/>
          <p:nvPr/>
        </p:nvSpPr>
        <p:spPr>
          <a:xfrm>
            <a:off x="1993677" y="638512"/>
            <a:ext cx="8239866" cy="2069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Current algorithm for HCV treatment</a:t>
            </a:r>
          </a:p>
        </p:txBody>
      </p:sp>
      <p:sp>
        <p:nvSpPr>
          <p:cNvPr id="139" name="TextBox 10"/>
          <p:cNvSpPr txBox="1"/>
          <p:nvPr/>
        </p:nvSpPr>
        <p:spPr>
          <a:xfrm>
            <a:off x="2580454" y="4298190"/>
            <a:ext cx="7249121" cy="16906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Multiple visits to healthcare facility for monitoring</a:t>
            </a:r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Numerous blood taking procedures for PWID</a:t>
            </a:r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Delay in treatment initiation pending confirmatory test </a:t>
            </a:r>
          </a:p>
        </p:txBody>
      </p:sp>
      <p:sp>
        <p:nvSpPr>
          <p:cNvPr id="140" name="TextBox 11"/>
          <p:cNvSpPr txBox="1"/>
          <p:nvPr/>
        </p:nvSpPr>
        <p:spPr>
          <a:xfrm>
            <a:off x="2064767" y="3393995"/>
            <a:ext cx="5951113" cy="350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700"/>
              </a:lnSpc>
              <a:defRPr sz="2600" b="1">
                <a:solidFill>
                  <a:srgbClr val="171616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Challenges in real-life practice </a:t>
            </a:r>
          </a:p>
        </p:txBody>
      </p:sp>
      <p:pic>
        <p:nvPicPr>
          <p:cNvPr id="14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7846" y="-1"/>
            <a:ext cx="7249122" cy="10287001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TextBox 11"/>
          <p:cNvSpPr txBox="1"/>
          <p:nvPr/>
        </p:nvSpPr>
        <p:spPr>
          <a:xfrm>
            <a:off x="2064767" y="6158992"/>
            <a:ext cx="6602485" cy="3502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700"/>
              </a:lnSpc>
              <a:defRPr sz="2600" b="1">
                <a:solidFill>
                  <a:srgbClr val="171616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t>Opportunities in implementation science</a:t>
            </a:r>
          </a:p>
        </p:txBody>
      </p:sp>
      <p:sp>
        <p:nvSpPr>
          <p:cNvPr id="143" name="TextBox 10"/>
          <p:cNvSpPr txBox="1"/>
          <p:nvPr/>
        </p:nvSpPr>
        <p:spPr>
          <a:xfrm>
            <a:off x="2615718" y="7022379"/>
            <a:ext cx="7617824" cy="2528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Strengthen role of outreach workers as “agents” to guide and influence PWID along the HCV care cascade</a:t>
            </a:r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Potential for expanded actions to address social-structural marginalisation</a:t>
            </a:r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Guiding practice into eliminating delays in </a:t>
            </a:r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treatment initiation </a:t>
            </a:r>
          </a:p>
        </p:txBody>
      </p:sp>
      <p:pic>
        <p:nvPicPr>
          <p:cNvPr id="144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668" y="4065668"/>
            <a:ext cx="487057" cy="487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668" y="4708095"/>
            <a:ext cx="487057" cy="487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6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668" y="5350523"/>
            <a:ext cx="487057" cy="487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7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029" y="6985703"/>
            <a:ext cx="422385" cy="487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029" y="7854677"/>
            <a:ext cx="422385" cy="487057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9029" y="8723652"/>
            <a:ext cx="422385" cy="487057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10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" grpId="2" animBg="1" advAuto="0"/>
      <p:bldP spid="140" grpId="1" animBg="1" advAuto="0"/>
      <p:bldP spid="142" grpId="3" animBg="1" advAuto="0"/>
      <p:bldP spid="143" grpId="4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3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11</a:t>
            </a:r>
            <a:endParaRPr dirty="0"/>
          </a:p>
        </p:txBody>
      </p:sp>
      <p:sp>
        <p:nvSpPr>
          <p:cNvPr id="154" name="TextBox 5"/>
          <p:cNvSpPr txBox="1"/>
          <p:nvPr/>
        </p:nvSpPr>
        <p:spPr>
          <a:xfrm>
            <a:off x="431550" y="9229725"/>
            <a:ext cx="545863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55" name="TextBox 10"/>
          <p:cNvSpPr txBox="1"/>
          <p:nvPr/>
        </p:nvSpPr>
        <p:spPr>
          <a:xfrm>
            <a:off x="1807985" y="1554592"/>
            <a:ext cx="4900476" cy="20697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t>RS-DAA</a:t>
            </a:r>
          </a:p>
          <a:p>
            <a: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pPr>
            <a:r>
              <a:t>study aims</a:t>
            </a:r>
          </a:p>
        </p:txBody>
      </p:sp>
      <p:sp>
        <p:nvSpPr>
          <p:cNvPr id="156" name="TextBox 11"/>
          <p:cNvSpPr txBox="1"/>
          <p:nvPr/>
        </p:nvSpPr>
        <p:spPr>
          <a:xfrm>
            <a:off x="7208364" y="2365927"/>
            <a:ext cx="2740714" cy="14195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2400" dirty="0"/>
              <a:t>Explore barriers and facilitators to implement RS-DAA strategy for PWID with HCV infection</a:t>
            </a:r>
          </a:p>
        </p:txBody>
      </p:sp>
      <p:sp>
        <p:nvSpPr>
          <p:cNvPr id="157" name="TextBox 12"/>
          <p:cNvSpPr txBox="1"/>
          <p:nvPr/>
        </p:nvSpPr>
        <p:spPr>
          <a:xfrm>
            <a:off x="7208364" y="1701882"/>
            <a:ext cx="2740714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700"/>
              </a:lnSpc>
              <a:defRPr sz="2000">
                <a:solidFill>
                  <a:srgbClr val="171616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sz="2400" dirty="0"/>
              <a:t>1.</a:t>
            </a:r>
          </a:p>
        </p:txBody>
      </p:sp>
      <p:sp>
        <p:nvSpPr>
          <p:cNvPr id="158" name="Freeform 14"/>
          <p:cNvSpPr/>
          <p:nvPr/>
        </p:nvSpPr>
        <p:spPr>
          <a:xfrm>
            <a:off x="7208364" y="4862693"/>
            <a:ext cx="2344325" cy="614735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9" name="TextBox 16"/>
          <p:cNvSpPr txBox="1"/>
          <p:nvPr/>
        </p:nvSpPr>
        <p:spPr>
          <a:xfrm>
            <a:off x="10698198" y="2365927"/>
            <a:ext cx="2740715" cy="2265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2400" dirty="0"/>
              <a:t>Prepare RS-DAA strategy by combining patient navigators to support patients through telemedicine and monitoring visits </a:t>
            </a:r>
          </a:p>
        </p:txBody>
      </p:sp>
      <p:sp>
        <p:nvSpPr>
          <p:cNvPr id="160" name="TextBox 17"/>
          <p:cNvSpPr txBox="1"/>
          <p:nvPr/>
        </p:nvSpPr>
        <p:spPr>
          <a:xfrm>
            <a:off x="10698198" y="1701882"/>
            <a:ext cx="2740715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700"/>
              </a:lnSpc>
              <a:defRPr sz="2000">
                <a:solidFill>
                  <a:srgbClr val="171616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sz="2400" dirty="0"/>
              <a:t>2</a:t>
            </a:r>
            <a:r>
              <a:rPr dirty="0"/>
              <a:t>.</a:t>
            </a:r>
          </a:p>
        </p:txBody>
      </p:sp>
      <p:sp>
        <p:nvSpPr>
          <p:cNvPr id="161" name="Freeform 19"/>
          <p:cNvSpPr/>
          <p:nvPr/>
        </p:nvSpPr>
        <p:spPr>
          <a:xfrm>
            <a:off x="10698198" y="4836132"/>
            <a:ext cx="2344325" cy="614735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2" name="TextBox 21"/>
          <p:cNvSpPr txBox="1"/>
          <p:nvPr/>
        </p:nvSpPr>
        <p:spPr>
          <a:xfrm>
            <a:off x="14188034" y="2365927"/>
            <a:ext cx="2930683" cy="19838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0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sz="2400" dirty="0" err="1"/>
              <a:t>Enro</a:t>
            </a:r>
            <a:r>
              <a:rPr lang="en-CA" sz="2400" dirty="0"/>
              <a:t>l</a:t>
            </a:r>
            <a:r>
              <a:rPr sz="2400" dirty="0"/>
              <a:t>l 150 PWID with HCV infection and implement RS-DAA strategy and report both efficacy and implementation outcomes </a:t>
            </a:r>
          </a:p>
        </p:txBody>
      </p:sp>
      <p:sp>
        <p:nvSpPr>
          <p:cNvPr id="163" name="TextBox 22"/>
          <p:cNvSpPr txBox="1"/>
          <p:nvPr/>
        </p:nvSpPr>
        <p:spPr>
          <a:xfrm>
            <a:off x="14188034" y="1701882"/>
            <a:ext cx="2740714" cy="3462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700"/>
              </a:lnSpc>
              <a:defRPr sz="2000">
                <a:solidFill>
                  <a:srgbClr val="171616"/>
                </a:solidFill>
                <a:latin typeface="Open Sans Bold"/>
                <a:ea typeface="Open Sans Bold"/>
                <a:cs typeface="Open Sans Bold"/>
                <a:sym typeface="Open Sans Bold"/>
              </a:defRPr>
            </a:lvl1pPr>
          </a:lstStyle>
          <a:p>
            <a:r>
              <a:rPr sz="2400" dirty="0"/>
              <a:t>3.</a:t>
            </a:r>
          </a:p>
        </p:txBody>
      </p:sp>
      <p:sp>
        <p:nvSpPr>
          <p:cNvPr id="164" name="Freeform 24"/>
          <p:cNvSpPr/>
          <p:nvPr/>
        </p:nvSpPr>
        <p:spPr>
          <a:xfrm>
            <a:off x="14188032" y="4836132"/>
            <a:ext cx="2344325" cy="614735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65" name="Image" descr="Image"/>
          <p:cNvPicPr>
            <a:picLocks noChangeAspect="1"/>
          </p:cNvPicPr>
          <p:nvPr/>
        </p:nvPicPr>
        <p:blipFill>
          <a:blip r:embed="rId2"/>
          <a:srcRect t="20543" b="20543"/>
          <a:stretch>
            <a:fillRect/>
          </a:stretch>
        </p:blipFill>
        <p:spPr>
          <a:xfrm>
            <a:off x="8699647" y="5583410"/>
            <a:ext cx="8141466" cy="3597231"/>
          </a:xfrm>
          <a:prstGeom prst="rect">
            <a:avLst/>
          </a:prstGeom>
          <a:ln w="12700">
            <a:miter lim="400000"/>
          </a:ln>
        </p:spPr>
      </p:pic>
      <p:pic>
        <p:nvPicPr>
          <p:cNvPr id="166" name="Image" descr="Image"/>
          <p:cNvPicPr>
            <a:picLocks noChangeAspect="1"/>
          </p:cNvPicPr>
          <p:nvPr/>
        </p:nvPicPr>
        <p:blipFill>
          <a:blip r:embed="rId3"/>
          <a:srcRect l="43331"/>
          <a:stretch>
            <a:fillRect/>
          </a:stretch>
        </p:blipFill>
        <p:spPr>
          <a:xfrm>
            <a:off x="3540905" y="5076272"/>
            <a:ext cx="5037816" cy="56896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5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6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2" animBg="1" advAuto="0"/>
      <p:bldP spid="157" grpId="1" animBg="1" advAuto="0"/>
      <p:bldP spid="159" grpId="4" animBg="1" advAuto="0"/>
      <p:bldP spid="160" grpId="3" animBg="1" advAuto="0"/>
      <p:bldP spid="162" grpId="6" animBg="1" advAuto="0"/>
      <p:bldP spid="163" grpId="5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9" name="TextBox 5"/>
          <p:cNvSpPr txBox="1"/>
          <p:nvPr/>
        </p:nvSpPr>
        <p:spPr>
          <a:xfrm>
            <a:off x="431550" y="9229725"/>
            <a:ext cx="545863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70" name="TextBox 22"/>
          <p:cNvSpPr txBox="1"/>
          <p:nvPr/>
        </p:nvSpPr>
        <p:spPr>
          <a:xfrm>
            <a:off x="1495371" y="457466"/>
            <a:ext cx="5884512" cy="1015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dirty="0"/>
              <a:t>Methodology</a:t>
            </a:r>
          </a:p>
        </p:txBody>
      </p:sp>
      <p:sp>
        <p:nvSpPr>
          <p:cNvPr id="174" name="Freeform 14"/>
          <p:cNvSpPr/>
          <p:nvPr/>
        </p:nvSpPr>
        <p:spPr>
          <a:xfrm>
            <a:off x="704481" y="3819082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5" name="Freeform 17"/>
          <p:cNvSpPr/>
          <p:nvPr/>
        </p:nvSpPr>
        <p:spPr>
          <a:xfrm>
            <a:off x="698258" y="5993955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" name="Freeform 20"/>
          <p:cNvSpPr/>
          <p:nvPr/>
        </p:nvSpPr>
        <p:spPr>
          <a:xfrm>
            <a:off x="13469439" y="12021472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7" name="TextBox 21"/>
          <p:cNvSpPr txBox="1"/>
          <p:nvPr/>
        </p:nvSpPr>
        <p:spPr>
          <a:xfrm>
            <a:off x="14131978" y="11935668"/>
            <a:ext cx="3644749" cy="402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300"/>
              </a:lnSpc>
              <a:defRPr sz="23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Studio In 2022</a:t>
            </a:r>
          </a:p>
        </p:txBody>
      </p:sp>
      <p:sp>
        <p:nvSpPr>
          <p:cNvPr id="183" name="Freeform 11"/>
          <p:cNvSpPr/>
          <p:nvPr/>
        </p:nvSpPr>
        <p:spPr>
          <a:xfrm>
            <a:off x="698258" y="1873946"/>
            <a:ext cx="17132432" cy="1015606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r>
              <a:rPr lang="en-CA" sz="3200" b="1" dirty="0"/>
              <a:t>Aim 1: </a:t>
            </a:r>
            <a:r>
              <a:rPr lang="en-MY" sz="3200" b="1" dirty="0"/>
              <a:t>Explore barriers and facilitators to implement RS-DAA strategy for PWID with HCV infection</a:t>
            </a:r>
          </a:p>
          <a:p>
            <a:endParaRPr lang="en-CA" dirty="0"/>
          </a:p>
        </p:txBody>
      </p:sp>
      <p:sp>
        <p:nvSpPr>
          <p:cNvPr id="184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12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313A03-5475-F449-BF28-3B4004A89236}"/>
              </a:ext>
            </a:extLst>
          </p:cNvPr>
          <p:cNvSpPr txBox="1"/>
          <p:nvPr/>
        </p:nvSpPr>
        <p:spPr>
          <a:xfrm>
            <a:off x="1255362" y="3054677"/>
            <a:ext cx="14848115" cy="20621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200" dirty="0"/>
              <a:t>N</a:t>
            </a:r>
            <a:r>
              <a:rPr kumimoji="0" lang="en-GB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ominal group technique (NGT) will be conducted to elicit ideas about the RS-DAA strategy, subsequently achieving group agreement of priorities by capturing participants votes or ranking for those ideas, among clinic staff, state department and community healthcare workers (Madden et al., 2017).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360812D-4BDC-6141-9F59-AF6D4C5F9401}"/>
              </a:ext>
            </a:extLst>
          </p:cNvPr>
          <p:cNvSpPr txBox="1"/>
          <p:nvPr/>
        </p:nvSpPr>
        <p:spPr>
          <a:xfrm>
            <a:off x="1255361" y="5562174"/>
            <a:ext cx="16849403" cy="25545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3200" dirty="0"/>
              <a:t>NGT involves the following steps:</a:t>
            </a:r>
          </a:p>
          <a:p>
            <a:r>
              <a:rPr lang="en-GB" sz="3200" dirty="0"/>
              <a:t>1. Silent generation of ideas and writing them down.</a:t>
            </a:r>
          </a:p>
          <a:p>
            <a:r>
              <a:rPr lang="en-GB" sz="3200" dirty="0"/>
              <a:t>2. Round-robin feedback from each participant in the group to record each idea on a flip chart.</a:t>
            </a:r>
          </a:p>
          <a:p>
            <a:r>
              <a:rPr lang="en-GB" sz="3200" dirty="0"/>
              <a:t>3. Discussion of each recorded idea for clarification and evaluation.</a:t>
            </a:r>
          </a:p>
          <a:p>
            <a:r>
              <a:rPr lang="en-GB" sz="3200" dirty="0"/>
              <a:t>4. Individual voting on priority ideas,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7E31255-2DA7-714A-ACAF-8750580C8DDC}"/>
              </a:ext>
            </a:extLst>
          </p:cNvPr>
          <p:cNvSpPr txBox="1"/>
          <p:nvPr/>
        </p:nvSpPr>
        <p:spPr>
          <a:xfrm>
            <a:off x="1255361" y="8444895"/>
            <a:ext cx="16849403" cy="1569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GB" sz="3200" dirty="0"/>
              <a:t>This technique seeks to answer: </a:t>
            </a:r>
          </a:p>
          <a:p>
            <a:r>
              <a:rPr lang="en-GB" sz="3200" dirty="0"/>
              <a:t>1. What are the barriers to rapid-initiation of DAA? </a:t>
            </a:r>
          </a:p>
          <a:p>
            <a:r>
              <a:rPr lang="en-GB" sz="3200" dirty="0"/>
              <a:t>2. What would need to change to allow the strategy to take place?</a:t>
            </a:r>
          </a:p>
        </p:txBody>
      </p:sp>
      <p:sp>
        <p:nvSpPr>
          <p:cNvPr id="27" name="Freeform 17">
            <a:extLst>
              <a:ext uri="{FF2B5EF4-FFF2-40B4-BE49-F238E27FC236}">
                <a16:creationId xmlns:a16="http://schemas.microsoft.com/office/drawing/2014/main" id="{BE9C76D8-C649-834B-A03D-9B59155E4FBC}"/>
              </a:ext>
            </a:extLst>
          </p:cNvPr>
          <p:cNvSpPr/>
          <p:nvPr/>
        </p:nvSpPr>
        <p:spPr>
          <a:xfrm>
            <a:off x="698258" y="8701217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5443873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9" name="TextBox 5"/>
          <p:cNvSpPr txBox="1"/>
          <p:nvPr/>
        </p:nvSpPr>
        <p:spPr>
          <a:xfrm>
            <a:off x="431550" y="9229725"/>
            <a:ext cx="545863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70" name="TextBox 22"/>
          <p:cNvSpPr txBox="1"/>
          <p:nvPr/>
        </p:nvSpPr>
        <p:spPr>
          <a:xfrm>
            <a:off x="1275354" y="1375714"/>
            <a:ext cx="5884512" cy="1015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dirty="0"/>
              <a:t>Methodology</a:t>
            </a:r>
            <a:r>
              <a:rPr lang="en-CA" dirty="0"/>
              <a:t> </a:t>
            </a:r>
            <a:endParaRPr dirty="0"/>
          </a:p>
        </p:txBody>
      </p:sp>
      <p:sp>
        <p:nvSpPr>
          <p:cNvPr id="174" name="Freeform 14"/>
          <p:cNvSpPr/>
          <p:nvPr/>
        </p:nvSpPr>
        <p:spPr>
          <a:xfrm>
            <a:off x="1144573" y="6039477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" name="Freeform 20"/>
          <p:cNvSpPr/>
          <p:nvPr/>
        </p:nvSpPr>
        <p:spPr>
          <a:xfrm>
            <a:off x="13469439" y="12021472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7" name="TextBox 21"/>
          <p:cNvSpPr txBox="1"/>
          <p:nvPr/>
        </p:nvSpPr>
        <p:spPr>
          <a:xfrm>
            <a:off x="14131978" y="11935668"/>
            <a:ext cx="3644749" cy="402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300"/>
              </a:lnSpc>
              <a:defRPr sz="23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Studio In 2022</a:t>
            </a:r>
          </a:p>
        </p:txBody>
      </p:sp>
      <p:sp>
        <p:nvSpPr>
          <p:cNvPr id="183" name="Freeform 11"/>
          <p:cNvSpPr/>
          <p:nvPr/>
        </p:nvSpPr>
        <p:spPr>
          <a:xfrm>
            <a:off x="1075746" y="3129985"/>
            <a:ext cx="16136507" cy="1015606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r>
              <a:rPr lang="en-MY" sz="3200" b="1" dirty="0"/>
              <a:t>Aim 2: Prepare RS-DAA strategy by combining patient navigators to support patients through telemedicine and monitoring visits </a:t>
            </a:r>
          </a:p>
          <a:p>
            <a:endParaRPr lang="en-CA" dirty="0"/>
          </a:p>
        </p:txBody>
      </p:sp>
      <p:sp>
        <p:nvSpPr>
          <p:cNvPr id="184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13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E313A03-5475-F449-BF28-3B4004A89236}"/>
              </a:ext>
            </a:extLst>
          </p:cNvPr>
          <p:cNvSpPr txBox="1"/>
          <p:nvPr/>
        </p:nvSpPr>
        <p:spPr>
          <a:xfrm>
            <a:off x="1887714" y="5018652"/>
            <a:ext cx="12244264" cy="20621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Focus group discussions (FGD) will be conducted </a:t>
            </a:r>
            <a:r>
              <a:rPr lang="en-GB" sz="3200" dirty="0"/>
              <a:t>among</a:t>
            </a:r>
            <a:r>
              <a:rPr kumimoji="0" lang="en-GB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, family medicine specialists, pharmacists, </a:t>
            </a:r>
            <a:r>
              <a:rPr lang="en-GB" sz="3200" dirty="0"/>
              <a:t>c</a:t>
            </a:r>
            <a:r>
              <a:rPr kumimoji="0" lang="en-GB" sz="32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ommunity-healthcare workers and community representatives to finalize the work processes,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3200" dirty="0"/>
              <a:t>including the use of telemedicine and monitoring visits</a:t>
            </a:r>
            <a:endParaRPr kumimoji="0" lang="en-GB" sz="3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6128871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9" name="TextBox 5"/>
          <p:cNvSpPr txBox="1"/>
          <p:nvPr/>
        </p:nvSpPr>
        <p:spPr>
          <a:xfrm>
            <a:off x="431550" y="9229725"/>
            <a:ext cx="545863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70" name="TextBox 22"/>
          <p:cNvSpPr txBox="1"/>
          <p:nvPr/>
        </p:nvSpPr>
        <p:spPr>
          <a:xfrm>
            <a:off x="1297126" y="543044"/>
            <a:ext cx="5884512" cy="1015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dirty="0"/>
              <a:t>Methodology</a:t>
            </a:r>
            <a:r>
              <a:rPr lang="en-CA" dirty="0"/>
              <a:t> (2)</a:t>
            </a:r>
            <a:endParaRPr dirty="0"/>
          </a:p>
        </p:txBody>
      </p:sp>
      <p:sp>
        <p:nvSpPr>
          <p:cNvPr id="171" name="TextBox 23"/>
          <p:cNvSpPr txBox="1"/>
          <p:nvPr/>
        </p:nvSpPr>
        <p:spPr>
          <a:xfrm>
            <a:off x="2145365" y="3640504"/>
            <a:ext cx="5884512" cy="852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PWID will be recruited from SEMARAK study and through community outreach and screened for HCV if status is not known</a:t>
            </a:r>
          </a:p>
        </p:txBody>
      </p:sp>
      <p:sp>
        <p:nvSpPr>
          <p:cNvPr id="172" name="Freeform 9"/>
          <p:cNvSpPr/>
          <p:nvPr/>
        </p:nvSpPr>
        <p:spPr>
          <a:xfrm>
            <a:off x="10800126" y="2959552"/>
            <a:ext cx="6880627" cy="6878196"/>
          </a:xfrm>
          <a:prstGeom prst="rect">
            <a:avLst/>
          </a:prstGeom>
          <a:solidFill>
            <a:srgbClr val="FFFCF6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3" name="Freeform 11"/>
          <p:cNvSpPr/>
          <p:nvPr/>
        </p:nvSpPr>
        <p:spPr>
          <a:xfrm>
            <a:off x="1481960" y="4066714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4" name="Freeform 14"/>
          <p:cNvSpPr/>
          <p:nvPr/>
        </p:nvSpPr>
        <p:spPr>
          <a:xfrm>
            <a:off x="1481960" y="5612597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5" name="Freeform 17"/>
          <p:cNvSpPr/>
          <p:nvPr/>
        </p:nvSpPr>
        <p:spPr>
          <a:xfrm>
            <a:off x="1481960" y="7280465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6" name="Freeform 20"/>
          <p:cNvSpPr/>
          <p:nvPr/>
        </p:nvSpPr>
        <p:spPr>
          <a:xfrm>
            <a:off x="13469439" y="12021472"/>
            <a:ext cx="261562" cy="262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16772" y="27"/>
                  <a:pt x="21600" y="4854"/>
                  <a:pt x="21600" y="10800"/>
                </a:cubicBezTo>
                <a:cubicBezTo>
                  <a:pt x="21600" y="16746"/>
                  <a:pt x="16772" y="21573"/>
                  <a:pt x="10800" y="21600"/>
                </a:cubicBezTo>
                <a:cubicBezTo>
                  <a:pt x="4828" y="21573"/>
                  <a:pt x="0" y="16746"/>
                  <a:pt x="0" y="10800"/>
                </a:cubicBezTo>
                <a:cubicBezTo>
                  <a:pt x="0" y="4854"/>
                  <a:pt x="4828" y="27"/>
                  <a:pt x="10800" y="0"/>
                </a:cubicBezTo>
                <a:close/>
              </a:path>
            </a:pathLst>
          </a:cu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7" name="TextBox 21"/>
          <p:cNvSpPr txBox="1"/>
          <p:nvPr/>
        </p:nvSpPr>
        <p:spPr>
          <a:xfrm>
            <a:off x="14131978" y="11935668"/>
            <a:ext cx="3644749" cy="4024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3300"/>
              </a:lnSpc>
              <a:defRPr sz="23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Studio In 2022</a:t>
            </a:r>
          </a:p>
        </p:txBody>
      </p:sp>
      <p:sp>
        <p:nvSpPr>
          <p:cNvPr id="178" name="TextBox 23"/>
          <p:cNvSpPr txBox="1"/>
          <p:nvPr/>
        </p:nvSpPr>
        <p:spPr>
          <a:xfrm>
            <a:off x="2145365" y="5426084"/>
            <a:ext cx="5884512" cy="852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Those with chronic HCV will be </a:t>
            </a:r>
            <a:r>
              <a:rPr lang="en-MY" dirty="0"/>
              <a:t>recruited for study enrolment </a:t>
            </a:r>
            <a:r>
              <a:rPr dirty="0"/>
              <a:t>and assessed for baseline interest in HCV treatment </a:t>
            </a:r>
          </a:p>
        </p:txBody>
      </p:sp>
      <p:sp>
        <p:nvSpPr>
          <p:cNvPr id="179" name="TextBox 23"/>
          <p:cNvSpPr txBox="1"/>
          <p:nvPr/>
        </p:nvSpPr>
        <p:spPr>
          <a:xfrm>
            <a:off x="2145365" y="7131147"/>
            <a:ext cx="6102579" cy="1131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Navigator will link them to tele-medicine with a trained expert on HCV on the same-day and focus on treatment initiation and baseline laboratory assessment</a:t>
            </a:r>
          </a:p>
        </p:txBody>
      </p:sp>
      <p:sp>
        <p:nvSpPr>
          <p:cNvPr id="180" name="TextBox 23"/>
          <p:cNvSpPr txBox="1"/>
          <p:nvPr/>
        </p:nvSpPr>
        <p:spPr>
          <a:xfrm>
            <a:off x="11298153" y="3287128"/>
            <a:ext cx="5383236" cy="1131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Interested participants will be engaged with navigator throughout with brief tele-medicine assessment at weeks 1, 4, 12 (end of treatment) and 24 (SVR) </a:t>
            </a:r>
          </a:p>
        </p:txBody>
      </p:sp>
      <p:sp>
        <p:nvSpPr>
          <p:cNvPr id="181" name="TextBox 23"/>
          <p:cNvSpPr txBox="1"/>
          <p:nvPr/>
        </p:nvSpPr>
        <p:spPr>
          <a:xfrm>
            <a:off x="11298184" y="7784907"/>
            <a:ext cx="5884512" cy="1131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Non-interested participants will continuously be engaged by navigator to motivate them towards treatment, including introduction to other PWID on treatment </a:t>
            </a: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370156">
            <a:off x="12709244" y="4617807"/>
            <a:ext cx="2845468" cy="2845468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Freeform 11"/>
          <p:cNvSpPr/>
          <p:nvPr/>
        </p:nvSpPr>
        <p:spPr>
          <a:xfrm>
            <a:off x="2145365" y="8916726"/>
            <a:ext cx="3278630" cy="859731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 lang="en-CA" dirty="0"/>
          </a:p>
        </p:txBody>
      </p:sp>
      <p:sp>
        <p:nvSpPr>
          <p:cNvPr id="184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14</a:t>
            </a:r>
            <a:endParaRPr dirty="0"/>
          </a:p>
        </p:txBody>
      </p:sp>
      <p:sp>
        <p:nvSpPr>
          <p:cNvPr id="19" name="Freeform 11">
            <a:extLst>
              <a:ext uri="{FF2B5EF4-FFF2-40B4-BE49-F238E27FC236}">
                <a16:creationId xmlns:a16="http://schemas.microsoft.com/office/drawing/2014/main" id="{79EFF434-6A1E-9242-ACE8-3AF4B33BD3F6}"/>
              </a:ext>
            </a:extLst>
          </p:cNvPr>
          <p:cNvSpPr/>
          <p:nvPr/>
        </p:nvSpPr>
        <p:spPr>
          <a:xfrm>
            <a:off x="1129813" y="1728196"/>
            <a:ext cx="11365493" cy="1015606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r>
              <a:rPr lang="en-CA" sz="3200" b="1" dirty="0"/>
              <a:t>Aim 3: </a:t>
            </a:r>
            <a:r>
              <a:rPr lang="en-MY" sz="3200" b="1" dirty="0"/>
              <a:t>Enrol 150 PWID with HCV infection and implement RS-DAA strategy and report both efficacy and implementation outcomes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59257085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" grpId="0" animBg="1" advAuto="0"/>
      <p:bldP spid="181" grpId="0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7" name="TextBox 8"/>
          <p:cNvSpPr txBox="1"/>
          <p:nvPr/>
        </p:nvSpPr>
        <p:spPr>
          <a:xfrm>
            <a:off x="431550" y="9229725"/>
            <a:ext cx="545862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88" name="TextBox 9"/>
          <p:cNvSpPr txBox="1"/>
          <p:nvPr/>
        </p:nvSpPr>
        <p:spPr>
          <a:xfrm>
            <a:off x="1993677" y="638512"/>
            <a:ext cx="9172069" cy="1015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dirty="0"/>
              <a:t>Methodology </a:t>
            </a:r>
          </a:p>
        </p:txBody>
      </p:sp>
      <p:sp>
        <p:nvSpPr>
          <p:cNvPr id="189" name="TextBox 10"/>
          <p:cNvSpPr txBox="1"/>
          <p:nvPr/>
        </p:nvSpPr>
        <p:spPr>
          <a:xfrm>
            <a:off x="4008769" y="3303448"/>
            <a:ext cx="9540783" cy="1131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Once participant expresses readiness for treatment, navigator will coordinate a telemedicine appointment with a family medicine specialist (FMS) and inquire about ineligibility criteria</a:t>
            </a:r>
          </a:p>
        </p:txBody>
      </p:sp>
      <p:sp>
        <p:nvSpPr>
          <p:cNvPr id="190" name="TextBox 10"/>
          <p:cNvSpPr txBox="1"/>
          <p:nvPr/>
        </p:nvSpPr>
        <p:spPr>
          <a:xfrm>
            <a:off x="4044314" y="4717290"/>
            <a:ext cx="9172070" cy="8524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If no contraindication to DAAs, participant will be started on pan-genotypic DAA and navigator will arrange for phlebotomy to assess for HBV infection, HCV RNA level, fibrosis score on FIB-4 etc.</a:t>
            </a:r>
          </a:p>
        </p:txBody>
      </p:sp>
      <p:sp>
        <p:nvSpPr>
          <p:cNvPr id="191" name="TextBox 10"/>
          <p:cNvSpPr txBox="1"/>
          <p:nvPr/>
        </p:nvSpPr>
        <p:spPr>
          <a:xfrm>
            <a:off x="4062086" y="6084598"/>
            <a:ext cx="7685159" cy="852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Participant will be presented with first 7 days of treatment from navigator after phlebotomy is completed </a:t>
            </a:r>
          </a:p>
        </p:txBody>
      </p:sp>
      <p:sp>
        <p:nvSpPr>
          <p:cNvPr id="192" name="TextBox 10"/>
          <p:cNvSpPr txBox="1"/>
          <p:nvPr/>
        </p:nvSpPr>
        <p:spPr>
          <a:xfrm>
            <a:off x="4079859" y="7022211"/>
            <a:ext cx="8778622" cy="852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Navigator will also inquire about interest in methadone treatment, HIV co-morbidity, in treatment for HIV or other conditions</a:t>
            </a:r>
          </a:p>
        </p:txBody>
      </p:sp>
      <p:sp>
        <p:nvSpPr>
          <p:cNvPr id="193" name="TextBox 9"/>
          <p:cNvSpPr txBox="1"/>
          <p:nvPr/>
        </p:nvSpPr>
        <p:spPr>
          <a:xfrm>
            <a:off x="3971390" y="2010410"/>
            <a:ext cx="2039316" cy="936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3200" b="1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Initial visit</a:t>
            </a:r>
          </a:p>
        </p:txBody>
      </p:sp>
      <p:pic>
        <p:nvPicPr>
          <p:cNvPr id="194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324" y="3222293"/>
            <a:ext cx="1138912" cy="113891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977" y="4635697"/>
            <a:ext cx="1015605" cy="1015606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723" y="5926990"/>
            <a:ext cx="936745" cy="936745"/>
          </a:xfrm>
          <a:prstGeom prst="rect">
            <a:avLst/>
          </a:prstGeom>
          <a:ln w="12700">
            <a:miter lim="400000"/>
          </a:ln>
        </p:spPr>
      </p:pic>
      <p:pic>
        <p:nvPicPr>
          <p:cNvPr id="197" name="Image" descr="Image"/>
          <p:cNvPicPr>
            <a:picLocks noChangeAspect="1"/>
          </p:cNvPicPr>
          <p:nvPr/>
        </p:nvPicPr>
        <p:blipFill>
          <a:blip r:embed="rId5"/>
          <a:srcRect l="23240" t="18443" r="23240" b="18443"/>
          <a:stretch>
            <a:fillRect/>
          </a:stretch>
        </p:blipFill>
        <p:spPr>
          <a:xfrm>
            <a:off x="2908170" y="7139423"/>
            <a:ext cx="861054" cy="1015415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Freeform 11"/>
          <p:cNvSpPr/>
          <p:nvPr/>
        </p:nvSpPr>
        <p:spPr>
          <a:xfrm>
            <a:off x="13594684" y="7959824"/>
            <a:ext cx="3278630" cy="859731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9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15</a:t>
            </a:r>
            <a:endParaRPr dirty="0"/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2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4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1" animBg="1" advAuto="0"/>
      <p:bldP spid="190" grpId="2" animBg="1" advAuto="0"/>
      <p:bldP spid="191" grpId="3" animBg="1" advAuto="0"/>
      <p:bldP spid="192" grpId="4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02" name="TextBox 8"/>
          <p:cNvSpPr txBox="1"/>
          <p:nvPr/>
        </p:nvSpPr>
        <p:spPr>
          <a:xfrm>
            <a:off x="431550" y="9229725"/>
            <a:ext cx="545862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203" name="TextBox 9"/>
          <p:cNvSpPr txBox="1"/>
          <p:nvPr/>
        </p:nvSpPr>
        <p:spPr>
          <a:xfrm>
            <a:off x="1993677" y="638512"/>
            <a:ext cx="9172069" cy="1015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dirty="0"/>
              <a:t>Methodology </a:t>
            </a:r>
          </a:p>
        </p:txBody>
      </p:sp>
      <p:sp>
        <p:nvSpPr>
          <p:cNvPr id="204" name="TextBox 10"/>
          <p:cNvSpPr txBox="1"/>
          <p:nvPr/>
        </p:nvSpPr>
        <p:spPr>
          <a:xfrm>
            <a:off x="2142646" y="2882460"/>
            <a:ext cx="7186038" cy="1131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Navigator will arrange for tele-medicine visit to review laboratory investigation and see if any different course of action is required</a:t>
            </a:r>
          </a:p>
        </p:txBody>
      </p:sp>
      <p:sp>
        <p:nvSpPr>
          <p:cNvPr id="205" name="TextBox 10"/>
          <p:cNvSpPr txBox="1"/>
          <p:nvPr/>
        </p:nvSpPr>
        <p:spPr>
          <a:xfrm>
            <a:off x="2142646" y="3986605"/>
            <a:ext cx="7461667" cy="852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Adverse effects and any evidence of decompensated cirrhosis will be inquired if FIB-4 scoring suggestive</a:t>
            </a:r>
          </a:p>
        </p:txBody>
      </p:sp>
      <p:sp>
        <p:nvSpPr>
          <p:cNvPr id="206" name="TextBox 10"/>
          <p:cNvSpPr txBox="1"/>
          <p:nvPr/>
        </p:nvSpPr>
        <p:spPr>
          <a:xfrm>
            <a:off x="2142646" y="5016872"/>
            <a:ext cx="7685158" cy="852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t>Participant will receive the remainder of his DAA to complete the 12 weeks of treatment </a:t>
            </a:r>
          </a:p>
        </p:txBody>
      </p:sp>
      <p:sp>
        <p:nvSpPr>
          <p:cNvPr id="207" name="TextBox 10"/>
          <p:cNvSpPr txBox="1"/>
          <p:nvPr/>
        </p:nvSpPr>
        <p:spPr>
          <a:xfrm>
            <a:off x="2142646" y="6831520"/>
            <a:ext cx="7685158" cy="573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Navigator will arrange another tele-medicine visit</a:t>
            </a:r>
          </a:p>
        </p:txBody>
      </p:sp>
      <p:sp>
        <p:nvSpPr>
          <p:cNvPr id="208" name="TextBox 9"/>
          <p:cNvSpPr txBox="1"/>
          <p:nvPr/>
        </p:nvSpPr>
        <p:spPr>
          <a:xfrm>
            <a:off x="4895424" y="1668047"/>
            <a:ext cx="1536482" cy="936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3200" b="1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Week 1</a:t>
            </a:r>
          </a:p>
        </p:txBody>
      </p:sp>
      <p:sp>
        <p:nvSpPr>
          <p:cNvPr id="209" name="TextBox 9"/>
          <p:cNvSpPr txBox="1"/>
          <p:nvPr/>
        </p:nvSpPr>
        <p:spPr>
          <a:xfrm>
            <a:off x="4850217" y="5847199"/>
            <a:ext cx="1626896" cy="936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3200" b="1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Week 4</a:t>
            </a:r>
          </a:p>
        </p:txBody>
      </p:sp>
      <p:sp>
        <p:nvSpPr>
          <p:cNvPr id="210" name="TextBox 10"/>
          <p:cNvSpPr txBox="1"/>
          <p:nvPr/>
        </p:nvSpPr>
        <p:spPr>
          <a:xfrm>
            <a:off x="2142646" y="7652419"/>
            <a:ext cx="7685158" cy="852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FMS will inquire about adverse side effects, potential drug-drug interactions and adherence</a:t>
            </a:r>
          </a:p>
        </p:txBody>
      </p:sp>
      <p:sp>
        <p:nvSpPr>
          <p:cNvPr id="211" name="TextBox 10"/>
          <p:cNvSpPr txBox="1"/>
          <p:nvPr/>
        </p:nvSpPr>
        <p:spPr>
          <a:xfrm>
            <a:off x="2142646" y="8616864"/>
            <a:ext cx="7685158" cy="852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No laboratory assessments will be taken at this </a:t>
            </a:r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point unless clinically indicated </a:t>
            </a:r>
          </a:p>
        </p:txBody>
      </p:sp>
      <p:sp>
        <p:nvSpPr>
          <p:cNvPr id="212" name="TextBox 9"/>
          <p:cNvSpPr txBox="1"/>
          <p:nvPr/>
        </p:nvSpPr>
        <p:spPr>
          <a:xfrm>
            <a:off x="10994592" y="1668047"/>
            <a:ext cx="6744377" cy="9367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3200" b="1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Week 12 (end of treatment)</a:t>
            </a:r>
          </a:p>
        </p:txBody>
      </p:sp>
      <p:sp>
        <p:nvSpPr>
          <p:cNvPr id="213" name="TextBox 10"/>
          <p:cNvSpPr txBox="1"/>
          <p:nvPr/>
        </p:nvSpPr>
        <p:spPr>
          <a:xfrm>
            <a:off x="10212208" y="2729789"/>
            <a:ext cx="7084466" cy="11318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Participant will be assessed by telemedicine to inquire about any treatment limitations, completion of treatment and adherence</a:t>
            </a:r>
          </a:p>
        </p:txBody>
      </p:sp>
      <p:sp>
        <p:nvSpPr>
          <p:cNvPr id="214" name="TextBox 10"/>
          <p:cNvSpPr txBox="1"/>
          <p:nvPr/>
        </p:nvSpPr>
        <p:spPr>
          <a:xfrm>
            <a:off x="10161422" y="3986605"/>
            <a:ext cx="7186038" cy="8524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After the visit, navigator will support patient to undergo phlebotomy for HCV RNA level </a:t>
            </a:r>
          </a:p>
        </p:txBody>
      </p:sp>
      <p:sp>
        <p:nvSpPr>
          <p:cNvPr id="215" name="TextBox 9"/>
          <p:cNvSpPr txBox="1"/>
          <p:nvPr/>
        </p:nvSpPr>
        <p:spPr>
          <a:xfrm>
            <a:off x="11018860" y="5847199"/>
            <a:ext cx="5471163" cy="9367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3200" b="1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t>Week 24 (SVR assessment)</a:t>
            </a:r>
          </a:p>
        </p:txBody>
      </p:sp>
      <p:sp>
        <p:nvSpPr>
          <p:cNvPr id="216" name="TextBox 10"/>
          <p:cNvSpPr txBox="1"/>
          <p:nvPr/>
        </p:nvSpPr>
        <p:spPr>
          <a:xfrm>
            <a:off x="10308917" y="7171512"/>
            <a:ext cx="6593012" cy="14112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Participant’s HCV RNA level will be reviewed</a:t>
            </a:r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/>
          </a:p>
          <a:p>
            <a: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If participant does not achieve SVR, he or she will be referred to ongoing care</a:t>
            </a:r>
          </a:p>
        </p:txBody>
      </p:sp>
      <p:pic>
        <p:nvPicPr>
          <p:cNvPr id="217" name="Rectangle Rectangle" descr="Rectangle Rectangl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54917" y="1806437"/>
            <a:ext cx="7887287" cy="4088381"/>
          </a:xfrm>
          <a:prstGeom prst="rect">
            <a:avLst/>
          </a:prstGeom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</p:pic>
      <p:pic>
        <p:nvPicPr>
          <p:cNvPr id="218" name="Rectangle Rectangle" descr="Rectangle Rectangl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854917" y="6034438"/>
            <a:ext cx="7887287" cy="4088381"/>
          </a:xfrm>
          <a:prstGeom prst="rect">
            <a:avLst/>
          </a:prstGeom>
          <a:effectLst>
            <a:outerShdw blurRad="38100" dist="23000" dir="5400000" rotWithShape="0">
              <a:srgbClr val="000000">
                <a:alpha val="35000"/>
              </a:srgbClr>
            </a:outerShdw>
            <a:reflection stA="50000" endPos="40000" dir="5400000" sy="-100000" algn="bl" rotWithShape="0"/>
          </a:effectLst>
        </p:spPr>
      </p:pic>
      <p:sp>
        <p:nvSpPr>
          <p:cNvPr id="219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16</a:t>
            </a:r>
            <a:endParaRPr dirty="0"/>
          </a:p>
        </p:txBody>
      </p:sp>
      <p:pic>
        <p:nvPicPr>
          <p:cNvPr id="220" name="Rectangle Rectangle" descr="Rectangle Rectangl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98" y="1806437"/>
            <a:ext cx="7887287" cy="4088381"/>
          </a:xfrm>
          <a:prstGeom prst="rect">
            <a:avLst/>
          </a:prstGeom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</p:pic>
      <p:pic>
        <p:nvPicPr>
          <p:cNvPr id="221" name="Rectangle Rectangle" descr="Rectangle Rectangle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810798" y="6034438"/>
            <a:ext cx="7887287" cy="4088381"/>
          </a:xfrm>
          <a:prstGeom prst="rect">
            <a:avLst/>
          </a:prstGeom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022513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8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4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6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2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8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" grpId="0" animBg="1" advAuto="0"/>
      <p:bldP spid="205" grpId="0" animBg="1" advAuto="0"/>
      <p:bldP spid="206" grpId="0" animBg="1" advAuto="0"/>
      <p:bldP spid="207" grpId="0" animBg="1" advAuto="0"/>
      <p:bldP spid="208" grpId="0" animBg="1" advAuto="0"/>
      <p:bldP spid="209" grpId="0" animBg="1" advAuto="0"/>
      <p:bldP spid="210" grpId="0" animBg="1" advAuto="0"/>
      <p:bldP spid="211" grpId="0" animBg="1" advAuto="0"/>
      <p:bldP spid="212" grpId="0" animBg="1" advAuto="0"/>
      <p:bldP spid="213" grpId="0" animBg="1" advAuto="0"/>
      <p:bldP spid="214" grpId="0" animBg="1" advAuto="0"/>
      <p:bldP spid="215" grpId="0" animBg="1" advAuto="0"/>
      <p:bldP spid="216" grpId="0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7" name="TextBox 8"/>
          <p:cNvSpPr txBox="1"/>
          <p:nvPr/>
        </p:nvSpPr>
        <p:spPr>
          <a:xfrm>
            <a:off x="431550" y="9229725"/>
            <a:ext cx="545862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88" name="TextBox 9"/>
          <p:cNvSpPr txBox="1"/>
          <p:nvPr/>
        </p:nvSpPr>
        <p:spPr>
          <a:xfrm>
            <a:off x="1993677" y="638512"/>
            <a:ext cx="9172069" cy="1015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en-CA" dirty="0"/>
              <a:t>Challenges</a:t>
            </a:r>
            <a:r>
              <a:rPr dirty="0"/>
              <a:t> </a:t>
            </a:r>
          </a:p>
        </p:txBody>
      </p:sp>
      <p:sp>
        <p:nvSpPr>
          <p:cNvPr id="189" name="TextBox 10"/>
          <p:cNvSpPr txBox="1"/>
          <p:nvPr/>
        </p:nvSpPr>
        <p:spPr>
          <a:xfrm>
            <a:off x="3529797" y="3244607"/>
            <a:ext cx="10817574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en-CA" sz="3200" dirty="0"/>
              <a:t>Clinic acceptance of the proposed changes in initiating HCV treatment for PWID (i.e. protocol deviation)</a:t>
            </a:r>
            <a:endParaRPr sz="3200" dirty="0"/>
          </a:p>
        </p:txBody>
      </p:sp>
      <p:sp>
        <p:nvSpPr>
          <p:cNvPr id="198" name="Freeform 11"/>
          <p:cNvSpPr/>
          <p:nvPr/>
        </p:nvSpPr>
        <p:spPr>
          <a:xfrm>
            <a:off x="13594684" y="7959824"/>
            <a:ext cx="3278630" cy="859731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9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17</a:t>
            </a:r>
            <a:endParaRPr dirty="0"/>
          </a:p>
        </p:txBody>
      </p:sp>
      <p:pic>
        <p:nvPicPr>
          <p:cNvPr id="16" name="Image" descr="Image">
            <a:extLst>
              <a:ext uri="{FF2B5EF4-FFF2-40B4-BE49-F238E27FC236}">
                <a16:creationId xmlns:a16="http://schemas.microsoft.com/office/drawing/2014/main" id="{6FA8BBE8-9852-4A42-ABCF-C4F600CB1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4120" y="3493521"/>
            <a:ext cx="422385" cy="487056"/>
          </a:xfrm>
          <a:prstGeom prst="rect">
            <a:avLst/>
          </a:prstGeom>
          <a:ln w="12700">
            <a:miter lim="400000"/>
          </a:ln>
        </p:spPr>
      </p:pic>
      <p:pic>
        <p:nvPicPr>
          <p:cNvPr id="17" name="Image" descr="Image">
            <a:extLst>
              <a:ext uri="{FF2B5EF4-FFF2-40B4-BE49-F238E27FC236}">
                <a16:creationId xmlns:a16="http://schemas.microsoft.com/office/drawing/2014/main" id="{A1050DF2-AFFE-0645-ABFC-E6E2F0A4F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384" y="4790533"/>
            <a:ext cx="422385" cy="487056"/>
          </a:xfrm>
          <a:prstGeom prst="rect">
            <a:avLst/>
          </a:prstGeom>
          <a:ln w="12700">
            <a:miter lim="400000"/>
          </a:ln>
        </p:spPr>
      </p:pic>
      <p:sp>
        <p:nvSpPr>
          <p:cNvPr id="18" name="TextBox 10">
            <a:extLst>
              <a:ext uri="{FF2B5EF4-FFF2-40B4-BE49-F238E27FC236}">
                <a16:creationId xmlns:a16="http://schemas.microsoft.com/office/drawing/2014/main" id="{FF2F53D0-72A9-4749-B3B8-AC8E8824E8C9}"/>
              </a:ext>
            </a:extLst>
          </p:cNvPr>
          <p:cNvSpPr txBox="1"/>
          <p:nvPr/>
        </p:nvSpPr>
        <p:spPr>
          <a:xfrm>
            <a:off x="4008769" y="5139193"/>
            <a:ext cx="10817574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endParaRPr sz="3200" dirty="0"/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E6070A72-4FD6-FC43-B2EF-4DA4E11527D8}"/>
              </a:ext>
            </a:extLst>
          </p:cNvPr>
          <p:cNvSpPr txBox="1"/>
          <p:nvPr/>
        </p:nvSpPr>
        <p:spPr>
          <a:xfrm>
            <a:off x="3529797" y="6385280"/>
            <a:ext cx="10817574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en-CA" sz="3200" dirty="0"/>
              <a:t>Availability of resources, willingness to share resources</a:t>
            </a:r>
            <a:endParaRPr sz="3200" dirty="0"/>
          </a:p>
        </p:txBody>
      </p:sp>
      <p:sp>
        <p:nvSpPr>
          <p:cNvPr id="20" name="TextBox 10">
            <a:extLst>
              <a:ext uri="{FF2B5EF4-FFF2-40B4-BE49-F238E27FC236}">
                <a16:creationId xmlns:a16="http://schemas.microsoft.com/office/drawing/2014/main" id="{14876A6D-3FB8-A64C-B091-783FE7B88A86}"/>
              </a:ext>
            </a:extLst>
          </p:cNvPr>
          <p:cNvSpPr txBox="1"/>
          <p:nvPr/>
        </p:nvSpPr>
        <p:spPr>
          <a:xfrm>
            <a:off x="3529797" y="4790533"/>
            <a:ext cx="10817574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r>
              <a:rPr lang="en-CA" sz="3200" dirty="0"/>
              <a:t>Innovation-values fit (i.e. different values hold by different stakeholders) </a:t>
            </a:r>
            <a:endParaRPr sz="3200" dirty="0"/>
          </a:p>
        </p:txBody>
      </p:sp>
      <p:pic>
        <p:nvPicPr>
          <p:cNvPr id="21" name="Image" descr="Image">
            <a:extLst>
              <a:ext uri="{FF2B5EF4-FFF2-40B4-BE49-F238E27FC236}">
                <a16:creationId xmlns:a16="http://schemas.microsoft.com/office/drawing/2014/main" id="{E9E202C7-A179-2A47-83FF-2325E048CF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5383" y="6455455"/>
            <a:ext cx="422385" cy="4870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04794869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 advAuto="0"/>
      <p:bldP spid="18" grpId="0" animBg="1" advAuto="0"/>
      <p:bldP spid="19" grpId="0" animBg="1" advAuto="0"/>
      <p:bldP spid="20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Freeform 3"/>
          <p:cNvSpPr/>
          <p:nvPr/>
        </p:nvSpPr>
        <p:spPr>
          <a:xfrm>
            <a:off x="0" y="0"/>
            <a:ext cx="977413" cy="977413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7" name="TextBox 8"/>
          <p:cNvSpPr txBox="1"/>
          <p:nvPr/>
        </p:nvSpPr>
        <p:spPr>
          <a:xfrm>
            <a:off x="431550" y="9229725"/>
            <a:ext cx="545862" cy="546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/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20</a:t>
            </a:r>
          </a:p>
          <a:p>
            <a: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t>22</a:t>
            </a:r>
          </a:p>
        </p:txBody>
      </p:sp>
      <p:sp>
        <p:nvSpPr>
          <p:cNvPr id="188" name="TextBox 9"/>
          <p:cNvSpPr txBox="1"/>
          <p:nvPr/>
        </p:nvSpPr>
        <p:spPr>
          <a:xfrm>
            <a:off x="1993677" y="638512"/>
            <a:ext cx="9172069" cy="10156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ts val="8300"/>
              </a:lnSpc>
              <a:defRPr sz="5900">
                <a:solidFill>
                  <a:srgbClr val="171616"/>
                </a:solidFill>
                <a:latin typeface="Raleway"/>
                <a:ea typeface="Raleway"/>
                <a:cs typeface="Raleway"/>
                <a:sym typeface="Raleway"/>
              </a:defRPr>
            </a:lvl1pPr>
          </a:lstStyle>
          <a:p>
            <a:r>
              <a:rPr lang="en-CA" dirty="0"/>
              <a:t>Thank you. </a:t>
            </a:r>
            <a:endParaRPr dirty="0"/>
          </a:p>
        </p:txBody>
      </p:sp>
      <p:sp>
        <p:nvSpPr>
          <p:cNvPr id="189" name="TextBox 10"/>
          <p:cNvSpPr txBox="1"/>
          <p:nvPr/>
        </p:nvSpPr>
        <p:spPr>
          <a:xfrm>
            <a:off x="4008769" y="3303448"/>
            <a:ext cx="10817574" cy="21236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CA" sz="13800" dirty="0"/>
              <a:t>Q&amp;A</a:t>
            </a:r>
            <a:endParaRPr sz="13800" dirty="0"/>
          </a:p>
        </p:txBody>
      </p:sp>
      <p:sp>
        <p:nvSpPr>
          <p:cNvPr id="198" name="Freeform 11"/>
          <p:cNvSpPr/>
          <p:nvPr/>
        </p:nvSpPr>
        <p:spPr>
          <a:xfrm>
            <a:off x="13594684" y="7959824"/>
            <a:ext cx="3278630" cy="859731"/>
          </a:xfrm>
          <a:prstGeom prst="rect">
            <a:avLst/>
          </a:prstGeom>
          <a:solidFill>
            <a:srgbClr val="DDD0BC"/>
          </a:solidFill>
          <a:ln w="12700">
            <a:miter lim="400000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99" name="TextBox 4"/>
          <p:cNvSpPr txBox="1"/>
          <p:nvPr/>
        </p:nvSpPr>
        <p:spPr>
          <a:xfrm>
            <a:off x="16103477" y="713250"/>
            <a:ext cx="1155824" cy="2673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>
            <a:spAutoFit/>
          </a:bodyPr>
          <a:lstStyle>
            <a:lvl1pPr algn="r">
              <a:lnSpc>
                <a:spcPts val="2200"/>
              </a:lnSpc>
              <a:defRPr sz="15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dirty="0"/>
              <a:t>Page </a:t>
            </a:r>
            <a:r>
              <a:rPr lang="en-CA" dirty="0"/>
              <a:t>1</a:t>
            </a:r>
            <a:r>
              <a:rPr dirty="0"/>
              <a:t>8</a:t>
            </a:r>
          </a:p>
        </p:txBody>
      </p:sp>
      <p:sp>
        <p:nvSpPr>
          <p:cNvPr id="18" name="TextBox 10">
            <a:extLst>
              <a:ext uri="{FF2B5EF4-FFF2-40B4-BE49-F238E27FC236}">
                <a16:creationId xmlns:a16="http://schemas.microsoft.com/office/drawing/2014/main" id="{FF2F53D0-72A9-4749-B3B8-AC8E8824E8C9}"/>
              </a:ext>
            </a:extLst>
          </p:cNvPr>
          <p:cNvSpPr txBox="1"/>
          <p:nvPr/>
        </p:nvSpPr>
        <p:spPr>
          <a:xfrm>
            <a:off x="4008769" y="5139193"/>
            <a:ext cx="10817574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>
            <a:spAutoFit/>
          </a:bodyPr>
          <a:lstStyle>
            <a:lvl1pPr>
              <a:lnSpc>
                <a:spcPts val="2200"/>
              </a:lnSpc>
              <a:defRPr sz="2400">
                <a:solidFill>
                  <a:srgbClr val="171616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lnSpc>
                <a:spcPct val="100000"/>
              </a:lnSpc>
            </a:pPr>
            <a:endParaRPr sz="3200" dirty="0"/>
          </a:p>
        </p:txBody>
      </p:sp>
    </p:spTree>
    <p:extLst>
      <p:ext uri="{BB962C8B-B14F-4D97-AF65-F5344CB8AC3E}">
        <p14:creationId xmlns:p14="http://schemas.microsoft.com/office/powerpoint/2010/main" val="3404507587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 advAuto="0"/>
      <p:bldP spid="18" grpId="0" animBg="1" advAuto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1276</Words>
  <Application>Microsoft Macintosh PowerPoint</Application>
  <PresentationFormat>Custom</PresentationFormat>
  <Paragraphs>188</Paragraphs>
  <Slides>18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Calibri</vt:lpstr>
      <vt:lpstr>Cambria</vt:lpstr>
      <vt:lpstr>Open Sans</vt:lpstr>
      <vt:lpstr>Open Sans Bold</vt:lpstr>
      <vt:lpstr>Raleway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NUR AFIQAH BINTI MOHD SALLEH</cp:lastModifiedBy>
  <cp:revision>1</cp:revision>
  <dcterms:modified xsi:type="dcterms:W3CDTF">2023-07-14T15:10:28Z</dcterms:modified>
</cp:coreProperties>
</file>