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525" r:id="rId3"/>
    <p:sldId id="258" r:id="rId4"/>
    <p:sldId id="273" r:id="rId5"/>
    <p:sldId id="272" r:id="rId6"/>
    <p:sldId id="260" r:id="rId7"/>
    <p:sldId id="278" r:id="rId8"/>
    <p:sldId id="261" r:id="rId9"/>
    <p:sldId id="262" r:id="rId10"/>
    <p:sldId id="269" r:id="rId11"/>
    <p:sldId id="263" r:id="rId12"/>
    <p:sldId id="264" r:id="rId13"/>
    <p:sldId id="280" r:id="rId14"/>
    <p:sldId id="265" r:id="rId15"/>
    <p:sldId id="266" r:id="rId16"/>
    <p:sldId id="267" r:id="rId17"/>
    <p:sldId id="275" r:id="rId18"/>
    <p:sldId id="276" r:id="rId19"/>
    <p:sldId id="281" r:id="rId20"/>
    <p:sldId id="277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FEDD102-5349-587A-F2B7-02FE0168D703}" name="Rozanova, Julia" initials="RJ" userId="S::julia.rozanova@yale.edu::79872f01-3a68-42eb-81e1-7e0542efddf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32"/>
    <p:restoredTop sz="96104"/>
  </p:normalViewPr>
  <p:slideViewPr>
    <p:cSldViewPr snapToGrid="0">
      <p:cViewPr varScale="1">
        <p:scale>
          <a:sx n="95" d="100"/>
          <a:sy n="95" d="100"/>
        </p:scale>
        <p:origin x="208" y="6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8/10/relationships/authors" Target="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B386F-0934-5965-1CD8-0CE0A681DE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088975C-F284-B66A-8BA9-9157278A8D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828AE2-C5A1-2FCC-D6D0-7887F2FE4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7CBD2-4187-6444-922C-A88DD072E7B9}" type="datetimeFigureOut">
              <a:rPr lang="en-US" smtClean="0"/>
              <a:t>7/14/23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925629-0585-3D1E-53B2-7CB39BB6E3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172065-F6D2-18D3-370A-737350A137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17D16-9443-6B40-BC11-6239B45AD2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5851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F45048-87E0-A5FB-7A8F-DB64B7519F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02CF215-D0E9-F776-7336-2E6F983F81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6A0993-4C75-3986-4199-05682A2405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7CBD2-4187-6444-922C-A88DD072E7B9}" type="datetimeFigureOut">
              <a:rPr lang="en-US" smtClean="0"/>
              <a:t>7/14/23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F6C27A-C11A-0A56-73BA-FDCD26F89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93F6E5-F600-1E4D-CEFD-72313D66E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17D16-9443-6B40-BC11-6239B45AD2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23687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7B37F-B477-DE40-6F9B-E57FC3D7D6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77886D-BE6D-8A65-23B2-AABF2EEE74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D9589-1B0F-71CE-5EF3-4AD7B9A05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7CBD2-4187-6444-922C-A88DD072E7B9}" type="datetimeFigureOut">
              <a:rPr lang="en-US" smtClean="0"/>
              <a:t>7/14/23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0E3A07-6DC8-AB06-3BA5-8320AF77B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72746B-A055-3EFB-EC33-A6CBCE0DD1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17D16-9443-6B40-BC11-6239B45AD2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3252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CCE429-4DD5-1D3B-7118-F74898BD5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12C585-DBB3-C5DF-AAF8-D8481B570F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2C22CD-5C56-8480-4BAC-D47DF4A459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BE421F-8A94-E488-74DD-71CE24F77A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7CBD2-4187-6444-922C-A88DD072E7B9}" type="datetimeFigureOut">
              <a:rPr lang="en-US" smtClean="0"/>
              <a:t>7/14/23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9A49A20-7BFA-DEDD-9DA7-9B2FABA906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D4DA1E-BB85-BE2F-51E5-D6E4974957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17D16-9443-6B40-BC11-6239B45AD2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536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43891-1674-2F93-425E-7DC7E75491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F9B9BC-AA45-CC07-4185-08E66CF4BF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9A440E-C1D2-4405-D318-B59A45B6D4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B07B478-6B4D-5AC8-0DE6-8FBFD6DCAD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EF86ED3-45D3-8167-40A6-622F5632B1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F85705-0C89-610F-7428-60ABD940C8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7CBD2-4187-6444-922C-A88DD072E7B9}" type="datetimeFigureOut">
              <a:rPr lang="en-US" smtClean="0"/>
              <a:t>7/14/23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A5FD3B1-5DAF-EF73-CDC2-8AFDCBAE9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8FE0DD9-96CC-A5B8-33F9-220A5C5022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17D16-9443-6B40-BC11-6239B45AD2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8241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5C2B5F-45AF-658C-8E00-0D25977A32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C393ED-064E-3ADC-6238-E76A586910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7CBD2-4187-6444-922C-A88DD072E7B9}" type="datetimeFigureOut">
              <a:rPr lang="en-US" smtClean="0"/>
              <a:t>7/14/23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A27B76-C6B0-F48A-4A58-226C66D9FC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FE9A7A7-8B3A-0CD6-3025-61073DF337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17D16-9443-6B40-BC11-6239B45AD2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156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6B2D4EA-7F47-B1F7-6323-ABBC76FB6C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7CBD2-4187-6444-922C-A88DD072E7B9}" type="datetimeFigureOut">
              <a:rPr lang="en-US" smtClean="0"/>
              <a:t>7/14/23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8F48F45-6781-69E5-70C9-0B2320C63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D60EDE-C2A6-7FFA-266C-77128398E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17D16-9443-6B40-BC11-6239B45AD2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85440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EB5F6-7B69-7C81-7B26-2697533DC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CE8986-49EC-D1A2-F51A-5E99949EB5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FD6A80-E636-9928-0568-0282D8C83BB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94E43C-7F0C-3A52-E4D2-B3C588F1C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7CBD2-4187-6444-922C-A88DD072E7B9}" type="datetimeFigureOut">
              <a:rPr lang="en-US" smtClean="0"/>
              <a:t>7/14/23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71D742-F2CC-E197-2C57-94F71D342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55ED79-74DD-1F32-272D-88A63050B5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17D16-9443-6B40-BC11-6239B45AD2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2284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7BB8A6-D882-2358-F1A3-A8D0752525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B95F13B-33EE-F2CF-3044-D38E38F83D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1147E3-8514-528A-AA0C-D2C04F8027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294C2C-157A-547D-9EF3-FD312C38E6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7CBD2-4187-6444-922C-A88DD072E7B9}" type="datetimeFigureOut">
              <a:rPr lang="en-US" smtClean="0"/>
              <a:t>7/14/23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8260E2-D7E2-9110-7462-228FAC068E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73B61E-6DFC-FA4A-357F-4EBA3D3AD1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17D16-9443-6B40-BC11-6239B45AD2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79932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761F8E-2217-B20D-CE90-F8C754203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6B23766-0FBF-E66F-A2E3-332B7CD144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8CFF97-1297-5037-DAA6-46A6232551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7CBD2-4187-6444-922C-A88DD072E7B9}" type="datetimeFigureOut">
              <a:rPr lang="en-US" smtClean="0"/>
              <a:t>7/14/23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45BC3D-E28A-EA2A-6CDC-9AC12A7D76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C1D285-E8C4-775B-6711-943A9F6C64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17D16-9443-6B40-BC11-6239B45AD2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9185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EDB080A-CE29-AD76-D1B3-FA1F6C7A7F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21028A7-7B40-86AB-1C8B-12D3755152F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68500-342F-1ED2-E43C-9DB3B53CA8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B7CBD2-4187-6444-922C-A88DD072E7B9}" type="datetimeFigureOut">
              <a:rPr lang="en-US" smtClean="0"/>
              <a:t>7/14/23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B3BEB0-F371-4DFF-16BC-C777DB1948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4CFC07-B573-AD1C-3839-8C2405C09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317D16-9443-6B40-BC11-6239B45AD2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0059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95E5662-BECA-33E0-2623-06F800B5D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FFD925-260F-8D55-F131-6689DCAF21D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46266B-65E8-7E6C-4DF6-013783FD47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B7CBD2-4187-6444-922C-A88DD072E7B9}" type="datetimeFigureOut">
              <a:rPr lang="en-US" smtClean="0"/>
              <a:t>7/14/23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D46989-0293-0BD9-1218-8EE7A3F004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6B1C8C-CB4C-1566-5F74-1E89CEFB2F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317D16-9443-6B40-BC11-6239B45AD2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7542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journals.plos.org/plosone/article?id=10.1371/journal.pone.0256627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journals.plos.org/plosone/article?id=10.1371/journal.pone.0256627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Julia.Rozanova@yale.edu" TargetMode="External"/><Relationship Id="rId2" Type="http://schemas.openxmlformats.org/officeDocument/2006/relationships/hyperlink" Target="mailto:Sheela.Shenoi@yale.edu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34F16B-4E93-7D7B-1DF1-6A9366845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623612" cy="2387600"/>
          </a:xfrm>
        </p:spPr>
        <p:txBody>
          <a:bodyPr>
            <a:normAutofit fontScale="90000"/>
          </a:bodyPr>
          <a:lstStyle/>
          <a:p>
            <a:r>
              <a:rPr lang="en-US" dirty="0"/>
              <a:t>Adapting Peer Navigation for Older People with HIV in Ukraine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0EBE1A3-3C59-77A1-1C51-2F759E0FA74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19 July 2023</a:t>
            </a:r>
          </a:p>
          <a:p>
            <a:r>
              <a:rPr lang="en-US" dirty="0"/>
              <a:t>Sheela Shenoi MD MPH</a:t>
            </a:r>
          </a:p>
          <a:p>
            <a:r>
              <a:rPr lang="en-US" dirty="0"/>
              <a:t>Julia Rozanova PhD</a:t>
            </a:r>
          </a:p>
          <a:p>
            <a:r>
              <a:rPr lang="en-US" dirty="0"/>
              <a:t>AIDS Program, Yale School of Medicine</a:t>
            </a:r>
          </a:p>
        </p:txBody>
      </p:sp>
      <p:pic>
        <p:nvPicPr>
          <p:cNvPr id="6" name="Picture 2" descr="https://lh3.googleusercontent.com/JM-V0Z1nHbAiV6qkxqZDUjTwgPTjuE3cGOrA3TQuAWVB3UB5z4SSQH-C7Y-VEwPTd6Cu7Pb-a9zV9Siukcba-zUOipRPf7j9HqrxSa5gFDnL5Im8nk1-xv8qtbfnZz7PyEd7dU0Eea_uXqDXlw">
            <a:extLst>
              <a:ext uri="{FF2B5EF4-FFF2-40B4-BE49-F238E27FC236}">
                <a16:creationId xmlns:a16="http://schemas.microsoft.com/office/drawing/2014/main" id="{59FC41D0-AB4B-CC3E-DCA3-36ADD57925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81" t="29836" r="75266" b="6890"/>
          <a:stretch/>
        </p:blipFill>
        <p:spPr bwMode="auto">
          <a:xfrm>
            <a:off x="20377" y="5081269"/>
            <a:ext cx="1502659" cy="16289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2A154BAB-585C-B0CF-8DAA-9B39C4765CF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65" t="10356" r="16470" b="1973"/>
          <a:stretch/>
        </p:blipFill>
        <p:spPr bwMode="auto">
          <a:xfrm>
            <a:off x="9610163" y="5385791"/>
            <a:ext cx="2581837" cy="1480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90501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11467B0-ADE6-F74B-8269-5A9886455B86}"/>
              </a:ext>
            </a:extLst>
          </p:cNvPr>
          <p:cNvSpPr txBox="1"/>
          <p:nvPr/>
        </p:nvSpPr>
        <p:spPr>
          <a:xfrm>
            <a:off x="2425908" y="2342213"/>
            <a:ext cx="8001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Disclosure: </a:t>
            </a:r>
          </a:p>
          <a:p>
            <a:r>
              <a:rPr lang="en-US" sz="2400" dirty="0"/>
              <a:t>My spouse worked for Merck until 2007 and retains company stock in his retirement account. There are no conflicts with respect to this presentation. </a:t>
            </a:r>
          </a:p>
        </p:txBody>
      </p:sp>
    </p:spTree>
    <p:extLst>
      <p:ext uri="{BB962C8B-B14F-4D97-AF65-F5344CB8AC3E}">
        <p14:creationId xmlns:p14="http://schemas.microsoft.com/office/powerpoint/2010/main" val="7086980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B04D6C-570A-17E4-52BC-5E73EA678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Increasing incidence of older adults with HIV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F33B44-708A-FD80-5B4F-620B01E24C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Observed a significant increase in older adults with HIV among incident HIV cases</a:t>
            </a:r>
          </a:p>
          <a:p>
            <a:r>
              <a:rPr lang="en-US" dirty="0"/>
              <a:t>Older adults were significantly more likely to present with AIDS compared to younger age groups</a:t>
            </a:r>
          </a:p>
          <a:p>
            <a:r>
              <a:rPr lang="en-US" dirty="0"/>
              <a:t>Loss to follow up from HIV care was 3.6 times greater among OPWH compared to younger adults</a:t>
            </a:r>
          </a:p>
          <a:p>
            <a:r>
              <a:rPr lang="en-US" dirty="0"/>
              <a:t>OPWH were 50% more likely not to initiate ART</a:t>
            </a:r>
          </a:p>
          <a:p>
            <a:r>
              <a:rPr lang="en-US" dirty="0"/>
              <a:t>Older adults were significantly more likely to experience mortality within the year of diagnosis compared to younger age groups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BED9599-F88A-B8F0-D3FA-B5CFB56DA74D}"/>
              </a:ext>
            </a:extLst>
          </p:cNvPr>
          <p:cNvSpPr txBox="1"/>
          <p:nvPr/>
        </p:nvSpPr>
        <p:spPr>
          <a:xfrm>
            <a:off x="8548687" y="6488668"/>
            <a:ext cx="36433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Rozanova et al 2021; Allen et al 2021</a:t>
            </a:r>
          </a:p>
        </p:txBody>
      </p:sp>
    </p:spTree>
    <p:extLst>
      <p:ext uri="{BB962C8B-B14F-4D97-AF65-F5344CB8AC3E}">
        <p14:creationId xmlns:p14="http://schemas.microsoft.com/office/powerpoint/2010/main" val="39264378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83A2FB5A-C91F-5C2F-45C6-6B20E9153D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5697" y="2500312"/>
            <a:ext cx="10718412" cy="2186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9" name="Rectangle 3">
            <a:extLst>
              <a:ext uri="{FF2B5EF4-FFF2-40B4-BE49-F238E27FC236}">
                <a16:creationId xmlns:a16="http://schemas.microsoft.com/office/drawing/2014/main" id="{6F46A86C-9E15-A10D-9BFE-901FD0D76FE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885950" y="1943100"/>
            <a:ext cx="8339417" cy="287899"/>
          </a:xfrm>
          <a:noFill/>
          <a:ln/>
        </p:spPr>
        <p:txBody>
          <a:bodyPr wrap="square">
            <a:spAutoFit/>
          </a:bodyPr>
          <a:lstStyle/>
          <a:p>
            <a:pPr marL="0" indent="0" algn="ctr">
              <a:spcBef>
                <a:spcPct val="0"/>
              </a:spcBef>
              <a:buNone/>
            </a:pPr>
            <a:r>
              <a:rPr lang="en-US" altLang="en-US" sz="1412" b="1" dirty="0">
                <a:solidFill>
                  <a:schemeClr val="tx2"/>
                </a:solidFill>
              </a:rPr>
              <a:t>Table 1. Percent of sample with CD4 count &lt; 200 cells/mL at time of HIV diagnosis by age.</a:t>
            </a:r>
          </a:p>
        </p:txBody>
      </p:sp>
      <p:sp>
        <p:nvSpPr>
          <p:cNvPr id="4100" name="Text Box 4">
            <a:extLst>
              <a:ext uri="{FF2B5EF4-FFF2-40B4-BE49-F238E27FC236}">
                <a16:creationId xmlns:a16="http://schemas.microsoft.com/office/drawing/2014/main" id="{E0CEA511-1905-9B51-35EA-BE857B4328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0676" y="5748618"/>
            <a:ext cx="8101853" cy="58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en-US" sz="1059"/>
              <a:t>Rozanova J, Zeziulin O, Rich KM, Altice FL, Kiriazova T, et al. (2021) An expanding HIV epidemic among older adults in Ukraine: Implications for patient-centered care. PLOS ONE 16(9): e0256627. https://doi.org/10.1371/journal.pone.0256627</a:t>
            </a:r>
          </a:p>
          <a:p>
            <a:pPr eaLnBrk="1" hangingPunct="1"/>
            <a:r>
              <a:rPr lang="en-US" altLang="en-US" sz="1059">
                <a:hlinkClick r:id="rId3"/>
              </a:rPr>
              <a:t>https://journals.plos.org/plosone/article?id=10.1371/journal.pone.0256627</a:t>
            </a:r>
            <a:endParaRPr lang="en-US" altLang="en-US" sz="1059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CCE2F2E9-0D1C-9522-C6F9-B5B242FBA0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655" y="1445927"/>
            <a:ext cx="10258952" cy="4254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9" name="Rectangle 3">
            <a:extLst>
              <a:ext uri="{FF2B5EF4-FFF2-40B4-BE49-F238E27FC236}">
                <a16:creationId xmlns:a16="http://schemas.microsoft.com/office/drawing/2014/main" id="{0E12CF8A-16CB-B134-A464-B536C5990EF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1966631" y="1158028"/>
            <a:ext cx="8258735" cy="287899"/>
          </a:xfrm>
          <a:noFill/>
          <a:ln/>
        </p:spPr>
        <p:txBody>
          <a:bodyPr>
            <a:spAutoFit/>
          </a:bodyPr>
          <a:lstStyle/>
          <a:p>
            <a:pPr marL="0" indent="0" algn="ctr">
              <a:spcBef>
                <a:spcPct val="0"/>
              </a:spcBef>
              <a:buNone/>
            </a:pPr>
            <a:r>
              <a:rPr lang="en-US" altLang="en-US" sz="1412" b="1">
                <a:solidFill>
                  <a:schemeClr val="tx2"/>
                </a:solidFill>
              </a:rPr>
              <a:t>Table 2. Standardized mortality ratios by age group, 2016–2018.</a:t>
            </a:r>
          </a:p>
        </p:txBody>
      </p:sp>
      <p:sp>
        <p:nvSpPr>
          <p:cNvPr id="4100" name="Text Box 4">
            <a:extLst>
              <a:ext uri="{FF2B5EF4-FFF2-40B4-BE49-F238E27FC236}">
                <a16:creationId xmlns:a16="http://schemas.microsoft.com/office/drawing/2014/main" id="{6F4B5B1A-63A1-1795-80D0-B30E4912D7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50676" y="5748618"/>
            <a:ext cx="8101853" cy="581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/>
            <a:r>
              <a:rPr lang="en-US" altLang="en-US" sz="1059"/>
              <a:t>Rozanova J, Zeziulin O, Rich KM, Altice FL, Kiriazova T, et al. (2021) An expanding HIV epidemic among older adults in Ukraine: Implications for patient-centered care. PLOS ONE 16(9): e0256627. https://doi.org/10.1371/journal.pone.0256627</a:t>
            </a:r>
          </a:p>
          <a:p>
            <a:pPr eaLnBrk="1" hangingPunct="1"/>
            <a:r>
              <a:rPr lang="en-US" altLang="en-US" sz="1059">
                <a:hlinkClick r:id="rId4"/>
              </a:rPr>
              <a:t>https://journals.plos.org/plosone/article?id=10.1371/journal.pone.0256627</a:t>
            </a:r>
            <a:endParaRPr lang="en-US" altLang="en-US" sz="1059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2ED00-5333-AD0C-2A39-CD147A4515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ADAPT-IT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07BF9F-FC77-8259-65F1-09D2D78EB5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363636"/>
                </a:solidFill>
                <a:latin typeface="Roboto" panose="02000000000000000000" pitchFamily="2" charset="0"/>
              </a:rPr>
              <a:t>To f</a:t>
            </a:r>
            <a:r>
              <a:rPr lang="en-US" b="0" i="0" dirty="0">
                <a:solidFill>
                  <a:srgbClr val="363636"/>
                </a:solidFill>
                <a:effectLst/>
                <a:latin typeface="Roboto" panose="02000000000000000000" pitchFamily="2" charset="0"/>
              </a:rPr>
              <a:t>acilitate the adaptation of existing evidence-based interventions (EBI) in novel situations. </a:t>
            </a:r>
          </a:p>
          <a:p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Structured 8-phase process to modify an EBI without competing or contradicting its core tenets. </a:t>
            </a:r>
            <a:endParaRPr lang="en-US" dirty="0">
              <a:latin typeface="Arial" panose="020B0604020202020204" pitchFamily="34" charset="0"/>
              <a:ea typeface="Times New Roman" panose="02020603050405020304" pitchFamily="18" charset="0"/>
            </a:endParaRPr>
          </a:p>
          <a:p>
            <a:r>
              <a:rPr lang="en-US" sz="2800" dirty="0"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Initially developed for adapting EBI for patients with HIV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40A57A7-8AC5-7FFF-BB65-30CE782C6584}"/>
              </a:ext>
            </a:extLst>
          </p:cNvPr>
          <p:cNvSpPr txBox="1"/>
          <p:nvPr/>
        </p:nvSpPr>
        <p:spPr>
          <a:xfrm>
            <a:off x="9402896" y="6519446"/>
            <a:ext cx="30737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/>
              <a:t>Wingood</a:t>
            </a:r>
            <a:r>
              <a:rPr lang="en-US" sz="1600" dirty="0"/>
              <a:t> et al 2008; </a:t>
            </a:r>
            <a:r>
              <a:rPr lang="en-US" sz="1600" dirty="0" err="1"/>
              <a:t>nccmt.ca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8908640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4">
            <a:extLst>
              <a:ext uri="{FF2B5EF4-FFF2-40B4-BE49-F238E27FC236}">
                <a16:creationId xmlns:a16="http://schemas.microsoft.com/office/drawing/2014/main" id="{DCEFA3C7-2F30-DFBF-ED3B-C2B51B7F789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3977576"/>
              </p:ext>
            </p:extLst>
          </p:nvPr>
        </p:nvGraphicFramePr>
        <p:xfrm>
          <a:off x="1123720" y="1299991"/>
          <a:ext cx="10360068" cy="4603270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3063202">
                  <a:extLst>
                    <a:ext uri="{9D8B030D-6E8A-4147-A177-3AD203B41FA5}">
                      <a16:colId xmlns:a16="http://schemas.microsoft.com/office/drawing/2014/main" val="1091504374"/>
                    </a:ext>
                  </a:extLst>
                </a:gridCol>
                <a:gridCol w="7296866">
                  <a:extLst>
                    <a:ext uri="{9D8B030D-6E8A-4147-A177-3AD203B41FA5}">
                      <a16:colId xmlns:a16="http://schemas.microsoft.com/office/drawing/2014/main" val="766758989"/>
                    </a:ext>
                  </a:extLst>
                </a:gridCol>
              </a:tblGrid>
              <a:tr h="460327">
                <a:tc gridSpan="2">
                  <a:txBody>
                    <a:bodyPr/>
                    <a:lstStyle/>
                    <a:p>
                      <a:r>
                        <a:rPr lang="en-US" sz="1800" b="1" cap="none" spc="0">
                          <a:solidFill>
                            <a:schemeClr val="tx1"/>
                          </a:solidFill>
                        </a:rPr>
                        <a:t>ADAPT-ITT</a:t>
                      </a:r>
                    </a:p>
                  </a:txBody>
                  <a:tcPr marL="0" marR="46529" marT="18612" marB="139588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267254"/>
                  </a:ext>
                </a:extLst>
              </a:tr>
              <a:tr h="460327">
                <a:tc>
                  <a:txBody>
                    <a:bodyPr/>
                    <a:lstStyle/>
                    <a:p>
                      <a:r>
                        <a:rPr lang="en-US" sz="1800" b="1" i="1" cap="none" spc="0">
                          <a:solidFill>
                            <a:schemeClr val="tx1"/>
                          </a:solidFill>
                        </a:rPr>
                        <a:t>Phase</a:t>
                      </a:r>
                    </a:p>
                  </a:txBody>
                  <a:tcPr marL="0" marR="46529" marT="18612" marB="13958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i="1" cap="none" spc="0">
                          <a:solidFill>
                            <a:schemeClr val="tx1"/>
                          </a:solidFill>
                        </a:rPr>
                        <a:t>Answers the Question</a:t>
                      </a:r>
                    </a:p>
                  </a:txBody>
                  <a:tcPr marL="0" marR="46529" marT="18612" marB="13958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4786702"/>
                  </a:ext>
                </a:extLst>
              </a:tr>
              <a:tr h="460327">
                <a:tc>
                  <a:txBody>
                    <a:bodyPr/>
                    <a:lstStyle/>
                    <a:p>
                      <a:r>
                        <a:rPr lang="en-US" sz="1800" cap="none" spc="0">
                          <a:solidFill>
                            <a:schemeClr val="tx1"/>
                          </a:solidFill>
                        </a:rPr>
                        <a:t>Assessment</a:t>
                      </a:r>
                    </a:p>
                  </a:txBody>
                  <a:tcPr marL="0" marR="46529" marT="18612" marB="13958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cap="none" spc="0">
                          <a:solidFill>
                            <a:schemeClr val="tx1"/>
                          </a:solidFill>
                        </a:rPr>
                        <a:t>To obtain comprehensive understanding of the target population.</a:t>
                      </a:r>
                    </a:p>
                  </a:txBody>
                  <a:tcPr marL="0" marR="46529" marT="18612" marB="13958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7608794"/>
                  </a:ext>
                </a:extLst>
              </a:tr>
              <a:tr h="460327">
                <a:tc>
                  <a:txBody>
                    <a:bodyPr/>
                    <a:lstStyle/>
                    <a:p>
                      <a:r>
                        <a:rPr lang="en-US" sz="1800" cap="none" spc="0">
                          <a:solidFill>
                            <a:schemeClr val="tx1"/>
                          </a:solidFill>
                        </a:rPr>
                        <a:t>Decision</a:t>
                      </a:r>
                    </a:p>
                  </a:txBody>
                  <a:tcPr marL="0" marR="46529" marT="18612" marB="13958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kern="12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Select interventions and decided whether to </a:t>
                      </a:r>
                      <a:r>
                        <a:rPr lang="en-US" sz="1800" b="0" i="1" kern="12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adopt or adapt.</a:t>
                      </a:r>
                    </a:p>
                  </a:txBody>
                  <a:tcPr marL="0" marR="46529" marT="18612" marB="13958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8591405"/>
                  </a:ext>
                </a:extLst>
              </a:tr>
              <a:tr h="460327">
                <a:tc>
                  <a:txBody>
                    <a:bodyPr/>
                    <a:lstStyle/>
                    <a:p>
                      <a:r>
                        <a:rPr lang="en-US" sz="1800" cap="none" spc="0">
                          <a:solidFill>
                            <a:schemeClr val="tx1"/>
                          </a:solidFill>
                        </a:rPr>
                        <a:t>Adaptation/Administration</a:t>
                      </a:r>
                    </a:p>
                  </a:txBody>
                  <a:tcPr marL="0" marR="46529" marT="18612" marB="13958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kern="12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 a pretested methodology to better understand how to adapt. </a:t>
                      </a:r>
                      <a:endParaRPr lang="en-US" sz="1800" cap="none" spc="0">
                        <a:solidFill>
                          <a:schemeClr val="tx1"/>
                        </a:solidFill>
                      </a:endParaRPr>
                    </a:p>
                  </a:txBody>
                  <a:tcPr marL="0" marR="46529" marT="18612" marB="13958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919662"/>
                  </a:ext>
                </a:extLst>
              </a:tr>
              <a:tr h="460327">
                <a:tc>
                  <a:txBody>
                    <a:bodyPr/>
                    <a:lstStyle/>
                    <a:p>
                      <a:r>
                        <a:rPr lang="en-US" sz="1800" cap="none" spc="0">
                          <a:solidFill>
                            <a:schemeClr val="tx1"/>
                          </a:solidFill>
                        </a:rPr>
                        <a:t>Production</a:t>
                      </a:r>
                    </a:p>
                  </a:txBody>
                  <a:tcPr marL="0" marR="46529" marT="18612" marB="13958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kern="12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Create an adaptation plan and determine goals.</a:t>
                      </a:r>
                      <a:endParaRPr lang="en-US" sz="1800" cap="none" spc="0">
                        <a:solidFill>
                          <a:schemeClr val="tx1"/>
                        </a:solidFill>
                      </a:endParaRPr>
                    </a:p>
                  </a:txBody>
                  <a:tcPr marL="0" marR="46529" marT="18612" marB="13958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1736955"/>
                  </a:ext>
                </a:extLst>
              </a:tr>
              <a:tr h="460327">
                <a:tc>
                  <a:txBody>
                    <a:bodyPr/>
                    <a:lstStyle/>
                    <a:p>
                      <a:r>
                        <a:rPr lang="en-US" sz="1800" cap="none" spc="0">
                          <a:solidFill>
                            <a:schemeClr val="tx1"/>
                          </a:solidFill>
                        </a:rPr>
                        <a:t>Topical Experts</a:t>
                      </a:r>
                    </a:p>
                  </a:txBody>
                  <a:tcPr marL="0" marR="46529" marT="18612" marB="13958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kern="12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Provide substantive content and technical assistance.</a:t>
                      </a:r>
                      <a:endParaRPr lang="en-US" sz="18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46529" marT="18612" marB="13958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7699917"/>
                  </a:ext>
                </a:extLst>
              </a:tr>
              <a:tr h="460327">
                <a:tc>
                  <a:txBody>
                    <a:bodyPr/>
                    <a:lstStyle/>
                    <a:p>
                      <a:r>
                        <a:rPr lang="en-US" sz="1800" cap="none" spc="0">
                          <a:solidFill>
                            <a:schemeClr val="tx1"/>
                          </a:solidFill>
                        </a:rPr>
                        <a:t>Integration</a:t>
                      </a:r>
                    </a:p>
                  </a:txBody>
                  <a:tcPr marL="0" marR="46529" marT="18612" marB="13958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cap="none" spc="0">
                          <a:solidFill>
                            <a:schemeClr val="tx1"/>
                          </a:solidFill>
                        </a:rPr>
                        <a:t>Integrate all forms of information.</a:t>
                      </a:r>
                    </a:p>
                  </a:txBody>
                  <a:tcPr marL="0" marR="46529" marT="18612" marB="13958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0168477"/>
                  </a:ext>
                </a:extLst>
              </a:tr>
              <a:tr h="460327">
                <a:tc>
                  <a:txBody>
                    <a:bodyPr/>
                    <a:lstStyle/>
                    <a:p>
                      <a:r>
                        <a:rPr lang="en-US" sz="1800" cap="none" spc="0">
                          <a:solidFill>
                            <a:schemeClr val="tx1"/>
                          </a:solidFill>
                        </a:rPr>
                        <a:t>Training</a:t>
                      </a:r>
                    </a:p>
                  </a:txBody>
                  <a:tcPr marL="0" marR="46529" marT="18612" marB="13958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cap="none" spc="0">
                          <a:solidFill>
                            <a:schemeClr val="tx1"/>
                          </a:solidFill>
                        </a:rPr>
                        <a:t>Train all relevant personnel.</a:t>
                      </a:r>
                    </a:p>
                  </a:txBody>
                  <a:tcPr marL="0" marR="46529" marT="18612" marB="13958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3202894"/>
                  </a:ext>
                </a:extLst>
              </a:tr>
              <a:tr h="460327">
                <a:tc>
                  <a:txBody>
                    <a:bodyPr/>
                    <a:lstStyle/>
                    <a:p>
                      <a:r>
                        <a:rPr lang="en-US" sz="1800" cap="none" spc="0">
                          <a:solidFill>
                            <a:schemeClr val="tx1"/>
                          </a:solidFill>
                        </a:rPr>
                        <a:t>Testing</a:t>
                      </a:r>
                    </a:p>
                  </a:txBody>
                  <a:tcPr marL="0" marR="46529" marT="18612" marB="13958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kern="12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Pilot test for adaptation efficacy.</a:t>
                      </a:r>
                      <a:endParaRPr lang="en-US" sz="18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46529" marT="18612" marB="13958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5640131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274AB506-474F-15E3-6CCB-F797D36ED699}"/>
              </a:ext>
            </a:extLst>
          </p:cNvPr>
          <p:cNvSpPr txBox="1"/>
          <p:nvPr/>
        </p:nvSpPr>
        <p:spPr>
          <a:xfrm>
            <a:off x="9402896" y="6519446"/>
            <a:ext cx="30737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/>
              <a:t>Wingood</a:t>
            </a:r>
            <a:r>
              <a:rPr lang="en-US" sz="1600" dirty="0"/>
              <a:t> et al 2008; </a:t>
            </a:r>
            <a:r>
              <a:rPr lang="en-US" sz="1600" dirty="0" err="1"/>
              <a:t>nccmt.ca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8619944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4C608BEB-860E-4094-8511-78603564A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50" cy="685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C3D507-B0DC-3D01-1445-ED9758CDA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2488"/>
            <a:ext cx="2899189" cy="4363844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ADAPT-IT: Assessment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BA0E2-10F7-2877-DE23-5C4A030D56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90098" y="1412488"/>
            <a:ext cx="3427283" cy="4363844"/>
          </a:xfrm>
        </p:spPr>
        <p:txBody>
          <a:bodyPr>
            <a:normAutofit/>
          </a:bodyPr>
          <a:lstStyle/>
          <a:p>
            <a:pPr marL="0" indent="0" defTabSz="539496">
              <a:spcBef>
                <a:spcPts val="590"/>
              </a:spcBef>
              <a:buNone/>
            </a:pPr>
            <a:endParaRPr lang="en-US" sz="2400" kern="1200" dirty="0">
              <a:latin typeface="+mn-lt"/>
              <a:ea typeface="+mn-ea"/>
              <a:cs typeface="+mn-cs"/>
            </a:endParaRPr>
          </a:p>
          <a:p>
            <a:pPr marL="0" indent="0" defTabSz="539496">
              <a:spcBef>
                <a:spcPts val="590"/>
              </a:spcBef>
              <a:buNone/>
            </a:pPr>
            <a:r>
              <a:rPr lang="en-US" sz="3200" kern="1200" dirty="0">
                <a:latin typeface="+mn-lt"/>
                <a:ea typeface="+mn-ea"/>
                <a:cs typeface="+mn-cs"/>
              </a:rPr>
              <a:t>Who is the new </a:t>
            </a:r>
          </a:p>
          <a:p>
            <a:pPr marL="0" indent="0" defTabSz="539496">
              <a:spcBef>
                <a:spcPts val="590"/>
              </a:spcBef>
              <a:buNone/>
            </a:pPr>
            <a:r>
              <a:rPr lang="en-US" sz="3200" kern="1200" dirty="0">
                <a:latin typeface="+mn-lt"/>
                <a:ea typeface="+mn-ea"/>
                <a:cs typeface="+mn-cs"/>
              </a:rPr>
              <a:t>target population? </a:t>
            </a:r>
          </a:p>
          <a:p>
            <a:pPr marL="134874" indent="-134874" defTabSz="539496">
              <a:spcBef>
                <a:spcPts val="590"/>
              </a:spcBef>
            </a:pPr>
            <a:endParaRPr lang="en-US" sz="2400" kern="1200" dirty="0">
              <a:latin typeface="+mn-lt"/>
              <a:ea typeface="+mn-ea"/>
              <a:cs typeface="+mn-cs"/>
            </a:endParaRPr>
          </a:p>
          <a:p>
            <a:pPr marL="0" indent="0">
              <a:buNone/>
            </a:pPr>
            <a:endParaRPr lang="en-US" sz="2400" dirty="0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1F16A8D4-FE87-4604-88B2-394B5D1EB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29871" y="1412488"/>
            <a:ext cx="0" cy="36576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36445BF-4296-E059-9778-B0D0041441B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129871" y="1052534"/>
            <a:ext cx="4062129" cy="4395307"/>
          </a:xfrm>
        </p:spPr>
        <p:txBody>
          <a:bodyPr>
            <a:noAutofit/>
          </a:bodyPr>
          <a:lstStyle/>
          <a:p>
            <a:pPr marL="0" indent="0" defTabSz="539496">
              <a:spcBef>
                <a:spcPts val="590"/>
              </a:spcBef>
              <a:buNone/>
            </a:pPr>
            <a:r>
              <a:rPr lang="en-US" sz="2200" u="sng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Older people with HIV</a:t>
            </a:r>
          </a:p>
          <a:p>
            <a:pPr marL="0" indent="0" defTabSz="539496">
              <a:spcBef>
                <a:spcPts val="590"/>
              </a:spcBef>
              <a:buNone/>
            </a:pPr>
            <a:r>
              <a:rPr lang="en-US" sz="2000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 In-depth interviews (n=30)</a:t>
            </a:r>
            <a:endParaRPr lang="en-US" sz="24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04622" lvl="1" indent="-134874" defTabSz="539496">
              <a:spcBef>
                <a:spcPts val="295"/>
              </a:spcBef>
            </a:pPr>
            <a:r>
              <a:rPr lang="en-US" sz="2000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Inability to accept diagnosis</a:t>
            </a:r>
          </a:p>
          <a:p>
            <a:pPr marL="404622" lvl="1" indent="-134874" defTabSz="539496">
              <a:spcBef>
                <a:spcPts val="295"/>
              </a:spcBef>
            </a:pPr>
            <a:r>
              <a:rPr lang="en-US" sz="2000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Identity 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was challenged “I’m a decent person, I did nothing bad”</a:t>
            </a:r>
          </a:p>
          <a:p>
            <a:pPr marL="404622" lvl="1" indent="-134874" defTabSz="539496">
              <a:spcBef>
                <a:spcPts val="295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Resilience: experience managing life altering events</a:t>
            </a:r>
          </a:p>
          <a:p>
            <a:pPr marL="269748" lvl="1" indent="0" defTabSz="539496">
              <a:spcBef>
                <a:spcPts val="295"/>
              </a:spcBef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525" lvl="1" indent="0" defTabSz="539496">
              <a:spcBef>
                <a:spcPts val="295"/>
              </a:spcBef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B) Phone survey (n=123)</a:t>
            </a:r>
          </a:p>
          <a:p>
            <a:pPr marL="457200" lvl="1" indent="-187452" defTabSz="539496">
              <a:spcBef>
                <a:spcPts val="295"/>
              </a:spcBef>
            </a:pPr>
            <a:r>
              <a:rPr lang="en-US" sz="2000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74% requested peer support</a:t>
            </a:r>
          </a:p>
          <a:p>
            <a:pPr marL="457200" lvl="1" indent="-187452" defTabSz="539496">
              <a:spcBef>
                <a:spcPts val="295"/>
              </a:spcBef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Vast majority did not want to meet in person; preferred phone or video due to perceived shame, deemed non-intrusive</a:t>
            </a:r>
          </a:p>
          <a:p>
            <a:pPr marL="269748" lvl="1" indent="0" defTabSz="539496">
              <a:spcBef>
                <a:spcPts val="295"/>
              </a:spcBef>
              <a:buNone/>
            </a:pPr>
            <a:endParaRPr lang="en-US" sz="1800" kern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2972D0-5751-848D-F0A3-621411BF491D}"/>
              </a:ext>
            </a:extLst>
          </p:cNvPr>
          <p:cNvSpPr txBox="1"/>
          <p:nvPr/>
        </p:nvSpPr>
        <p:spPr>
          <a:xfrm>
            <a:off x="9170897" y="6550223"/>
            <a:ext cx="292562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kern="1200" dirty="0">
                <a:latin typeface="+mn-lt"/>
                <a:ea typeface="+mn-ea"/>
                <a:cs typeface="+mn-cs"/>
              </a:rPr>
              <a:t>Allen et al 2021</a:t>
            </a:r>
            <a:r>
              <a:rPr lang="en-US" sz="1400" dirty="0"/>
              <a:t>; </a:t>
            </a:r>
            <a:r>
              <a:rPr lang="en-US" sz="1400" kern="1200" dirty="0">
                <a:latin typeface="+mn-lt"/>
                <a:ea typeface="+mn-ea"/>
                <a:cs typeface="+mn-cs"/>
              </a:rPr>
              <a:t>Rozanova et al 2020 </a:t>
            </a:r>
          </a:p>
        </p:txBody>
      </p:sp>
    </p:spTree>
    <p:extLst>
      <p:ext uri="{BB962C8B-B14F-4D97-AF65-F5344CB8AC3E}">
        <p14:creationId xmlns:p14="http://schemas.microsoft.com/office/powerpoint/2010/main" val="29051562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C608BEB-860E-4094-8511-78603564A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50" cy="685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C3D507-B0DC-3D01-1445-ED9758CDA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2488"/>
            <a:ext cx="2899189" cy="4363844"/>
          </a:xfrm>
        </p:spPr>
        <p:txBody>
          <a:bodyPr anchor="t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ADAPT-IT: Decision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BA0E2-10F7-2877-DE23-5C4A030D56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80855" y="1412489"/>
            <a:ext cx="3427283" cy="4363844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dirty="0"/>
              <a:t>Which EBI is going </a:t>
            </a:r>
          </a:p>
          <a:p>
            <a:pPr marL="0" indent="0">
              <a:buNone/>
            </a:pPr>
            <a:r>
              <a:rPr lang="en-US" dirty="0"/>
              <a:t>to be selected?  </a:t>
            </a:r>
          </a:p>
          <a:p>
            <a:pPr marL="0" indent="0">
              <a:buNone/>
            </a:pPr>
            <a:r>
              <a:rPr lang="en-US" dirty="0"/>
              <a:t>Is it going to be </a:t>
            </a:r>
          </a:p>
          <a:p>
            <a:pPr marL="0" indent="0">
              <a:buNone/>
            </a:pPr>
            <a:r>
              <a:rPr lang="en-US" dirty="0"/>
              <a:t>adopted or adapted?</a:t>
            </a:r>
          </a:p>
          <a:p>
            <a:endParaRPr lang="en-US" sz="2000" dirty="0">
              <a:latin typeface="Cambria" panose="02040503050406030204" pitchFamily="18" charset="0"/>
            </a:endParaRPr>
          </a:p>
          <a:p>
            <a:endParaRPr lang="en-US" sz="2000" dirty="0">
              <a:latin typeface="Cambria" panose="02040503050406030204" pitchFamily="18" charset="0"/>
            </a:endParaRP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F16A8D4-FE87-4604-88B2-394B5D1EB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29871" y="1412488"/>
            <a:ext cx="0" cy="36576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CD73FC-1CE5-4DBE-1409-8976447EEA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56821" y="848260"/>
            <a:ext cx="3718638" cy="461179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r>
              <a:rPr lang="en-US" sz="2400" b="0" i="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ased on our review of the literature, consultation with local stakeholders, and our own formative work, we selected peer navigation</a:t>
            </a:r>
          </a:p>
          <a:p>
            <a:pPr marL="0" indent="0">
              <a:buNone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Peer navigation required adaptation to the older adult context </a:t>
            </a:r>
          </a:p>
          <a:p>
            <a:pPr marL="0" indent="0">
              <a:buNone/>
            </a:pP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Subsequent adjustments required for: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covid19 surges</a:t>
            </a:r>
          </a:p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war context</a:t>
            </a:r>
          </a:p>
          <a:p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99178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4C608BEB-860E-4094-8511-78603564A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50" cy="685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B71AE2-E0F4-DFA2-372D-BD33B33E1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2488"/>
            <a:ext cx="2899189" cy="4363844"/>
          </a:xfrm>
        </p:spPr>
        <p:txBody>
          <a:bodyPr anchor="t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ADAPT-IT: Adaptation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9B5579-0472-E667-0BAE-9A164FD0FC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80855" y="1412489"/>
            <a:ext cx="3427283" cy="43638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What needs to be revised and how will it be revised?</a:t>
            </a:r>
          </a:p>
          <a:p>
            <a:pPr algn="ctr"/>
            <a:endParaRPr lang="en-US" dirty="0"/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1F16A8D4-FE87-4604-88B2-394B5D1EB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29871" y="1412488"/>
            <a:ext cx="0" cy="36576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290EC87-0FD7-0919-C39A-DE04CF4508B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51605" y="158412"/>
            <a:ext cx="3197701" cy="4363844"/>
          </a:xfrm>
        </p:spPr>
        <p:txBody>
          <a:bodyPr>
            <a:noAutofit/>
          </a:bodyPr>
          <a:lstStyle/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Given covid19 context, we built in virtual peer navigation:</a:t>
            </a:r>
          </a:p>
          <a:p>
            <a:pPr lvl="1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First meeting ideally in-person</a:t>
            </a:r>
          </a:p>
          <a:p>
            <a:pPr lvl="1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Subsequent interactions are decided by dyad</a:t>
            </a:r>
          </a:p>
          <a:p>
            <a:pPr lvl="1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The flexibility has proven to be important now in the war context as well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Added information about comorbidities</a:t>
            </a:r>
          </a:p>
          <a:p>
            <a:pPr lvl="1"/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Importance of addressing comorbidities, concurrent medications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Disclosure: stronger emphasis on disclosure to family/children</a:t>
            </a:r>
          </a:p>
          <a:p>
            <a:r>
              <a:rPr lang="en-US" sz="1800" dirty="0">
                <a:latin typeface="Arial" panose="020B0604020202020204" pitchFamily="34" charset="0"/>
                <a:cs typeface="Arial" panose="020B0604020202020204" pitchFamily="34" charset="0"/>
              </a:rPr>
              <a:t>Sexual/social health</a:t>
            </a:r>
          </a:p>
        </p:txBody>
      </p:sp>
    </p:spTree>
    <p:extLst>
      <p:ext uri="{BB962C8B-B14F-4D97-AF65-F5344CB8AC3E}">
        <p14:creationId xmlns:p14="http://schemas.microsoft.com/office/powerpoint/2010/main" val="9517589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4C608BEB-860E-4094-8511-78603564A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50" cy="685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C3D507-B0DC-3D01-1445-ED9758CDA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2488"/>
            <a:ext cx="2899189" cy="4363844"/>
          </a:xfrm>
        </p:spPr>
        <p:txBody>
          <a:bodyPr anchor="t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ADAPT-IT: Production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BA0E2-10F7-2877-DE23-5C4A030D56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80855" y="1412489"/>
            <a:ext cx="3427283" cy="43638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3000" dirty="0"/>
          </a:p>
          <a:p>
            <a:pPr marL="0" indent="0" algn="ctr">
              <a:buNone/>
            </a:pPr>
            <a:r>
              <a:rPr lang="en-US" sz="3000" dirty="0"/>
              <a:t>How do you produce </a:t>
            </a:r>
          </a:p>
          <a:p>
            <a:pPr marL="0" indent="0" algn="ctr">
              <a:buNone/>
            </a:pPr>
            <a:r>
              <a:rPr lang="en-US" sz="3000" dirty="0"/>
              <a:t>the first draft </a:t>
            </a:r>
          </a:p>
          <a:p>
            <a:pPr marL="0" indent="0" algn="ctr">
              <a:buNone/>
            </a:pPr>
            <a:r>
              <a:rPr lang="en-US" sz="3000" dirty="0"/>
              <a:t>and record the </a:t>
            </a:r>
          </a:p>
          <a:p>
            <a:pPr marL="0" indent="0" algn="ctr">
              <a:buNone/>
            </a:pPr>
            <a:r>
              <a:rPr lang="en-US" sz="3000" dirty="0"/>
              <a:t>adaptations to the EBI?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1F16A8D4-FE87-4604-88B2-394B5D1EB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29871" y="1412488"/>
            <a:ext cx="0" cy="36576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E0642F0-0EF5-0FE2-6679-AB3BA6A7FC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22344" y="1059366"/>
            <a:ext cx="3556615" cy="43638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Two investigators reviewed the FHI360 manual, identifying priority areas for peer navigators </a:t>
            </a:r>
          </a:p>
          <a:p>
            <a:pPr marL="0" indent="0">
              <a:buNone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Local HIV specialists revised the training manual incorporating local vignettes, local HIV guidelines</a:t>
            </a:r>
          </a:p>
          <a:p>
            <a:pPr marL="0" indent="0">
              <a:buNone/>
            </a:pP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Subsequent revisions addressed logistics of initiating ART and maintaining HIV care during the war</a:t>
            </a:r>
          </a:p>
        </p:txBody>
      </p:sp>
    </p:spTree>
    <p:extLst>
      <p:ext uri="{BB962C8B-B14F-4D97-AF65-F5344CB8AC3E}">
        <p14:creationId xmlns:p14="http://schemas.microsoft.com/office/powerpoint/2010/main" val="38669884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C608BEB-860E-4094-8511-78603564A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50" cy="685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C3D507-B0DC-3D01-1445-ED9758CDA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2488"/>
            <a:ext cx="2899189" cy="4363844"/>
          </a:xfrm>
        </p:spPr>
        <p:txBody>
          <a:bodyPr anchor="t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ADAPT-IT: Topical Experts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BA0E2-10F7-2877-DE23-5C4A030D56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80855" y="1412489"/>
            <a:ext cx="3427283" cy="43638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3600" dirty="0"/>
          </a:p>
          <a:p>
            <a:pPr marL="0" indent="0" algn="ctr">
              <a:buNone/>
            </a:pPr>
            <a:r>
              <a:rPr lang="en-US" sz="3600" dirty="0"/>
              <a:t>Who can </a:t>
            </a:r>
          </a:p>
          <a:p>
            <a:pPr marL="0" indent="0" algn="ctr">
              <a:buNone/>
            </a:pPr>
            <a:r>
              <a:rPr lang="en-US" sz="3600" dirty="0"/>
              <a:t>help revise </a:t>
            </a:r>
          </a:p>
          <a:p>
            <a:pPr marL="0" indent="0" algn="ctr">
              <a:buNone/>
            </a:pPr>
            <a:r>
              <a:rPr lang="en-US" sz="3600" dirty="0"/>
              <a:t>the EBI?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1F16A8D4-FE87-4604-88B2-394B5D1EB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29871" y="1412488"/>
            <a:ext cx="0" cy="36576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B60D49-F98B-48CC-9B5E-B83C031524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51605" y="844214"/>
            <a:ext cx="3529720" cy="4363844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Community advisory board (CAB) of clinicians, older people living with HIV, NGO staff reviewed the manual and proposed revisions</a:t>
            </a:r>
          </a:p>
          <a:p>
            <a:pPr marL="0" indent="0">
              <a:buNone/>
            </a:pPr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Ongoing discussions with Ukrainian clinicians and older patients about scope of work and retaining core tenets of peer navigation</a:t>
            </a:r>
          </a:p>
          <a:p>
            <a:pPr marL="0" indent="0">
              <a:buNone/>
            </a:pP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54362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4">
            <a:extLst>
              <a:ext uri="{FF2B5EF4-FFF2-40B4-BE49-F238E27FC236}">
                <a16:creationId xmlns:a16="http://schemas.microsoft.com/office/drawing/2014/main" id="{DCEFA3C7-2F30-DFBF-ED3B-C2B51B7F789A}"/>
              </a:ext>
            </a:extLst>
          </p:cNvPr>
          <p:cNvGraphicFramePr>
            <a:graphicFrameLocks noGrp="1"/>
          </p:cNvGraphicFramePr>
          <p:nvPr/>
        </p:nvGraphicFramePr>
        <p:xfrm>
          <a:off x="1123720" y="1299991"/>
          <a:ext cx="10360068" cy="4603270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3063202">
                  <a:extLst>
                    <a:ext uri="{9D8B030D-6E8A-4147-A177-3AD203B41FA5}">
                      <a16:colId xmlns:a16="http://schemas.microsoft.com/office/drawing/2014/main" val="1091504374"/>
                    </a:ext>
                  </a:extLst>
                </a:gridCol>
                <a:gridCol w="7296866">
                  <a:extLst>
                    <a:ext uri="{9D8B030D-6E8A-4147-A177-3AD203B41FA5}">
                      <a16:colId xmlns:a16="http://schemas.microsoft.com/office/drawing/2014/main" val="766758989"/>
                    </a:ext>
                  </a:extLst>
                </a:gridCol>
              </a:tblGrid>
              <a:tr h="460327">
                <a:tc gridSpan="2">
                  <a:txBody>
                    <a:bodyPr/>
                    <a:lstStyle/>
                    <a:p>
                      <a:r>
                        <a:rPr lang="en-US" sz="1800" b="1" cap="none" spc="0">
                          <a:solidFill>
                            <a:schemeClr val="tx1"/>
                          </a:solidFill>
                        </a:rPr>
                        <a:t>ADAPT-ITT</a:t>
                      </a:r>
                    </a:p>
                  </a:txBody>
                  <a:tcPr marL="0" marR="46529" marT="18612" marB="139588">
                    <a:lnL w="12700" cmpd="sng">
                      <a:noFill/>
                    </a:lnL>
                    <a:lnR w="12700" cmpd="sng">
                      <a:noFill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267254"/>
                  </a:ext>
                </a:extLst>
              </a:tr>
              <a:tr h="460327">
                <a:tc>
                  <a:txBody>
                    <a:bodyPr/>
                    <a:lstStyle/>
                    <a:p>
                      <a:r>
                        <a:rPr lang="en-US" sz="1800" b="1" i="1" cap="none" spc="0">
                          <a:solidFill>
                            <a:schemeClr val="tx1"/>
                          </a:solidFill>
                        </a:rPr>
                        <a:t>Phase</a:t>
                      </a:r>
                    </a:p>
                  </a:txBody>
                  <a:tcPr marL="0" marR="46529" marT="18612" marB="13958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1" i="1" cap="none" spc="0">
                          <a:solidFill>
                            <a:schemeClr val="tx1"/>
                          </a:solidFill>
                        </a:rPr>
                        <a:t>Answers the Question</a:t>
                      </a:r>
                    </a:p>
                  </a:txBody>
                  <a:tcPr marL="0" marR="46529" marT="18612" marB="139588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24786702"/>
                  </a:ext>
                </a:extLst>
              </a:tr>
              <a:tr h="460327">
                <a:tc>
                  <a:txBody>
                    <a:bodyPr/>
                    <a:lstStyle/>
                    <a:p>
                      <a:r>
                        <a:rPr lang="en-US" sz="1800" cap="none" spc="0">
                          <a:solidFill>
                            <a:schemeClr val="tx1"/>
                          </a:solidFill>
                        </a:rPr>
                        <a:t>Assessment</a:t>
                      </a:r>
                    </a:p>
                  </a:txBody>
                  <a:tcPr marL="0" marR="46529" marT="18612" marB="13958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cap="none" spc="0">
                          <a:solidFill>
                            <a:schemeClr val="tx1"/>
                          </a:solidFill>
                        </a:rPr>
                        <a:t>To obtain comprehensive understanding of the target population.</a:t>
                      </a:r>
                    </a:p>
                  </a:txBody>
                  <a:tcPr marL="0" marR="46529" marT="18612" marB="13958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7608794"/>
                  </a:ext>
                </a:extLst>
              </a:tr>
              <a:tr h="460327">
                <a:tc>
                  <a:txBody>
                    <a:bodyPr/>
                    <a:lstStyle/>
                    <a:p>
                      <a:r>
                        <a:rPr lang="en-US" sz="1800" cap="none" spc="0">
                          <a:solidFill>
                            <a:schemeClr val="tx1"/>
                          </a:solidFill>
                        </a:rPr>
                        <a:t>Decision</a:t>
                      </a:r>
                    </a:p>
                  </a:txBody>
                  <a:tcPr marL="0" marR="46529" marT="18612" marB="13958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kern="12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Select interventions and decided whether to </a:t>
                      </a:r>
                      <a:r>
                        <a:rPr lang="en-US" sz="1800" b="0" i="1" kern="12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adopt or adapt.</a:t>
                      </a:r>
                    </a:p>
                  </a:txBody>
                  <a:tcPr marL="0" marR="46529" marT="18612" marB="13958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8591405"/>
                  </a:ext>
                </a:extLst>
              </a:tr>
              <a:tr h="460327">
                <a:tc>
                  <a:txBody>
                    <a:bodyPr/>
                    <a:lstStyle/>
                    <a:p>
                      <a:r>
                        <a:rPr lang="en-US" sz="1800" cap="none" spc="0">
                          <a:solidFill>
                            <a:schemeClr val="tx1"/>
                          </a:solidFill>
                        </a:rPr>
                        <a:t>Adaptation/Administration</a:t>
                      </a:r>
                    </a:p>
                  </a:txBody>
                  <a:tcPr marL="0" marR="46529" marT="18612" marB="13958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kern="12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 a pretested methodology to better understand how to adapt. </a:t>
                      </a:r>
                      <a:endParaRPr lang="en-US" sz="1800" cap="none" spc="0">
                        <a:solidFill>
                          <a:schemeClr val="tx1"/>
                        </a:solidFill>
                      </a:endParaRPr>
                    </a:p>
                  </a:txBody>
                  <a:tcPr marL="0" marR="46529" marT="18612" marB="13958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1919662"/>
                  </a:ext>
                </a:extLst>
              </a:tr>
              <a:tr h="460327">
                <a:tc>
                  <a:txBody>
                    <a:bodyPr/>
                    <a:lstStyle/>
                    <a:p>
                      <a:r>
                        <a:rPr lang="en-US" sz="1800" cap="none" spc="0">
                          <a:solidFill>
                            <a:schemeClr val="tx1"/>
                          </a:solidFill>
                        </a:rPr>
                        <a:t>Production</a:t>
                      </a:r>
                    </a:p>
                  </a:txBody>
                  <a:tcPr marL="0" marR="46529" marT="18612" marB="13958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kern="1200" cap="none" spc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Create an adaptation plan and determine goals.</a:t>
                      </a:r>
                      <a:endParaRPr lang="en-US" sz="1800" cap="none" spc="0">
                        <a:solidFill>
                          <a:schemeClr val="tx1"/>
                        </a:solidFill>
                      </a:endParaRPr>
                    </a:p>
                  </a:txBody>
                  <a:tcPr marL="0" marR="46529" marT="18612" marB="13958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71736955"/>
                  </a:ext>
                </a:extLst>
              </a:tr>
              <a:tr h="460327">
                <a:tc>
                  <a:txBody>
                    <a:bodyPr/>
                    <a:lstStyle/>
                    <a:p>
                      <a:r>
                        <a:rPr lang="en-US" sz="1800" cap="none" spc="0">
                          <a:solidFill>
                            <a:schemeClr val="tx1"/>
                          </a:solidFill>
                        </a:rPr>
                        <a:t>Topical Experts</a:t>
                      </a:r>
                    </a:p>
                  </a:txBody>
                  <a:tcPr marL="0" marR="46529" marT="18612" marB="13958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kern="12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Provide substantive content and technical assistance.</a:t>
                      </a:r>
                      <a:endParaRPr lang="en-US" sz="18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46529" marT="18612" marB="13958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7699917"/>
                  </a:ext>
                </a:extLst>
              </a:tr>
              <a:tr h="460327">
                <a:tc>
                  <a:txBody>
                    <a:bodyPr/>
                    <a:lstStyle/>
                    <a:p>
                      <a:r>
                        <a:rPr lang="en-US" sz="1800" cap="none" spc="0">
                          <a:solidFill>
                            <a:schemeClr val="tx1"/>
                          </a:solidFill>
                        </a:rPr>
                        <a:t>Integration</a:t>
                      </a:r>
                    </a:p>
                  </a:txBody>
                  <a:tcPr marL="0" marR="46529" marT="18612" marB="13958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cap="none" spc="0">
                          <a:solidFill>
                            <a:schemeClr val="tx1"/>
                          </a:solidFill>
                        </a:rPr>
                        <a:t>Integrate all forms of information.</a:t>
                      </a:r>
                    </a:p>
                  </a:txBody>
                  <a:tcPr marL="0" marR="46529" marT="18612" marB="13958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20168477"/>
                  </a:ext>
                </a:extLst>
              </a:tr>
              <a:tr h="460327">
                <a:tc>
                  <a:txBody>
                    <a:bodyPr/>
                    <a:lstStyle/>
                    <a:p>
                      <a:r>
                        <a:rPr lang="en-US" sz="1800" cap="none" spc="0">
                          <a:solidFill>
                            <a:schemeClr val="tx1"/>
                          </a:solidFill>
                        </a:rPr>
                        <a:t>Training</a:t>
                      </a:r>
                    </a:p>
                  </a:txBody>
                  <a:tcPr marL="0" marR="46529" marT="18612" marB="13958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cap="none" spc="0">
                          <a:solidFill>
                            <a:schemeClr val="tx1"/>
                          </a:solidFill>
                        </a:rPr>
                        <a:t>Train all relevant personnel.</a:t>
                      </a:r>
                    </a:p>
                  </a:txBody>
                  <a:tcPr marL="0" marR="46529" marT="18612" marB="13958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6350" cap="flat" cmpd="sng" algn="ctr">
                      <a:solidFill>
                        <a:schemeClr val="tx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3202894"/>
                  </a:ext>
                </a:extLst>
              </a:tr>
              <a:tr h="460327">
                <a:tc>
                  <a:txBody>
                    <a:bodyPr/>
                    <a:lstStyle/>
                    <a:p>
                      <a:r>
                        <a:rPr lang="en-US" sz="1800" cap="none" spc="0">
                          <a:solidFill>
                            <a:schemeClr val="tx1"/>
                          </a:solidFill>
                        </a:rPr>
                        <a:t>Testing</a:t>
                      </a:r>
                    </a:p>
                  </a:txBody>
                  <a:tcPr marL="0" marR="46529" marT="18612" marB="13958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="0" i="0" kern="12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Pilot test for adaptation efficacy.</a:t>
                      </a:r>
                      <a:endParaRPr lang="en-US" sz="1800" cap="none" spc="0" dirty="0">
                        <a:solidFill>
                          <a:schemeClr val="tx1"/>
                        </a:solidFill>
                      </a:endParaRPr>
                    </a:p>
                  </a:txBody>
                  <a:tcPr marL="0" marR="46529" marT="18612" marB="139588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85640131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274AB506-474F-15E3-6CCB-F797D36ED699}"/>
              </a:ext>
            </a:extLst>
          </p:cNvPr>
          <p:cNvSpPr txBox="1"/>
          <p:nvPr/>
        </p:nvSpPr>
        <p:spPr>
          <a:xfrm>
            <a:off x="9402896" y="6519446"/>
            <a:ext cx="30737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/>
              <a:t>Wingood</a:t>
            </a:r>
            <a:r>
              <a:rPr lang="en-US" sz="1600" dirty="0"/>
              <a:t> et al 2008; </a:t>
            </a:r>
            <a:r>
              <a:rPr lang="en-US" sz="1600" dirty="0" err="1"/>
              <a:t>nccmt.ca</a:t>
            </a:r>
            <a:endParaRPr lang="en-US" sz="1600" dirty="0"/>
          </a:p>
        </p:txBody>
      </p:sp>
      <p:sp>
        <p:nvSpPr>
          <p:cNvPr id="4" name="Curved Left Arrow 3">
            <a:extLst>
              <a:ext uri="{FF2B5EF4-FFF2-40B4-BE49-F238E27FC236}">
                <a16:creationId xmlns:a16="http://schemas.microsoft.com/office/drawing/2014/main" id="{19EA6E36-9128-65CE-314E-B9711D971CCD}"/>
              </a:ext>
            </a:extLst>
          </p:cNvPr>
          <p:cNvSpPr/>
          <p:nvPr/>
        </p:nvSpPr>
        <p:spPr>
          <a:xfrm>
            <a:off x="11483788" y="3661045"/>
            <a:ext cx="457200" cy="862798"/>
          </a:xfrm>
          <a:prstGeom prst="curved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Curved Right Arrow 5">
            <a:extLst>
              <a:ext uri="{FF2B5EF4-FFF2-40B4-BE49-F238E27FC236}">
                <a16:creationId xmlns:a16="http://schemas.microsoft.com/office/drawing/2014/main" id="{5EE56564-41D9-4FCE-5FD7-06E0CFAC5DD6}"/>
              </a:ext>
            </a:extLst>
          </p:cNvPr>
          <p:cNvSpPr/>
          <p:nvPr/>
        </p:nvSpPr>
        <p:spPr>
          <a:xfrm flipV="1">
            <a:off x="581356" y="3599904"/>
            <a:ext cx="415508" cy="985080"/>
          </a:xfrm>
          <a:prstGeom prst="curved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5690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4C608BEB-860E-4094-8511-78603564A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50" cy="685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C3D507-B0DC-3D01-1445-ED9758CDA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2488"/>
            <a:ext cx="2899189" cy="4363844"/>
          </a:xfrm>
        </p:spPr>
        <p:txBody>
          <a:bodyPr anchor="t">
            <a:normAutofit/>
          </a:bodyPr>
          <a:lstStyle/>
          <a:p>
            <a:r>
              <a:rPr lang="en-US" sz="4000" dirty="0">
                <a:solidFill>
                  <a:srgbClr val="FFFFFF"/>
                </a:solidFill>
              </a:rPr>
              <a:t>ADAPT-IT: Integration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BA0E2-10F7-2877-DE23-5C4A030D56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80855" y="1412489"/>
            <a:ext cx="3427283" cy="436384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endParaRPr lang="en-US" sz="3000" dirty="0"/>
          </a:p>
          <a:p>
            <a:pPr marL="0" indent="0" algn="ctr">
              <a:buNone/>
            </a:pPr>
            <a:endParaRPr lang="en-US" sz="3000" dirty="0"/>
          </a:p>
          <a:p>
            <a:pPr marL="0" indent="0" algn="ctr">
              <a:buNone/>
            </a:pPr>
            <a:r>
              <a:rPr lang="en-US" sz="3000" dirty="0"/>
              <a:t>What will be </a:t>
            </a:r>
          </a:p>
          <a:p>
            <a:pPr marL="0" indent="0" algn="ctr">
              <a:buNone/>
            </a:pPr>
            <a:r>
              <a:rPr lang="en-US" sz="3000" dirty="0"/>
              <a:t>included in the EBI </a:t>
            </a:r>
          </a:p>
          <a:p>
            <a:pPr marL="0" indent="0" algn="ctr">
              <a:buNone/>
            </a:pPr>
            <a:r>
              <a:rPr lang="en-US" sz="3000" dirty="0"/>
              <a:t>that will be a pilot? 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F16A8D4-FE87-4604-88B2-394B5D1EB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29871" y="1412488"/>
            <a:ext cx="0" cy="36576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128BC4-9C25-315D-D4AB-B22E025E9F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10599" y="1412488"/>
            <a:ext cx="3197701" cy="436384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Flexible approach for in-person and virtual/remote support to the older person with HIV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Incorporation of the peer navigators into clinic infrastructure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05554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C608BEB-860E-4094-8511-78603564A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50" cy="685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C3D507-B0DC-3D01-1445-ED9758CDA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2488"/>
            <a:ext cx="2899189" cy="4363844"/>
          </a:xfrm>
        </p:spPr>
        <p:txBody>
          <a:bodyPr anchor="t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ADAPT-IT: Training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BA0E2-10F7-2877-DE23-5C4A030D56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80855" y="1412489"/>
            <a:ext cx="3427283" cy="4363844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endParaRPr lang="en-US" sz="3200" dirty="0"/>
          </a:p>
          <a:p>
            <a:pPr marL="0" indent="0" algn="ctr">
              <a:buNone/>
            </a:pPr>
            <a:endParaRPr lang="en-US" sz="3200" dirty="0"/>
          </a:p>
          <a:p>
            <a:pPr marL="0" indent="0" algn="ctr">
              <a:buNone/>
            </a:pPr>
            <a:r>
              <a:rPr lang="en-US" sz="3200" dirty="0"/>
              <a:t>Who needs </a:t>
            </a:r>
          </a:p>
          <a:p>
            <a:pPr marL="0" indent="0" algn="ctr">
              <a:buNone/>
            </a:pPr>
            <a:r>
              <a:rPr lang="en-US" sz="3200" dirty="0"/>
              <a:t>to be </a:t>
            </a:r>
          </a:p>
          <a:p>
            <a:pPr marL="0" indent="0" algn="ctr">
              <a:buNone/>
            </a:pPr>
            <a:r>
              <a:rPr lang="en-US" sz="3200" dirty="0"/>
              <a:t>trained?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F16A8D4-FE87-4604-88B2-394B5D1EB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29871" y="1412488"/>
            <a:ext cx="0" cy="36576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82DB369-E2D6-AAD5-5660-86596E173C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51604" y="1412489"/>
            <a:ext cx="3197701" cy="436384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rgbClr val="3F3F3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Peer navigators underwent 3-day interactive training, including role-play scenarios in-person and virtually</a:t>
            </a:r>
          </a:p>
          <a:p>
            <a:pPr marL="0" indent="0">
              <a:buNone/>
            </a:pPr>
            <a:endParaRPr lang="en-US" dirty="0">
              <a:solidFill>
                <a:srgbClr val="3F3F3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HIV clinic staff and clinicians were updated on the scope and skills of the peer navigators</a:t>
            </a:r>
          </a:p>
          <a:p>
            <a:pPr marL="0" indent="0">
              <a:buNone/>
            </a:pP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46517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4C608BEB-860E-4094-8511-78603564A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50" cy="685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C3D507-B0DC-3D01-1445-ED9758CDA8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2488"/>
            <a:ext cx="2899189" cy="4363844"/>
          </a:xfrm>
        </p:spPr>
        <p:txBody>
          <a:bodyPr anchor="t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ADAPT-IT: Testing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ABA0E2-10F7-2877-DE23-5C4A030D560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80855" y="1412489"/>
            <a:ext cx="3427283" cy="436384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/>
              <a:t>Was the adaptation successful and did it enhance short-term outcomes?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1F16A8D4-FE87-4604-88B2-394B5D1EB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29871" y="1412488"/>
            <a:ext cx="0" cy="36576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476B14-8817-00CF-E589-9E24C959A4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37189" y="706244"/>
            <a:ext cx="3644136" cy="436384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The pilot RCT is currently underway.  </a:t>
            </a:r>
          </a:p>
          <a:p>
            <a:pPr marL="0" indent="0">
              <a:buNone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We have enrolled 30 older adults with HIV since June 1, 2023</a:t>
            </a:r>
          </a:p>
          <a:p>
            <a:pPr marL="0" indent="0">
              <a:buNone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Randomized 2:1 to peer navigation vs. treatment as usual</a:t>
            </a:r>
          </a:p>
          <a:p>
            <a:pPr marL="0" indent="0">
              <a:buNone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Outcomes to be determined</a:t>
            </a:r>
          </a:p>
          <a:p>
            <a:pPr marL="0" indent="0">
              <a:buNone/>
            </a:pP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Excitement among the team including the peer navigators about peer navigators’ ability to engage those out of care</a:t>
            </a:r>
          </a:p>
        </p:txBody>
      </p:sp>
    </p:spTree>
    <p:extLst>
      <p:ext uri="{BB962C8B-B14F-4D97-AF65-F5344CB8AC3E}">
        <p14:creationId xmlns:p14="http://schemas.microsoft.com/office/powerpoint/2010/main" val="24438294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8A18BAB0-332F-170D-EAA8-279DFA7567A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5586460"/>
              </p:ext>
            </p:extLst>
          </p:nvPr>
        </p:nvGraphicFramePr>
        <p:xfrm>
          <a:off x="924443" y="226254"/>
          <a:ext cx="10707262" cy="646246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6272">
                  <a:extLst>
                    <a:ext uri="{9D8B030D-6E8A-4147-A177-3AD203B41FA5}">
                      <a16:colId xmlns:a16="http://schemas.microsoft.com/office/drawing/2014/main" val="1091504374"/>
                    </a:ext>
                  </a:extLst>
                </a:gridCol>
                <a:gridCol w="4560495">
                  <a:extLst>
                    <a:ext uri="{9D8B030D-6E8A-4147-A177-3AD203B41FA5}">
                      <a16:colId xmlns:a16="http://schemas.microsoft.com/office/drawing/2014/main" val="766758989"/>
                    </a:ext>
                  </a:extLst>
                </a:gridCol>
                <a:gridCol w="4560495">
                  <a:extLst>
                    <a:ext uri="{9D8B030D-6E8A-4147-A177-3AD203B41FA5}">
                      <a16:colId xmlns:a16="http://schemas.microsoft.com/office/drawing/2014/main" val="3162567890"/>
                    </a:ext>
                  </a:extLst>
                </a:gridCol>
              </a:tblGrid>
              <a:tr h="410067">
                <a:tc>
                  <a:txBody>
                    <a:bodyPr/>
                    <a:lstStyle/>
                    <a:p>
                      <a:r>
                        <a:rPr lang="en-US" dirty="0"/>
                        <a:t>Phase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Answers the 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4786702"/>
                  </a:ext>
                </a:extLst>
              </a:tr>
              <a:tr h="495891">
                <a:tc>
                  <a:txBody>
                    <a:bodyPr/>
                    <a:lstStyle/>
                    <a:p>
                      <a:r>
                        <a:rPr lang="en-US" dirty="0"/>
                        <a:t>Assessment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To obtain comprehensive understanding of the target population.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Formative research among older adults with HIV and health care workers identified the need for peer support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67608794"/>
                  </a:ext>
                </a:extLst>
              </a:tr>
              <a:tr h="497711">
                <a:tc>
                  <a:txBody>
                    <a:bodyPr/>
                    <a:lstStyle/>
                    <a:p>
                      <a:r>
                        <a:rPr lang="en-US" dirty="0"/>
                        <a:t>Decision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Select interventions and decided whether to </a:t>
                      </a:r>
                      <a:r>
                        <a:rPr lang="en-US" sz="1800" b="0" i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adopt or adapt.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We selected peer navigation</a:t>
                      </a:r>
                    </a:p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Adaptation to the older adult context was critical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8591405"/>
                  </a:ext>
                </a:extLst>
              </a:tr>
              <a:tr h="515908">
                <a:tc>
                  <a:txBody>
                    <a:bodyPr/>
                    <a:lstStyle/>
                    <a:p>
                      <a:r>
                        <a:rPr lang="en-US" dirty="0"/>
                        <a:t>Adaptation/Administration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Use a pretested methodology to better understand how to adapt. 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We selected the FHI360 tool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61919662"/>
                  </a:ext>
                </a:extLst>
              </a:tr>
              <a:tr h="410067">
                <a:tc>
                  <a:txBody>
                    <a:bodyPr/>
                    <a:lstStyle/>
                    <a:p>
                      <a:r>
                        <a:rPr lang="en-US" dirty="0"/>
                        <a:t>Production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Create an adaptation plan and determine goals.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We determined 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key areas that needed to be addressed: shared lived experience, flexibility for virtual support, comorbidities, disclosure to family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71736955"/>
                  </a:ext>
                </a:extLst>
              </a:tr>
              <a:tr h="497711">
                <a:tc>
                  <a:txBody>
                    <a:bodyPr/>
                    <a:lstStyle/>
                    <a:p>
                      <a:r>
                        <a:rPr lang="en-US" dirty="0"/>
                        <a:t>Topical Experts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Provide substantive content and technical assistance.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Feedback and revisions from clinicians and other stakeholders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17699917"/>
                  </a:ext>
                </a:extLst>
              </a:tr>
              <a:tr h="486137">
                <a:tc>
                  <a:txBody>
                    <a:bodyPr/>
                    <a:lstStyle/>
                    <a:p>
                      <a:r>
                        <a:rPr lang="en-US" dirty="0"/>
                        <a:t>Integration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Integrate all forms of information.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Incorporated feedback, revised for covid19 surges and war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20168477"/>
                  </a:ext>
                </a:extLst>
              </a:tr>
              <a:tr h="462988">
                <a:tc>
                  <a:txBody>
                    <a:bodyPr/>
                    <a:lstStyle/>
                    <a:p>
                      <a:r>
                        <a:rPr lang="en-US" dirty="0"/>
                        <a:t>Training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Train all relevant personnel.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Trained the peer navigators and clinicians, clinical staff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83202894"/>
                  </a:ext>
                </a:extLst>
              </a:tr>
              <a:tr h="474562">
                <a:tc>
                  <a:txBody>
                    <a:bodyPr/>
                    <a:lstStyle/>
                    <a:p>
                      <a:r>
                        <a:rPr lang="en-US" dirty="0"/>
                        <a:t>Testing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Pilot test for adaptation efficacy.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Underway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8564013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17595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B7D1FB-D5D5-8624-1DAB-7CF23D8E2A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2107D6A-F10F-88D0-401B-2CE02DD0B9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Complete the pilot RCT</a:t>
            </a:r>
          </a:p>
          <a:p>
            <a:r>
              <a:rPr lang="en-US" dirty="0"/>
              <a:t>Develop protocol for a larger, multi-site evaluation of peer navigation for older adults </a:t>
            </a:r>
          </a:p>
          <a:p>
            <a:pPr lvl="1"/>
            <a:r>
              <a:rPr lang="en-US" sz="2800" dirty="0"/>
              <a:t>Linkage to care</a:t>
            </a:r>
          </a:p>
          <a:p>
            <a:pPr lvl="1"/>
            <a:r>
              <a:rPr lang="en-US" sz="2800" dirty="0"/>
              <a:t>Retention in care</a:t>
            </a:r>
          </a:p>
          <a:p>
            <a:pPr lvl="1"/>
            <a:r>
              <a:rPr lang="en-US" sz="2800" dirty="0"/>
              <a:t>Viral load suppression</a:t>
            </a:r>
          </a:p>
          <a:p>
            <a:pPr lvl="1"/>
            <a:r>
              <a:rPr lang="en-US" sz="2800" dirty="0"/>
              <a:t>Quality of life</a:t>
            </a:r>
          </a:p>
          <a:p>
            <a:r>
              <a:rPr lang="en-US" dirty="0"/>
              <a:t>Present results to Ukrainian Ministry of Health, local NGO agencies, Kyiv AIDS Centre, Kyiv Addiction Centre, Odessa AIDS Center</a:t>
            </a:r>
          </a:p>
        </p:txBody>
      </p:sp>
    </p:spTree>
    <p:extLst>
      <p:ext uri="{BB962C8B-B14F-4D97-AF65-F5344CB8AC3E}">
        <p14:creationId xmlns:p14="http://schemas.microsoft.com/office/powerpoint/2010/main" val="22619185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CF07C2-A6DD-9068-566C-F71C289D11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576264"/>
            <a:ext cx="10515600" cy="929808"/>
          </a:xfrm>
        </p:spPr>
        <p:txBody>
          <a:bodyPr>
            <a:normAutofit fontScale="90000"/>
          </a:bodyPr>
          <a:lstStyle/>
          <a:p>
            <a:br>
              <a:rPr lang="en-US" dirty="0"/>
            </a:br>
            <a:br>
              <a:rPr lang="en-US" dirty="0"/>
            </a:br>
            <a:br>
              <a:rPr lang="en-US" dirty="0"/>
            </a:br>
            <a:br>
              <a:rPr lang="en-US" dirty="0"/>
            </a:br>
            <a:r>
              <a:rPr lang="en-US" dirty="0"/>
              <a:t>	</a:t>
            </a:r>
            <a:br>
              <a:rPr lang="en-US" dirty="0"/>
            </a:br>
            <a:r>
              <a:rPr lang="en-US" dirty="0"/>
              <a:t>Acknowledgements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EE28A3-0C0E-A708-8E11-51937C6033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698158"/>
            <a:ext cx="10515600" cy="4583578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Julia Rozanova </a:t>
            </a:r>
          </a:p>
          <a:p>
            <a:r>
              <a:rPr lang="en-US" dirty="0">
                <a:solidFill>
                  <a:schemeClr val="tx1"/>
                </a:solidFill>
              </a:rPr>
              <a:t>Oleksandr </a:t>
            </a:r>
            <a:r>
              <a:rPr lang="en-US" dirty="0" err="1">
                <a:solidFill>
                  <a:schemeClr val="tx1"/>
                </a:solidFill>
              </a:rPr>
              <a:t>Zeziulin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 err="1">
                <a:solidFill>
                  <a:schemeClr val="tx1"/>
                </a:solidFill>
              </a:rPr>
              <a:t>Tetiana</a:t>
            </a:r>
            <a:r>
              <a:rPr lang="en-US" dirty="0">
                <a:solidFill>
                  <a:schemeClr val="tx1"/>
                </a:solidFill>
              </a:rPr>
              <a:t> </a:t>
            </a:r>
            <a:r>
              <a:rPr lang="en-US" dirty="0" err="1">
                <a:solidFill>
                  <a:schemeClr val="tx1"/>
                </a:solidFill>
              </a:rPr>
              <a:t>Kiriazova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Irina </a:t>
            </a:r>
            <a:r>
              <a:rPr lang="en-US" dirty="0" err="1">
                <a:solidFill>
                  <a:schemeClr val="tx1"/>
                </a:solidFill>
              </a:rPr>
              <a:t>Zaviryukha</a:t>
            </a:r>
            <a:endParaRPr lang="en-US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Rick Altice</a:t>
            </a:r>
          </a:p>
          <a:p>
            <a:r>
              <a:rPr lang="en-US" dirty="0">
                <a:solidFill>
                  <a:schemeClr val="tx1"/>
                </a:solidFill>
              </a:rPr>
              <a:t>European Institute for Public Health Policy (EIPHP)</a:t>
            </a:r>
          </a:p>
        </p:txBody>
      </p:sp>
    </p:spTree>
    <p:extLst>
      <p:ext uri="{BB962C8B-B14F-4D97-AF65-F5344CB8AC3E}">
        <p14:creationId xmlns:p14="http://schemas.microsoft.com/office/powerpoint/2010/main" val="31487122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CABD5C-3EA6-ADBC-046A-8FE8353088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9903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Questions?</a:t>
            </a:r>
            <a:br>
              <a:rPr lang="en-US" dirty="0"/>
            </a:br>
            <a:r>
              <a:rPr lang="en-US" dirty="0">
                <a:hlinkClick r:id="rId2"/>
              </a:rPr>
              <a:t>Sheela.Shenoi@yale.edu</a:t>
            </a:r>
            <a:br>
              <a:rPr lang="en-US" dirty="0"/>
            </a:br>
            <a:r>
              <a:rPr lang="en-US" dirty="0">
                <a:hlinkClick r:id="rId3"/>
              </a:rPr>
              <a:t>Julia.Rozanova@yale.edu</a:t>
            </a:r>
            <a:br>
              <a:rPr lang="en-US" dirty="0"/>
            </a:b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04450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9364</TotalTime>
  <Words>1299</Words>
  <Application>Microsoft Macintosh PowerPoint</Application>
  <PresentationFormat>Widescreen</PresentationFormat>
  <Paragraphs>195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Calibri Light</vt:lpstr>
      <vt:lpstr>Cambria</vt:lpstr>
      <vt:lpstr>Roboto</vt:lpstr>
      <vt:lpstr>Office Theme</vt:lpstr>
      <vt:lpstr>Adapting Peer Navigation for Older People with HIV in Ukraine</vt:lpstr>
      <vt:lpstr>PowerPoint Presentation</vt:lpstr>
      <vt:lpstr>Increasing incidence of older adults with HIV</vt:lpstr>
      <vt:lpstr>PowerPoint Presentation</vt:lpstr>
      <vt:lpstr>PowerPoint Presentation</vt:lpstr>
      <vt:lpstr>ADAPT-IT</vt:lpstr>
      <vt:lpstr>PowerPoint Presentation</vt:lpstr>
      <vt:lpstr>ADAPT-IT: Assessment</vt:lpstr>
      <vt:lpstr>ADAPT-IT: Decision</vt:lpstr>
      <vt:lpstr>ADAPT-IT: Adaptation</vt:lpstr>
      <vt:lpstr>ADAPT-IT: Production</vt:lpstr>
      <vt:lpstr>ADAPT-IT: Topical Experts</vt:lpstr>
      <vt:lpstr>PowerPoint Presentation</vt:lpstr>
      <vt:lpstr>ADAPT-IT: Integration</vt:lpstr>
      <vt:lpstr>ADAPT-IT: Training</vt:lpstr>
      <vt:lpstr>ADAPT-IT: Testing</vt:lpstr>
      <vt:lpstr>PowerPoint Presentation</vt:lpstr>
      <vt:lpstr>Next Steps</vt:lpstr>
      <vt:lpstr>      Acknowledgements</vt:lpstr>
      <vt:lpstr>Questions? Sheela.Shenoi@yale.edu Julia.Rozanova@yale.edu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Implementation Science and Older People with HIV</dc:title>
  <dc:creator>Shenoi, Sheela</dc:creator>
  <cp:lastModifiedBy>Shenoi, Sheela</cp:lastModifiedBy>
  <cp:revision>20</cp:revision>
  <dcterms:created xsi:type="dcterms:W3CDTF">2023-07-12T01:44:47Z</dcterms:created>
  <dcterms:modified xsi:type="dcterms:W3CDTF">2023-07-19T00:40:40Z</dcterms:modified>
</cp:coreProperties>
</file>