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25"/>
  </p:notesMasterIdLst>
  <p:sldIdLst>
    <p:sldId id="256" r:id="rId2"/>
    <p:sldId id="621" r:id="rId3"/>
    <p:sldId id="1125" r:id="rId4"/>
    <p:sldId id="268" r:id="rId5"/>
    <p:sldId id="1126" r:id="rId6"/>
    <p:sldId id="677" r:id="rId7"/>
    <p:sldId id="1127" r:id="rId8"/>
    <p:sldId id="679" r:id="rId9"/>
    <p:sldId id="833" r:id="rId10"/>
    <p:sldId id="834" r:id="rId11"/>
    <p:sldId id="1133" r:id="rId12"/>
    <p:sldId id="732" r:id="rId13"/>
    <p:sldId id="507" r:id="rId14"/>
    <p:sldId id="1128" r:id="rId15"/>
    <p:sldId id="701" r:id="rId16"/>
    <p:sldId id="1129" r:id="rId17"/>
    <p:sldId id="1136" r:id="rId18"/>
    <p:sldId id="1130" r:id="rId19"/>
    <p:sldId id="1131" r:id="rId20"/>
    <p:sldId id="633" r:id="rId21"/>
    <p:sldId id="1134" r:id="rId22"/>
    <p:sldId id="1135" r:id="rId23"/>
    <p:sldId id="113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4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4B01"/>
    <a:srgbClr val="0E4C92"/>
    <a:srgbClr val="FFC0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697"/>
    <p:restoredTop sz="74710"/>
  </p:normalViewPr>
  <p:slideViewPr>
    <p:cSldViewPr snapToGrid="0" snapToObjects="1" showGuides="1">
      <p:cViewPr varScale="1">
        <p:scale>
          <a:sx n="63" d="100"/>
          <a:sy n="63" d="100"/>
        </p:scale>
        <p:origin x="1008" y="67"/>
      </p:cViewPr>
      <p:guideLst>
        <p:guide orient="horz" pos="2160"/>
        <p:guide pos="6480"/>
      </p:guideLst>
    </p:cSldViewPr>
  </p:slideViewPr>
  <p:outlineViewPr>
    <p:cViewPr>
      <p:scale>
        <a:sx n="33" d="100"/>
        <a:sy n="33" d="100"/>
      </p:scale>
      <p:origin x="0" y="0"/>
    </p:cViewPr>
  </p:outlineViewPr>
  <p:notesTextViewPr>
    <p:cViewPr>
      <p:scale>
        <a:sx n="1" d="1"/>
        <a:sy n="1" d="1"/>
      </p:scale>
      <p:origin x="0" y="0"/>
    </p:cViewPr>
  </p:notesTextViewPr>
  <p:sorterViewPr>
    <p:cViewPr>
      <p:scale>
        <a:sx n="190" d="100"/>
        <a:sy n="19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591604-19BC-4EE6-9811-69F83DE7DFE1}" type="doc">
      <dgm:prSet loTypeId="urn:microsoft.com/office/officeart/2005/8/layout/target3" loCatId="relationship" qsTypeId="urn:microsoft.com/office/officeart/2005/8/quickstyle/simple1" qsCatId="simple" csTypeId="urn:microsoft.com/office/officeart/2005/8/colors/colorful5" csCatId="colorful" phldr="1"/>
      <dgm:spPr/>
      <dgm:t>
        <a:bodyPr/>
        <a:lstStyle/>
        <a:p>
          <a:endParaRPr lang="en-US"/>
        </a:p>
      </dgm:t>
    </dgm:pt>
    <dgm:pt modelId="{E0BF7EA7-0641-42E1-84ED-CD7E58D6E3FF}">
      <dgm:prSet phldrT="[Text]"/>
      <dgm:spPr/>
      <dgm:t>
        <a:bodyPr/>
        <a:lstStyle/>
        <a:p>
          <a:r>
            <a:rPr lang="en-US" b="1" dirty="0"/>
            <a:t>Other Shareholders</a:t>
          </a:r>
        </a:p>
      </dgm:t>
    </dgm:pt>
    <dgm:pt modelId="{6C5CF3E9-0A04-4952-B98C-907EB8ACC889}" type="parTrans" cxnId="{0C227E68-8146-40C4-BB38-53CE3F071F60}">
      <dgm:prSet/>
      <dgm:spPr/>
      <dgm:t>
        <a:bodyPr/>
        <a:lstStyle/>
        <a:p>
          <a:endParaRPr lang="en-US"/>
        </a:p>
      </dgm:t>
    </dgm:pt>
    <dgm:pt modelId="{450B9BE8-1F38-4AC6-AEA7-BF654D187987}" type="sibTrans" cxnId="{0C227E68-8146-40C4-BB38-53CE3F071F60}">
      <dgm:prSet/>
      <dgm:spPr/>
      <dgm:t>
        <a:bodyPr/>
        <a:lstStyle/>
        <a:p>
          <a:endParaRPr lang="en-US"/>
        </a:p>
      </dgm:t>
    </dgm:pt>
    <dgm:pt modelId="{FB52F186-5E9C-4D16-A1CC-1575258E95DA}">
      <dgm:prSet phldrT="[Text]"/>
      <dgm:spPr/>
      <dgm:t>
        <a:bodyPr/>
        <a:lstStyle/>
        <a:p>
          <a:r>
            <a:rPr lang="en-US" dirty="0"/>
            <a:t>Payors</a:t>
          </a:r>
        </a:p>
      </dgm:t>
    </dgm:pt>
    <dgm:pt modelId="{FDF2A2AD-8EC3-4F92-8CB1-0E4E77E5EA29}" type="parTrans" cxnId="{CB85041F-3A07-4BE8-A777-43C08A35F850}">
      <dgm:prSet/>
      <dgm:spPr/>
      <dgm:t>
        <a:bodyPr/>
        <a:lstStyle/>
        <a:p>
          <a:endParaRPr lang="en-US"/>
        </a:p>
      </dgm:t>
    </dgm:pt>
    <dgm:pt modelId="{0C0DE90C-BEE3-4450-AE5F-09844C04BCF4}" type="sibTrans" cxnId="{CB85041F-3A07-4BE8-A777-43C08A35F850}">
      <dgm:prSet/>
      <dgm:spPr/>
      <dgm:t>
        <a:bodyPr/>
        <a:lstStyle/>
        <a:p>
          <a:endParaRPr lang="en-US"/>
        </a:p>
      </dgm:t>
    </dgm:pt>
    <dgm:pt modelId="{AA9A788D-D8F9-4F02-8055-C668581FA0DB}">
      <dgm:prSet phldrT="[Text]"/>
      <dgm:spPr/>
      <dgm:t>
        <a:bodyPr/>
        <a:lstStyle/>
        <a:p>
          <a:r>
            <a:rPr lang="en-US" b="1" dirty="0"/>
            <a:t>Health Systems</a:t>
          </a:r>
        </a:p>
      </dgm:t>
    </dgm:pt>
    <dgm:pt modelId="{3A90DC9F-465A-44FF-8C16-DB4907A109A0}" type="parTrans" cxnId="{AF70DBFD-F248-4435-9E1A-970C2330B95F}">
      <dgm:prSet/>
      <dgm:spPr/>
      <dgm:t>
        <a:bodyPr/>
        <a:lstStyle/>
        <a:p>
          <a:endParaRPr lang="en-US"/>
        </a:p>
      </dgm:t>
    </dgm:pt>
    <dgm:pt modelId="{D95ED9DC-7086-4865-A3A1-94BE7BAA93E0}" type="sibTrans" cxnId="{AF70DBFD-F248-4435-9E1A-970C2330B95F}">
      <dgm:prSet/>
      <dgm:spPr/>
      <dgm:t>
        <a:bodyPr/>
        <a:lstStyle/>
        <a:p>
          <a:endParaRPr lang="en-US"/>
        </a:p>
      </dgm:t>
    </dgm:pt>
    <dgm:pt modelId="{E33B0B46-32EA-491C-9C5F-C3228F374512}">
      <dgm:prSet phldrT="[Text]"/>
      <dgm:spPr/>
      <dgm:t>
        <a:bodyPr/>
        <a:lstStyle/>
        <a:p>
          <a:r>
            <a:rPr lang="en-US" b="1" dirty="0"/>
            <a:t>Individuals</a:t>
          </a:r>
        </a:p>
      </dgm:t>
    </dgm:pt>
    <dgm:pt modelId="{78B8E6A3-9C26-4240-896A-2470C6D9A7FE}" type="parTrans" cxnId="{CFA6B100-61C9-4DFF-87C7-8833ADF50E1D}">
      <dgm:prSet/>
      <dgm:spPr/>
      <dgm:t>
        <a:bodyPr/>
        <a:lstStyle/>
        <a:p>
          <a:endParaRPr lang="en-US"/>
        </a:p>
      </dgm:t>
    </dgm:pt>
    <dgm:pt modelId="{7147849E-A1C2-4CB9-96C9-E26CD9976239}" type="sibTrans" cxnId="{CFA6B100-61C9-4DFF-87C7-8833ADF50E1D}">
      <dgm:prSet/>
      <dgm:spPr/>
      <dgm:t>
        <a:bodyPr/>
        <a:lstStyle/>
        <a:p>
          <a:endParaRPr lang="en-US"/>
        </a:p>
      </dgm:t>
    </dgm:pt>
    <dgm:pt modelId="{0217BCB1-59E8-4020-AB21-D690270A10AB}">
      <dgm:prSet phldrT="[Text]"/>
      <dgm:spPr/>
      <dgm:t>
        <a:bodyPr/>
        <a:lstStyle/>
        <a:p>
          <a:r>
            <a:rPr lang="en-US" dirty="0"/>
            <a:t>Practitioners</a:t>
          </a:r>
        </a:p>
      </dgm:t>
    </dgm:pt>
    <dgm:pt modelId="{98AA088C-0A97-4DB1-AA36-515B4EEB5381}" type="parTrans" cxnId="{87E3F0D1-B6FC-4A5B-8458-75C0BE4D1EA0}">
      <dgm:prSet/>
      <dgm:spPr/>
      <dgm:t>
        <a:bodyPr/>
        <a:lstStyle/>
        <a:p>
          <a:endParaRPr lang="en-US"/>
        </a:p>
      </dgm:t>
    </dgm:pt>
    <dgm:pt modelId="{0B49F1DE-CFF7-4FB0-8680-641FBCAB9849}" type="sibTrans" cxnId="{87E3F0D1-B6FC-4A5B-8458-75C0BE4D1EA0}">
      <dgm:prSet/>
      <dgm:spPr/>
      <dgm:t>
        <a:bodyPr/>
        <a:lstStyle/>
        <a:p>
          <a:endParaRPr lang="en-US"/>
        </a:p>
      </dgm:t>
    </dgm:pt>
    <dgm:pt modelId="{6D815CFB-942A-40E6-B1F4-F887AD2262AC}">
      <dgm:prSet phldrT="[Text]"/>
      <dgm:spPr/>
      <dgm:t>
        <a:bodyPr/>
        <a:lstStyle/>
        <a:p>
          <a:r>
            <a:rPr lang="en-US" dirty="0"/>
            <a:t>Product Makers</a:t>
          </a:r>
        </a:p>
      </dgm:t>
    </dgm:pt>
    <dgm:pt modelId="{EFF2B0FC-1EB8-4368-8D81-F9FBEE500E87}" type="parTrans" cxnId="{74497520-2AA7-425A-B1DC-C1ADA101C368}">
      <dgm:prSet/>
      <dgm:spPr/>
      <dgm:t>
        <a:bodyPr/>
        <a:lstStyle/>
        <a:p>
          <a:endParaRPr lang="en-US"/>
        </a:p>
      </dgm:t>
    </dgm:pt>
    <dgm:pt modelId="{74CBBBBA-2877-4C26-B2B9-1D025267B5E3}" type="sibTrans" cxnId="{74497520-2AA7-425A-B1DC-C1ADA101C368}">
      <dgm:prSet/>
      <dgm:spPr/>
      <dgm:t>
        <a:bodyPr/>
        <a:lstStyle/>
        <a:p>
          <a:endParaRPr lang="en-US"/>
        </a:p>
      </dgm:t>
    </dgm:pt>
    <dgm:pt modelId="{C85CDC9A-458A-1B49-8602-9B738830FA12}">
      <dgm:prSet phldrT="[Text]"/>
      <dgm:spPr/>
      <dgm:t>
        <a:bodyPr/>
        <a:lstStyle/>
        <a:p>
          <a:r>
            <a:rPr lang="en-US" dirty="0"/>
            <a:t>Hospitals/Practices</a:t>
          </a:r>
        </a:p>
      </dgm:t>
    </dgm:pt>
    <dgm:pt modelId="{597F0A21-36F9-A840-9DE6-245265B804FF}" type="parTrans" cxnId="{DF584859-9907-A243-B225-9AAE42B54FF8}">
      <dgm:prSet/>
      <dgm:spPr/>
      <dgm:t>
        <a:bodyPr/>
        <a:lstStyle/>
        <a:p>
          <a:endParaRPr lang="en-US"/>
        </a:p>
      </dgm:t>
    </dgm:pt>
    <dgm:pt modelId="{813DF574-A696-314B-A298-6C1F1386B8FB}" type="sibTrans" cxnId="{DF584859-9907-A243-B225-9AAE42B54FF8}">
      <dgm:prSet/>
      <dgm:spPr/>
      <dgm:t>
        <a:bodyPr/>
        <a:lstStyle/>
        <a:p>
          <a:endParaRPr lang="en-US"/>
        </a:p>
      </dgm:t>
    </dgm:pt>
    <dgm:pt modelId="{0537AEBE-688C-224F-A13C-6F746982F146}">
      <dgm:prSet phldrT="[Text]"/>
      <dgm:spPr/>
      <dgm:t>
        <a:bodyPr/>
        <a:lstStyle/>
        <a:p>
          <a:r>
            <a:rPr lang="en-US" dirty="0"/>
            <a:t>Policy Makers</a:t>
          </a:r>
        </a:p>
      </dgm:t>
    </dgm:pt>
    <dgm:pt modelId="{96E64EF7-7A36-0E49-934E-48903DC4DC9A}" type="parTrans" cxnId="{E04606AB-BFF7-6B45-9196-4A14EAA6B270}">
      <dgm:prSet/>
      <dgm:spPr/>
      <dgm:t>
        <a:bodyPr/>
        <a:lstStyle/>
        <a:p>
          <a:endParaRPr lang="en-US"/>
        </a:p>
      </dgm:t>
    </dgm:pt>
    <dgm:pt modelId="{DC394465-91A3-6244-982F-BA9C670DCBD4}" type="sibTrans" cxnId="{E04606AB-BFF7-6B45-9196-4A14EAA6B270}">
      <dgm:prSet/>
      <dgm:spPr/>
      <dgm:t>
        <a:bodyPr/>
        <a:lstStyle/>
        <a:p>
          <a:endParaRPr lang="en-US"/>
        </a:p>
      </dgm:t>
    </dgm:pt>
    <dgm:pt modelId="{F803E11F-487A-6D49-9C66-A29418466D61}">
      <dgm:prSet phldrT="[Text]"/>
      <dgm:spPr/>
      <dgm:t>
        <a:bodyPr/>
        <a:lstStyle/>
        <a:p>
          <a:r>
            <a:rPr lang="en-US" dirty="0"/>
            <a:t>Principal Investigators</a:t>
          </a:r>
        </a:p>
      </dgm:t>
    </dgm:pt>
    <dgm:pt modelId="{B0312D55-8D88-824E-BDB1-41F24F649F18}" type="parTrans" cxnId="{D6BC3E6F-3FD2-B74E-AB90-331B906D2E4B}">
      <dgm:prSet/>
      <dgm:spPr/>
      <dgm:t>
        <a:bodyPr/>
        <a:lstStyle/>
        <a:p>
          <a:endParaRPr lang="en-US"/>
        </a:p>
      </dgm:t>
    </dgm:pt>
    <dgm:pt modelId="{D3B1C82A-08EC-E047-827A-2B6BA4B6D060}" type="sibTrans" cxnId="{D6BC3E6F-3FD2-B74E-AB90-331B906D2E4B}">
      <dgm:prSet/>
      <dgm:spPr/>
      <dgm:t>
        <a:bodyPr/>
        <a:lstStyle/>
        <a:p>
          <a:endParaRPr lang="en-US"/>
        </a:p>
      </dgm:t>
    </dgm:pt>
    <dgm:pt modelId="{D2A3DE7F-8009-6F4E-B11E-BE37A6FD8384}">
      <dgm:prSet phldrT="[Text]"/>
      <dgm:spPr/>
      <dgm:t>
        <a:bodyPr/>
        <a:lstStyle/>
        <a:p>
          <a:r>
            <a:rPr lang="en-US" dirty="0"/>
            <a:t>Health Departments</a:t>
          </a:r>
        </a:p>
      </dgm:t>
    </dgm:pt>
    <dgm:pt modelId="{A56807CB-8FB6-334C-A57B-0F40A2E61A93}" type="parTrans" cxnId="{793EF50B-C4E6-EA4A-8DDF-6F0D1666C2E9}">
      <dgm:prSet/>
      <dgm:spPr/>
      <dgm:t>
        <a:bodyPr/>
        <a:lstStyle/>
        <a:p>
          <a:endParaRPr lang="en-US"/>
        </a:p>
      </dgm:t>
    </dgm:pt>
    <dgm:pt modelId="{F6600813-5026-1043-99FB-705022C4C4A5}" type="sibTrans" cxnId="{793EF50B-C4E6-EA4A-8DDF-6F0D1666C2E9}">
      <dgm:prSet/>
      <dgm:spPr/>
      <dgm:t>
        <a:bodyPr/>
        <a:lstStyle/>
        <a:p>
          <a:endParaRPr lang="en-US"/>
        </a:p>
      </dgm:t>
    </dgm:pt>
    <dgm:pt modelId="{C12053F6-1DDB-B549-A798-59D73478B1D1}">
      <dgm:prSet phldrT="[Text]"/>
      <dgm:spPr/>
      <dgm:t>
        <a:bodyPr/>
        <a:lstStyle/>
        <a:p>
          <a:r>
            <a:rPr lang="en-US" dirty="0"/>
            <a:t>People</a:t>
          </a:r>
        </a:p>
      </dgm:t>
    </dgm:pt>
    <dgm:pt modelId="{79447DAB-4988-E743-986B-FEA2D1255B2C}" type="parTrans" cxnId="{03341D71-195E-5B49-8742-1B111C760723}">
      <dgm:prSet/>
      <dgm:spPr/>
      <dgm:t>
        <a:bodyPr/>
        <a:lstStyle/>
        <a:p>
          <a:endParaRPr lang="en-US"/>
        </a:p>
      </dgm:t>
    </dgm:pt>
    <dgm:pt modelId="{2E7E7FFE-0063-BC4B-8EBA-24C6D87AD127}" type="sibTrans" cxnId="{03341D71-195E-5B49-8742-1B111C760723}">
      <dgm:prSet/>
      <dgm:spPr/>
      <dgm:t>
        <a:bodyPr/>
        <a:lstStyle/>
        <a:p>
          <a:endParaRPr lang="en-US"/>
        </a:p>
      </dgm:t>
    </dgm:pt>
    <dgm:pt modelId="{12BFF3E3-6C89-0A4A-8AD3-0CBF1E2CE644}">
      <dgm:prSet phldrT="[Text]"/>
      <dgm:spPr/>
      <dgm:t>
        <a:bodyPr/>
        <a:lstStyle/>
        <a:p>
          <a:r>
            <a:rPr lang="en-US" dirty="0"/>
            <a:t>Patients</a:t>
          </a:r>
        </a:p>
      </dgm:t>
    </dgm:pt>
    <dgm:pt modelId="{A0C5D5B4-EB6A-A84D-88D9-5111841B753B}" type="parTrans" cxnId="{17197E0E-D91A-3B47-998C-0A85D79267E7}">
      <dgm:prSet/>
      <dgm:spPr/>
      <dgm:t>
        <a:bodyPr/>
        <a:lstStyle/>
        <a:p>
          <a:endParaRPr lang="en-US"/>
        </a:p>
      </dgm:t>
    </dgm:pt>
    <dgm:pt modelId="{C5FA760A-112B-F249-86ED-6EF31296EABC}" type="sibTrans" cxnId="{17197E0E-D91A-3B47-998C-0A85D79267E7}">
      <dgm:prSet/>
      <dgm:spPr/>
      <dgm:t>
        <a:bodyPr/>
        <a:lstStyle/>
        <a:p>
          <a:endParaRPr lang="en-US"/>
        </a:p>
      </dgm:t>
    </dgm:pt>
    <dgm:pt modelId="{1EFDCBE9-0A32-47D3-8425-50307280020B}" type="pres">
      <dgm:prSet presAssocID="{10591604-19BC-4EE6-9811-69F83DE7DFE1}" presName="Name0" presStyleCnt="0">
        <dgm:presLayoutVars>
          <dgm:chMax val="7"/>
          <dgm:dir/>
          <dgm:animLvl val="lvl"/>
          <dgm:resizeHandles val="exact"/>
        </dgm:presLayoutVars>
      </dgm:prSet>
      <dgm:spPr/>
    </dgm:pt>
    <dgm:pt modelId="{F5E17C7D-BFA7-49E3-B2D0-01BF03E26200}" type="pres">
      <dgm:prSet presAssocID="{E0BF7EA7-0641-42E1-84ED-CD7E58D6E3FF}" presName="circle1" presStyleLbl="node1" presStyleIdx="0" presStyleCnt="3" custScaleY="91170" custLinFactNeighborY="-1453"/>
      <dgm:spPr/>
    </dgm:pt>
    <dgm:pt modelId="{4D5609CE-A964-4C96-BCB9-26388B15F104}" type="pres">
      <dgm:prSet presAssocID="{E0BF7EA7-0641-42E1-84ED-CD7E58D6E3FF}" presName="space" presStyleCnt="0"/>
      <dgm:spPr/>
    </dgm:pt>
    <dgm:pt modelId="{DC5729B4-7054-48A0-9498-A573A99F9D32}" type="pres">
      <dgm:prSet presAssocID="{E0BF7EA7-0641-42E1-84ED-CD7E58D6E3FF}" presName="rect1" presStyleLbl="alignAcc1" presStyleIdx="0" presStyleCnt="3" custScaleY="94076"/>
      <dgm:spPr/>
    </dgm:pt>
    <dgm:pt modelId="{E9BCC770-F886-4D4A-912C-867A6C578390}" type="pres">
      <dgm:prSet presAssocID="{AA9A788D-D8F9-4F02-8055-C668581FA0DB}" presName="vertSpace2" presStyleLbl="node1" presStyleIdx="0" presStyleCnt="3"/>
      <dgm:spPr/>
    </dgm:pt>
    <dgm:pt modelId="{72EC2826-3F96-46DD-9C5E-9EFC5AA5FC6A}" type="pres">
      <dgm:prSet presAssocID="{AA9A788D-D8F9-4F02-8055-C668581FA0DB}" presName="circle2" presStyleLbl="node1" presStyleIdx="1" presStyleCnt="3"/>
      <dgm:spPr/>
    </dgm:pt>
    <dgm:pt modelId="{2736E8A9-9F36-46ED-892E-7FD0E8B105AF}" type="pres">
      <dgm:prSet presAssocID="{AA9A788D-D8F9-4F02-8055-C668581FA0DB}" presName="rect2" presStyleLbl="alignAcc1" presStyleIdx="1" presStyleCnt="3"/>
      <dgm:spPr/>
    </dgm:pt>
    <dgm:pt modelId="{A17952CE-2D85-4E61-AA29-447BD024F29D}" type="pres">
      <dgm:prSet presAssocID="{E33B0B46-32EA-491C-9C5F-C3228F374512}" presName="vertSpace3" presStyleLbl="node1" presStyleIdx="1" presStyleCnt="3"/>
      <dgm:spPr/>
    </dgm:pt>
    <dgm:pt modelId="{CF226DCC-06A1-42F6-98CB-FDA39538A69B}" type="pres">
      <dgm:prSet presAssocID="{E33B0B46-32EA-491C-9C5F-C3228F374512}" presName="circle3" presStyleLbl="node1" presStyleIdx="2" presStyleCnt="3"/>
      <dgm:spPr/>
    </dgm:pt>
    <dgm:pt modelId="{7CFFC2FA-B8C0-45A0-93C6-F40F057BCACC}" type="pres">
      <dgm:prSet presAssocID="{E33B0B46-32EA-491C-9C5F-C3228F374512}" presName="rect3" presStyleLbl="alignAcc1" presStyleIdx="2" presStyleCnt="3"/>
      <dgm:spPr/>
    </dgm:pt>
    <dgm:pt modelId="{5D8D26AE-5B24-4677-BC92-DB0A55A496CD}" type="pres">
      <dgm:prSet presAssocID="{E0BF7EA7-0641-42E1-84ED-CD7E58D6E3FF}" presName="rect1ParTx" presStyleLbl="alignAcc1" presStyleIdx="2" presStyleCnt="3">
        <dgm:presLayoutVars>
          <dgm:chMax val="1"/>
          <dgm:bulletEnabled val="1"/>
        </dgm:presLayoutVars>
      </dgm:prSet>
      <dgm:spPr/>
    </dgm:pt>
    <dgm:pt modelId="{5CA7F87E-B3B5-4CCE-9061-A0F171EB860A}" type="pres">
      <dgm:prSet presAssocID="{E0BF7EA7-0641-42E1-84ED-CD7E58D6E3FF}" presName="rect1ChTx" presStyleLbl="alignAcc1" presStyleIdx="2" presStyleCnt="3" custLinFactNeighborY="6936">
        <dgm:presLayoutVars>
          <dgm:bulletEnabled val="1"/>
        </dgm:presLayoutVars>
      </dgm:prSet>
      <dgm:spPr/>
    </dgm:pt>
    <dgm:pt modelId="{08E947F6-634F-43DF-B7F3-7FD1106312D2}" type="pres">
      <dgm:prSet presAssocID="{AA9A788D-D8F9-4F02-8055-C668581FA0DB}" presName="rect2ParTx" presStyleLbl="alignAcc1" presStyleIdx="2" presStyleCnt="3">
        <dgm:presLayoutVars>
          <dgm:chMax val="1"/>
          <dgm:bulletEnabled val="1"/>
        </dgm:presLayoutVars>
      </dgm:prSet>
      <dgm:spPr/>
    </dgm:pt>
    <dgm:pt modelId="{320B31AE-C5AC-4C9C-AF0B-4B610F6E60C7}" type="pres">
      <dgm:prSet presAssocID="{AA9A788D-D8F9-4F02-8055-C668581FA0DB}" presName="rect2ChTx" presStyleLbl="alignAcc1" presStyleIdx="2" presStyleCnt="3">
        <dgm:presLayoutVars>
          <dgm:bulletEnabled val="1"/>
        </dgm:presLayoutVars>
      </dgm:prSet>
      <dgm:spPr/>
    </dgm:pt>
    <dgm:pt modelId="{291CDCEE-3E48-4FD1-86AA-B6E3830C8098}" type="pres">
      <dgm:prSet presAssocID="{E33B0B46-32EA-491C-9C5F-C3228F374512}" presName="rect3ParTx" presStyleLbl="alignAcc1" presStyleIdx="2" presStyleCnt="3">
        <dgm:presLayoutVars>
          <dgm:chMax val="1"/>
          <dgm:bulletEnabled val="1"/>
        </dgm:presLayoutVars>
      </dgm:prSet>
      <dgm:spPr/>
    </dgm:pt>
    <dgm:pt modelId="{072436F4-4DEA-47B5-ABA5-72A8309CCE4B}" type="pres">
      <dgm:prSet presAssocID="{E33B0B46-32EA-491C-9C5F-C3228F374512}" presName="rect3ChTx" presStyleLbl="alignAcc1" presStyleIdx="2" presStyleCnt="3">
        <dgm:presLayoutVars>
          <dgm:bulletEnabled val="1"/>
        </dgm:presLayoutVars>
      </dgm:prSet>
      <dgm:spPr/>
    </dgm:pt>
  </dgm:ptLst>
  <dgm:cxnLst>
    <dgm:cxn modelId="{CFA6B100-61C9-4DFF-87C7-8833ADF50E1D}" srcId="{10591604-19BC-4EE6-9811-69F83DE7DFE1}" destId="{E33B0B46-32EA-491C-9C5F-C3228F374512}" srcOrd="2" destOrd="0" parTransId="{78B8E6A3-9C26-4240-896A-2470C6D9A7FE}" sibTransId="{7147849E-A1C2-4CB9-96C9-E26CD9976239}"/>
    <dgm:cxn modelId="{793EF50B-C4E6-EA4A-8DDF-6F0D1666C2E9}" srcId="{AA9A788D-D8F9-4F02-8055-C668581FA0DB}" destId="{D2A3DE7F-8009-6F4E-B11E-BE37A6FD8384}" srcOrd="1" destOrd="0" parTransId="{A56807CB-8FB6-334C-A57B-0F40A2E61A93}" sibTransId="{F6600813-5026-1043-99FB-705022C4C4A5}"/>
    <dgm:cxn modelId="{17197E0E-D91A-3B47-998C-0A85D79267E7}" srcId="{E33B0B46-32EA-491C-9C5F-C3228F374512}" destId="{12BFF3E3-6C89-0A4A-8AD3-0CBF1E2CE644}" srcOrd="1" destOrd="0" parTransId="{A0C5D5B4-EB6A-A84D-88D9-5111841B753B}" sibTransId="{C5FA760A-112B-F249-86ED-6EF31296EABC}"/>
    <dgm:cxn modelId="{E153E010-B482-BB4A-8E1F-F5AA7A6EA06B}" type="presOf" srcId="{E33B0B46-32EA-491C-9C5F-C3228F374512}" destId="{291CDCEE-3E48-4FD1-86AA-B6E3830C8098}" srcOrd="1" destOrd="0" presId="urn:microsoft.com/office/officeart/2005/8/layout/target3"/>
    <dgm:cxn modelId="{CB85041F-3A07-4BE8-A777-43C08A35F850}" srcId="{E0BF7EA7-0641-42E1-84ED-CD7E58D6E3FF}" destId="{FB52F186-5E9C-4D16-A1CC-1575258E95DA}" srcOrd="0" destOrd="0" parTransId="{FDF2A2AD-8EC3-4F92-8CB1-0E4E77E5EA29}" sibTransId="{0C0DE90C-BEE3-4450-AE5F-09844C04BCF4}"/>
    <dgm:cxn modelId="{74497520-2AA7-425A-B1DC-C1ADA101C368}" srcId="{E0BF7EA7-0641-42E1-84ED-CD7E58D6E3FF}" destId="{6D815CFB-942A-40E6-B1F4-F887AD2262AC}" srcOrd="1" destOrd="0" parTransId="{EFF2B0FC-1EB8-4368-8D81-F9FBEE500E87}" sibTransId="{74CBBBBA-2877-4C26-B2B9-1D025267B5E3}"/>
    <dgm:cxn modelId="{81FCB344-3EA9-734F-9C9F-27C30166ED02}" type="presOf" srcId="{E0BF7EA7-0641-42E1-84ED-CD7E58D6E3FF}" destId="{5D8D26AE-5B24-4677-BC92-DB0A55A496CD}" srcOrd="1" destOrd="0" presId="urn:microsoft.com/office/officeart/2005/8/layout/target3"/>
    <dgm:cxn modelId="{0C227E68-8146-40C4-BB38-53CE3F071F60}" srcId="{10591604-19BC-4EE6-9811-69F83DE7DFE1}" destId="{E0BF7EA7-0641-42E1-84ED-CD7E58D6E3FF}" srcOrd="0" destOrd="0" parTransId="{6C5CF3E9-0A04-4952-B98C-907EB8ACC889}" sibTransId="{450B9BE8-1F38-4AC6-AEA7-BF654D187987}"/>
    <dgm:cxn modelId="{D6BC3E6F-3FD2-B74E-AB90-331B906D2E4B}" srcId="{E0BF7EA7-0641-42E1-84ED-CD7E58D6E3FF}" destId="{F803E11F-487A-6D49-9C66-A29418466D61}" srcOrd="2" destOrd="0" parTransId="{B0312D55-8D88-824E-BDB1-41F24F649F18}" sibTransId="{D3B1C82A-08EC-E047-827A-2B6BA4B6D060}"/>
    <dgm:cxn modelId="{40B59A70-DF6E-DF4A-ABFA-856A5B1E41A4}" type="presOf" srcId="{C12053F6-1DDB-B549-A798-59D73478B1D1}" destId="{072436F4-4DEA-47B5-ABA5-72A8309CCE4B}" srcOrd="0" destOrd="2" presId="urn:microsoft.com/office/officeart/2005/8/layout/target3"/>
    <dgm:cxn modelId="{03341D71-195E-5B49-8742-1B111C760723}" srcId="{E33B0B46-32EA-491C-9C5F-C3228F374512}" destId="{C12053F6-1DDB-B549-A798-59D73478B1D1}" srcOrd="2" destOrd="0" parTransId="{79447DAB-4988-E743-986B-FEA2D1255B2C}" sibTransId="{2E7E7FFE-0063-BC4B-8EBA-24C6D87AD127}"/>
    <dgm:cxn modelId="{ADE17F52-CEB6-2647-8861-743E2F8BFF3A}" type="presOf" srcId="{0217BCB1-59E8-4020-AB21-D690270A10AB}" destId="{072436F4-4DEA-47B5-ABA5-72A8309CCE4B}" srcOrd="0" destOrd="0" presId="urn:microsoft.com/office/officeart/2005/8/layout/target3"/>
    <dgm:cxn modelId="{DF584859-9907-A243-B225-9AAE42B54FF8}" srcId="{AA9A788D-D8F9-4F02-8055-C668581FA0DB}" destId="{C85CDC9A-458A-1B49-8602-9B738830FA12}" srcOrd="2" destOrd="0" parTransId="{597F0A21-36F9-A840-9DE6-245265B804FF}" sibTransId="{813DF574-A696-314B-A298-6C1F1386B8FB}"/>
    <dgm:cxn modelId="{E5D94A7E-45B4-D44A-A565-91B5927AEF9C}" type="presOf" srcId="{12BFF3E3-6C89-0A4A-8AD3-0CBF1E2CE644}" destId="{072436F4-4DEA-47B5-ABA5-72A8309CCE4B}" srcOrd="0" destOrd="1" presId="urn:microsoft.com/office/officeart/2005/8/layout/target3"/>
    <dgm:cxn modelId="{6626D693-9500-0F4A-A4ED-54B9E544D032}" type="presOf" srcId="{AA9A788D-D8F9-4F02-8055-C668581FA0DB}" destId="{2736E8A9-9F36-46ED-892E-7FD0E8B105AF}" srcOrd="0" destOrd="0" presId="urn:microsoft.com/office/officeart/2005/8/layout/target3"/>
    <dgm:cxn modelId="{0EBFBE99-8C6B-2F4A-A159-0A518ACC0D7A}" type="presOf" srcId="{C85CDC9A-458A-1B49-8602-9B738830FA12}" destId="{320B31AE-C5AC-4C9C-AF0B-4B610F6E60C7}" srcOrd="0" destOrd="2" presId="urn:microsoft.com/office/officeart/2005/8/layout/target3"/>
    <dgm:cxn modelId="{CA4F40A4-B09B-6349-A0E6-F78F28747A13}" type="presOf" srcId="{AA9A788D-D8F9-4F02-8055-C668581FA0DB}" destId="{08E947F6-634F-43DF-B7F3-7FD1106312D2}" srcOrd="1" destOrd="0" presId="urn:microsoft.com/office/officeart/2005/8/layout/target3"/>
    <dgm:cxn modelId="{E04606AB-BFF7-6B45-9196-4A14EAA6B270}" srcId="{AA9A788D-D8F9-4F02-8055-C668581FA0DB}" destId="{0537AEBE-688C-224F-A13C-6F746982F146}" srcOrd="0" destOrd="0" parTransId="{96E64EF7-7A36-0E49-934E-48903DC4DC9A}" sibTransId="{DC394465-91A3-6244-982F-BA9C670DCBD4}"/>
    <dgm:cxn modelId="{52C321AB-A34B-1440-B98B-4C59035FF1F6}" type="presOf" srcId="{FB52F186-5E9C-4D16-A1CC-1575258E95DA}" destId="{5CA7F87E-B3B5-4CCE-9061-A0F171EB860A}" srcOrd="0" destOrd="0" presId="urn:microsoft.com/office/officeart/2005/8/layout/target3"/>
    <dgm:cxn modelId="{C1CE2AB1-2AE9-B84E-8667-55D1618F9159}" type="presOf" srcId="{D2A3DE7F-8009-6F4E-B11E-BE37A6FD8384}" destId="{320B31AE-C5AC-4C9C-AF0B-4B610F6E60C7}" srcOrd="0" destOrd="1" presId="urn:microsoft.com/office/officeart/2005/8/layout/target3"/>
    <dgm:cxn modelId="{87E3F0D1-B6FC-4A5B-8458-75C0BE4D1EA0}" srcId="{E33B0B46-32EA-491C-9C5F-C3228F374512}" destId="{0217BCB1-59E8-4020-AB21-D690270A10AB}" srcOrd="0" destOrd="0" parTransId="{98AA088C-0A97-4DB1-AA36-515B4EEB5381}" sibTransId="{0B49F1DE-CFF7-4FB0-8680-641FBCAB9849}"/>
    <dgm:cxn modelId="{CF1D67DB-6A5E-1945-AB22-50FC1AF149AC}" type="presOf" srcId="{E33B0B46-32EA-491C-9C5F-C3228F374512}" destId="{7CFFC2FA-B8C0-45A0-93C6-F40F057BCACC}" srcOrd="0" destOrd="0" presId="urn:microsoft.com/office/officeart/2005/8/layout/target3"/>
    <dgm:cxn modelId="{230B8FDB-3DFC-984B-8F58-F5FA81C33893}" type="presOf" srcId="{10591604-19BC-4EE6-9811-69F83DE7DFE1}" destId="{1EFDCBE9-0A32-47D3-8425-50307280020B}" srcOrd="0" destOrd="0" presId="urn:microsoft.com/office/officeart/2005/8/layout/target3"/>
    <dgm:cxn modelId="{8070A7E3-5DEA-8C4E-A7AB-39A387C17BDA}" type="presOf" srcId="{0537AEBE-688C-224F-A13C-6F746982F146}" destId="{320B31AE-C5AC-4C9C-AF0B-4B610F6E60C7}" srcOrd="0" destOrd="0" presId="urn:microsoft.com/office/officeart/2005/8/layout/target3"/>
    <dgm:cxn modelId="{77E29DE7-9534-5A4E-8CDF-665DAE5F118B}" type="presOf" srcId="{F803E11F-487A-6D49-9C66-A29418466D61}" destId="{5CA7F87E-B3B5-4CCE-9061-A0F171EB860A}" srcOrd="0" destOrd="2" presId="urn:microsoft.com/office/officeart/2005/8/layout/target3"/>
    <dgm:cxn modelId="{4904E3F1-B668-2046-AC9B-EA9437C9386B}" type="presOf" srcId="{6D815CFB-942A-40E6-B1F4-F887AD2262AC}" destId="{5CA7F87E-B3B5-4CCE-9061-A0F171EB860A}" srcOrd="0" destOrd="1" presId="urn:microsoft.com/office/officeart/2005/8/layout/target3"/>
    <dgm:cxn modelId="{8EEAF0F5-6271-144A-A0A4-DD48B769B31B}" type="presOf" srcId="{E0BF7EA7-0641-42E1-84ED-CD7E58D6E3FF}" destId="{DC5729B4-7054-48A0-9498-A573A99F9D32}" srcOrd="0" destOrd="0" presId="urn:microsoft.com/office/officeart/2005/8/layout/target3"/>
    <dgm:cxn modelId="{AF70DBFD-F248-4435-9E1A-970C2330B95F}" srcId="{10591604-19BC-4EE6-9811-69F83DE7DFE1}" destId="{AA9A788D-D8F9-4F02-8055-C668581FA0DB}" srcOrd="1" destOrd="0" parTransId="{3A90DC9F-465A-44FF-8C16-DB4907A109A0}" sibTransId="{D95ED9DC-7086-4865-A3A1-94BE7BAA93E0}"/>
    <dgm:cxn modelId="{B1E8F48F-98CD-0548-AA79-9289DE7B8036}" type="presParOf" srcId="{1EFDCBE9-0A32-47D3-8425-50307280020B}" destId="{F5E17C7D-BFA7-49E3-B2D0-01BF03E26200}" srcOrd="0" destOrd="0" presId="urn:microsoft.com/office/officeart/2005/8/layout/target3"/>
    <dgm:cxn modelId="{CFFCA086-5432-2C42-A6EC-715B029BEAC4}" type="presParOf" srcId="{1EFDCBE9-0A32-47D3-8425-50307280020B}" destId="{4D5609CE-A964-4C96-BCB9-26388B15F104}" srcOrd="1" destOrd="0" presId="urn:microsoft.com/office/officeart/2005/8/layout/target3"/>
    <dgm:cxn modelId="{EA2934B5-AA2C-0841-A4AA-812C6DB02B2C}" type="presParOf" srcId="{1EFDCBE9-0A32-47D3-8425-50307280020B}" destId="{DC5729B4-7054-48A0-9498-A573A99F9D32}" srcOrd="2" destOrd="0" presId="urn:microsoft.com/office/officeart/2005/8/layout/target3"/>
    <dgm:cxn modelId="{4F22F493-4A45-4D48-89A1-D2D874F9E986}" type="presParOf" srcId="{1EFDCBE9-0A32-47D3-8425-50307280020B}" destId="{E9BCC770-F886-4D4A-912C-867A6C578390}" srcOrd="3" destOrd="0" presId="urn:microsoft.com/office/officeart/2005/8/layout/target3"/>
    <dgm:cxn modelId="{7260E859-B5A8-8946-8511-00E38208B559}" type="presParOf" srcId="{1EFDCBE9-0A32-47D3-8425-50307280020B}" destId="{72EC2826-3F96-46DD-9C5E-9EFC5AA5FC6A}" srcOrd="4" destOrd="0" presId="urn:microsoft.com/office/officeart/2005/8/layout/target3"/>
    <dgm:cxn modelId="{5868136D-A00E-0646-8759-7B1B538617CC}" type="presParOf" srcId="{1EFDCBE9-0A32-47D3-8425-50307280020B}" destId="{2736E8A9-9F36-46ED-892E-7FD0E8B105AF}" srcOrd="5" destOrd="0" presId="urn:microsoft.com/office/officeart/2005/8/layout/target3"/>
    <dgm:cxn modelId="{A6062A91-1BA5-584C-8FFD-BDB89886B607}" type="presParOf" srcId="{1EFDCBE9-0A32-47D3-8425-50307280020B}" destId="{A17952CE-2D85-4E61-AA29-447BD024F29D}" srcOrd="6" destOrd="0" presId="urn:microsoft.com/office/officeart/2005/8/layout/target3"/>
    <dgm:cxn modelId="{DE8208D6-B76B-DC4E-933E-D6B9E218B4D4}" type="presParOf" srcId="{1EFDCBE9-0A32-47D3-8425-50307280020B}" destId="{CF226DCC-06A1-42F6-98CB-FDA39538A69B}" srcOrd="7" destOrd="0" presId="urn:microsoft.com/office/officeart/2005/8/layout/target3"/>
    <dgm:cxn modelId="{E27A88B8-2943-C947-8F7A-5422AF2F67FA}" type="presParOf" srcId="{1EFDCBE9-0A32-47D3-8425-50307280020B}" destId="{7CFFC2FA-B8C0-45A0-93C6-F40F057BCACC}" srcOrd="8" destOrd="0" presId="urn:microsoft.com/office/officeart/2005/8/layout/target3"/>
    <dgm:cxn modelId="{FBB69A79-EDA9-BC44-A39E-AAF8B8867EF7}" type="presParOf" srcId="{1EFDCBE9-0A32-47D3-8425-50307280020B}" destId="{5D8D26AE-5B24-4677-BC92-DB0A55A496CD}" srcOrd="9" destOrd="0" presId="urn:microsoft.com/office/officeart/2005/8/layout/target3"/>
    <dgm:cxn modelId="{976BF2CD-3466-294D-B449-4CF14D2CB6E5}" type="presParOf" srcId="{1EFDCBE9-0A32-47D3-8425-50307280020B}" destId="{5CA7F87E-B3B5-4CCE-9061-A0F171EB860A}" srcOrd="10" destOrd="0" presId="urn:microsoft.com/office/officeart/2005/8/layout/target3"/>
    <dgm:cxn modelId="{9E719907-249A-5E48-8B4B-25E8C8C7B07C}" type="presParOf" srcId="{1EFDCBE9-0A32-47D3-8425-50307280020B}" destId="{08E947F6-634F-43DF-B7F3-7FD1106312D2}" srcOrd="11" destOrd="0" presId="urn:microsoft.com/office/officeart/2005/8/layout/target3"/>
    <dgm:cxn modelId="{2E847D39-D2D5-8F4A-8B2B-BD15A926CE69}" type="presParOf" srcId="{1EFDCBE9-0A32-47D3-8425-50307280020B}" destId="{320B31AE-C5AC-4C9C-AF0B-4B610F6E60C7}" srcOrd="12" destOrd="0" presId="urn:microsoft.com/office/officeart/2005/8/layout/target3"/>
    <dgm:cxn modelId="{EE789BD5-E9D0-EE40-B82B-C55DC1516E78}" type="presParOf" srcId="{1EFDCBE9-0A32-47D3-8425-50307280020B}" destId="{291CDCEE-3E48-4FD1-86AA-B6E3830C8098}" srcOrd="13" destOrd="0" presId="urn:microsoft.com/office/officeart/2005/8/layout/target3"/>
    <dgm:cxn modelId="{EBAF72C3-33E8-CF4A-AB58-7CFB45A23BDE}" type="presParOf" srcId="{1EFDCBE9-0A32-47D3-8425-50307280020B}" destId="{072436F4-4DEA-47B5-ABA5-72A8309CCE4B}" srcOrd="14"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E17C7D-BFA7-49E3-B2D0-01BF03E26200}">
      <dsp:nvSpPr>
        <dsp:cNvPr id="0" name=""/>
        <dsp:cNvSpPr/>
      </dsp:nvSpPr>
      <dsp:spPr>
        <a:xfrm>
          <a:off x="0" y="278151"/>
          <a:ext cx="2704758" cy="2465927"/>
        </a:xfrm>
        <a:prstGeom prst="pie">
          <a:avLst>
            <a:gd name="adj1" fmla="val 5400000"/>
            <a:gd name="adj2" fmla="val 162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5729B4-7054-48A0-9498-A573A99F9D32}">
      <dsp:nvSpPr>
        <dsp:cNvPr id="0" name=""/>
        <dsp:cNvSpPr/>
      </dsp:nvSpPr>
      <dsp:spPr>
        <a:xfrm>
          <a:off x="1352379" y="278151"/>
          <a:ext cx="3155551" cy="2544528"/>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Other Shareholders</a:t>
          </a:r>
        </a:p>
      </dsp:txBody>
      <dsp:txXfrm>
        <a:off x="1352379" y="278151"/>
        <a:ext cx="1577775" cy="763360"/>
      </dsp:txXfrm>
    </dsp:sp>
    <dsp:sp modelId="{72EC2826-3F96-46DD-9C5E-9EFC5AA5FC6A}">
      <dsp:nvSpPr>
        <dsp:cNvPr id="0" name=""/>
        <dsp:cNvSpPr/>
      </dsp:nvSpPr>
      <dsp:spPr>
        <a:xfrm>
          <a:off x="473333" y="1009466"/>
          <a:ext cx="1758090" cy="1758090"/>
        </a:xfrm>
        <a:prstGeom prst="pie">
          <a:avLst>
            <a:gd name="adj1" fmla="val 5400000"/>
            <a:gd name="adj2" fmla="val 16200000"/>
          </a:avLst>
        </a:prstGeom>
        <a:solidFill>
          <a:schemeClr val="accent5">
            <a:hueOff val="-3423483"/>
            <a:satOff val="-20449"/>
            <a:lumOff val="13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36E8A9-9F36-46ED-892E-7FD0E8B105AF}">
      <dsp:nvSpPr>
        <dsp:cNvPr id="0" name=""/>
        <dsp:cNvSpPr/>
      </dsp:nvSpPr>
      <dsp:spPr>
        <a:xfrm>
          <a:off x="1352379" y="1009466"/>
          <a:ext cx="3155551" cy="1758090"/>
        </a:xfrm>
        <a:prstGeom prst="rect">
          <a:avLst/>
        </a:prstGeom>
        <a:solidFill>
          <a:schemeClr val="lt1">
            <a:alpha val="90000"/>
            <a:hueOff val="0"/>
            <a:satOff val="0"/>
            <a:lumOff val="0"/>
            <a:alphaOff val="0"/>
          </a:schemeClr>
        </a:solidFill>
        <a:ln w="12700" cap="flat" cmpd="sng" algn="ctr">
          <a:solidFill>
            <a:schemeClr val="accent5">
              <a:hueOff val="-3423483"/>
              <a:satOff val="-20449"/>
              <a:lumOff val="1372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Health Systems</a:t>
          </a:r>
        </a:p>
      </dsp:txBody>
      <dsp:txXfrm>
        <a:off x="1352379" y="1009466"/>
        <a:ext cx="1577775" cy="811426"/>
      </dsp:txXfrm>
    </dsp:sp>
    <dsp:sp modelId="{CF226DCC-06A1-42F6-98CB-FDA39538A69B}">
      <dsp:nvSpPr>
        <dsp:cNvPr id="0" name=""/>
        <dsp:cNvSpPr/>
      </dsp:nvSpPr>
      <dsp:spPr>
        <a:xfrm>
          <a:off x="946665" y="1820892"/>
          <a:ext cx="811426" cy="811426"/>
        </a:xfrm>
        <a:prstGeom prst="pie">
          <a:avLst>
            <a:gd name="adj1" fmla="val 5400000"/>
            <a:gd name="adj2" fmla="val 16200000"/>
          </a:avLst>
        </a:prstGeom>
        <a:solidFill>
          <a:schemeClr val="accent5">
            <a:hueOff val="-6846965"/>
            <a:satOff val="-40899"/>
            <a:lumOff val="274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FFC2FA-B8C0-45A0-93C6-F40F057BCACC}">
      <dsp:nvSpPr>
        <dsp:cNvPr id="0" name=""/>
        <dsp:cNvSpPr/>
      </dsp:nvSpPr>
      <dsp:spPr>
        <a:xfrm>
          <a:off x="1352379" y="1820892"/>
          <a:ext cx="3155551" cy="811426"/>
        </a:xfrm>
        <a:prstGeom prst="rect">
          <a:avLst/>
        </a:prstGeom>
        <a:solidFill>
          <a:schemeClr val="lt1">
            <a:alpha val="90000"/>
            <a:hueOff val="0"/>
            <a:satOff val="0"/>
            <a:lumOff val="0"/>
            <a:alphaOff val="0"/>
          </a:schemeClr>
        </a:solidFill>
        <a:ln w="12700" cap="flat" cmpd="sng" algn="ctr">
          <a:solidFill>
            <a:schemeClr val="accent5">
              <a:hueOff val="-6846965"/>
              <a:satOff val="-40899"/>
              <a:lumOff val="2745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Individuals</a:t>
          </a:r>
        </a:p>
      </dsp:txBody>
      <dsp:txXfrm>
        <a:off x="1352379" y="1820892"/>
        <a:ext cx="1577775" cy="811426"/>
      </dsp:txXfrm>
    </dsp:sp>
    <dsp:sp modelId="{5CA7F87E-B3B5-4CCE-9061-A0F171EB860A}">
      <dsp:nvSpPr>
        <dsp:cNvPr id="0" name=""/>
        <dsp:cNvSpPr/>
      </dsp:nvSpPr>
      <dsp:spPr>
        <a:xfrm>
          <a:off x="2930154" y="254317"/>
          <a:ext cx="1577775" cy="81142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Payors</a:t>
          </a:r>
        </a:p>
        <a:p>
          <a:pPr marL="114300" lvl="1" indent="-114300" algn="l" defTabSz="533400">
            <a:lnSpc>
              <a:spcPct val="90000"/>
            </a:lnSpc>
            <a:spcBef>
              <a:spcPct val="0"/>
            </a:spcBef>
            <a:spcAft>
              <a:spcPct val="15000"/>
            </a:spcAft>
            <a:buChar char="•"/>
          </a:pPr>
          <a:r>
            <a:rPr lang="en-US" sz="1200" kern="1200" dirty="0"/>
            <a:t>Product Makers</a:t>
          </a:r>
        </a:p>
        <a:p>
          <a:pPr marL="114300" lvl="1" indent="-114300" algn="l" defTabSz="533400">
            <a:lnSpc>
              <a:spcPct val="90000"/>
            </a:lnSpc>
            <a:spcBef>
              <a:spcPct val="0"/>
            </a:spcBef>
            <a:spcAft>
              <a:spcPct val="15000"/>
            </a:spcAft>
            <a:buChar char="•"/>
          </a:pPr>
          <a:r>
            <a:rPr lang="en-US" sz="1200" kern="1200" dirty="0"/>
            <a:t>Principal Investigators</a:t>
          </a:r>
        </a:p>
      </dsp:txBody>
      <dsp:txXfrm>
        <a:off x="2930154" y="254317"/>
        <a:ext cx="1577775" cy="811429"/>
      </dsp:txXfrm>
    </dsp:sp>
    <dsp:sp modelId="{320B31AE-C5AC-4C9C-AF0B-4B610F6E60C7}">
      <dsp:nvSpPr>
        <dsp:cNvPr id="0" name=""/>
        <dsp:cNvSpPr/>
      </dsp:nvSpPr>
      <dsp:spPr>
        <a:xfrm>
          <a:off x="2930154" y="1009466"/>
          <a:ext cx="1577775" cy="81142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Policy Makers</a:t>
          </a:r>
        </a:p>
        <a:p>
          <a:pPr marL="114300" lvl="1" indent="-114300" algn="l" defTabSz="533400">
            <a:lnSpc>
              <a:spcPct val="90000"/>
            </a:lnSpc>
            <a:spcBef>
              <a:spcPct val="0"/>
            </a:spcBef>
            <a:spcAft>
              <a:spcPct val="15000"/>
            </a:spcAft>
            <a:buChar char="•"/>
          </a:pPr>
          <a:r>
            <a:rPr lang="en-US" sz="1200" kern="1200" dirty="0"/>
            <a:t>Health Departments</a:t>
          </a:r>
        </a:p>
        <a:p>
          <a:pPr marL="114300" lvl="1" indent="-114300" algn="l" defTabSz="533400">
            <a:lnSpc>
              <a:spcPct val="90000"/>
            </a:lnSpc>
            <a:spcBef>
              <a:spcPct val="0"/>
            </a:spcBef>
            <a:spcAft>
              <a:spcPct val="15000"/>
            </a:spcAft>
            <a:buChar char="•"/>
          </a:pPr>
          <a:r>
            <a:rPr lang="en-US" sz="1200" kern="1200" dirty="0"/>
            <a:t>Hospitals/Practices</a:t>
          </a:r>
        </a:p>
      </dsp:txBody>
      <dsp:txXfrm>
        <a:off x="2930154" y="1009466"/>
        <a:ext cx="1577775" cy="811426"/>
      </dsp:txXfrm>
    </dsp:sp>
    <dsp:sp modelId="{072436F4-4DEA-47B5-ABA5-72A8309CCE4B}">
      <dsp:nvSpPr>
        <dsp:cNvPr id="0" name=""/>
        <dsp:cNvSpPr/>
      </dsp:nvSpPr>
      <dsp:spPr>
        <a:xfrm>
          <a:off x="2930154" y="1820892"/>
          <a:ext cx="1577775" cy="81142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Practitioners</a:t>
          </a:r>
        </a:p>
        <a:p>
          <a:pPr marL="114300" lvl="1" indent="-114300" algn="l" defTabSz="533400">
            <a:lnSpc>
              <a:spcPct val="90000"/>
            </a:lnSpc>
            <a:spcBef>
              <a:spcPct val="0"/>
            </a:spcBef>
            <a:spcAft>
              <a:spcPct val="15000"/>
            </a:spcAft>
            <a:buChar char="•"/>
          </a:pPr>
          <a:r>
            <a:rPr lang="en-US" sz="1200" kern="1200" dirty="0"/>
            <a:t>Patients</a:t>
          </a:r>
        </a:p>
        <a:p>
          <a:pPr marL="114300" lvl="1" indent="-114300" algn="l" defTabSz="533400">
            <a:lnSpc>
              <a:spcPct val="90000"/>
            </a:lnSpc>
            <a:spcBef>
              <a:spcPct val="0"/>
            </a:spcBef>
            <a:spcAft>
              <a:spcPct val="15000"/>
            </a:spcAft>
            <a:buChar char="•"/>
          </a:pPr>
          <a:r>
            <a:rPr lang="en-US" sz="1200" kern="1200" dirty="0"/>
            <a:t>People</a:t>
          </a:r>
        </a:p>
      </dsp:txBody>
      <dsp:txXfrm>
        <a:off x="2930154" y="1820892"/>
        <a:ext cx="1577775" cy="811426"/>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E7D03F-1CC0-D440-A653-C7468185409E}" type="datetimeFigureOut">
              <a:rPr lang="en-US" smtClean="0"/>
              <a:t>7/19/2023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3EDF2C-1831-2847-885C-91CB912CFA10}" type="slidenum">
              <a:rPr lang="en-US" smtClean="0"/>
              <a:t>‹#›</a:t>
            </a:fld>
            <a:endParaRPr lang="en-US"/>
          </a:p>
        </p:txBody>
      </p:sp>
    </p:spTree>
    <p:extLst>
      <p:ext uri="{BB962C8B-B14F-4D97-AF65-F5344CB8AC3E}">
        <p14:creationId xmlns:p14="http://schemas.microsoft.com/office/powerpoint/2010/main" val="3368441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My name is Luke Davis, Associate Professor in the Department of </a:t>
            </a:r>
            <a:r>
              <a:rPr lang="en-US" sz="1200" dirty="0">
                <a:solidFill>
                  <a:schemeClr val="tx1">
                    <a:lumMod val="50000"/>
                    <a:lumOff val="50000"/>
                  </a:schemeClr>
                </a:solidFill>
              </a:rPr>
              <a:t>Epidemiology of Microbial Diseases and the Center for Methods in Implementation &amp; Prevention Science (CMIPS) at the Yale School of Public Health, where I focus on design, implementation, and evaluation research to improve the quality of HIV and tuberculosis care in low- and middle-income settings.</a:t>
            </a:r>
          </a:p>
          <a:p>
            <a:pPr algn="l"/>
            <a:endParaRPr lang="en-US" sz="1200" dirty="0">
              <a:solidFill>
                <a:schemeClr val="tx1">
                  <a:lumMod val="50000"/>
                  <a:lumOff val="50000"/>
                </a:schemeClr>
              </a:solidFill>
            </a:endParaRPr>
          </a:p>
          <a:p>
            <a:pPr algn="l"/>
            <a:r>
              <a:rPr lang="en-US" sz="1200" dirty="0">
                <a:solidFill>
                  <a:schemeClr val="tx1">
                    <a:lumMod val="50000"/>
                    <a:lumOff val="50000"/>
                  </a:schemeClr>
                </a:solidFill>
              </a:rPr>
              <a:t>As a faculty member in the </a:t>
            </a:r>
            <a:r>
              <a:rPr lang="en-US" sz="1200" kern="1200" dirty="0">
                <a:solidFill>
                  <a:schemeClr val="tx1"/>
                </a:solidFill>
                <a:effectLst/>
                <a:latin typeface="+mn-lt"/>
                <a:ea typeface="+mn-ea"/>
                <a:cs typeface="+mn-cs"/>
              </a:rPr>
              <a:t>Malaysian Implementation Science Training Program </a:t>
            </a:r>
            <a:r>
              <a:rPr lang="en-US" sz="1200" dirty="0">
                <a:solidFill>
                  <a:schemeClr val="tx1">
                    <a:lumMod val="50000"/>
                    <a:lumOff val="50000"/>
                  </a:schemeClr>
                </a:solidFill>
              </a:rPr>
              <a:t>program, it’s a honor to join you today to talk about </a:t>
            </a:r>
          </a:p>
          <a:p>
            <a:pPr algn="l"/>
            <a:r>
              <a:rPr lang="en-US" sz="1200" b="1" dirty="0"/>
              <a:t>Implementation Research from Basics to Advanced:</a:t>
            </a:r>
            <a:br>
              <a:rPr lang="en-US" sz="1200" b="1" dirty="0"/>
            </a:br>
            <a:r>
              <a:rPr lang="en-US" sz="1200" b="1" dirty="0">
                <a:solidFill>
                  <a:srgbClr val="0E4C92"/>
                </a:solidFill>
              </a:rPr>
              <a:t>Terminology, Frameworks, &amp; Theories to Guide the Process </a:t>
            </a:r>
            <a:endParaRPr lang="en-US" dirty="0"/>
          </a:p>
        </p:txBody>
      </p:sp>
      <p:sp>
        <p:nvSpPr>
          <p:cNvPr id="4" name="Slide Number Placeholder 3"/>
          <p:cNvSpPr>
            <a:spLocks noGrp="1"/>
          </p:cNvSpPr>
          <p:nvPr>
            <p:ph type="sldNum" sz="quarter" idx="5"/>
          </p:nvPr>
        </p:nvSpPr>
        <p:spPr/>
        <p:txBody>
          <a:bodyPr/>
          <a:lstStyle/>
          <a:p>
            <a:fld id="{5A3EDF2C-1831-2847-885C-91CB912CFA10}" type="slidenum">
              <a:rPr lang="en-US" smtClean="0"/>
              <a:t>0</a:t>
            </a:fld>
            <a:endParaRPr lang="en-US"/>
          </a:p>
        </p:txBody>
      </p:sp>
    </p:spTree>
    <p:extLst>
      <p:ext uri="{BB962C8B-B14F-4D97-AF65-F5344CB8AC3E}">
        <p14:creationId xmlns:p14="http://schemas.microsoft.com/office/powerpoint/2010/main" val="1133916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pitchFamily="34" charset="0"/>
                <a:ea typeface="ＭＳ Ｐゴシック" charset="0"/>
                <a:cs typeface="+mn-cs"/>
              </a:rPr>
              <a:t>To describe the difference between process and outcome measures in implementation studies, and provide examples</a:t>
            </a:r>
          </a:p>
          <a:p>
            <a:r>
              <a:rPr lang="en-US" sz="1200" b="0" i="0" kern="1200" dirty="0">
                <a:solidFill>
                  <a:schemeClr val="tx1"/>
                </a:solidFill>
                <a:effectLst/>
                <a:latin typeface="Arial" pitchFamily="34" charset="0"/>
                <a:ea typeface="ＭＳ Ｐゴシック" charset="0"/>
                <a:cs typeface="+mn-cs"/>
              </a:rPr>
              <a:t>To be able to define the concepts of implementation fidelity and adaptation and select an approach to measuring them</a:t>
            </a:r>
          </a:p>
          <a:p>
            <a:r>
              <a:rPr lang="en-US" sz="1200" b="0" i="0" kern="1200" dirty="0">
                <a:solidFill>
                  <a:schemeClr val="tx1"/>
                </a:solidFill>
                <a:effectLst/>
                <a:latin typeface="Arial" pitchFamily="34" charset="0"/>
                <a:ea typeface="ＭＳ Ｐゴシック" charset="0"/>
                <a:cs typeface="+mn-cs"/>
              </a:rPr>
              <a:t>To be able to describe and choose among different techniques for combining qualitative and quantitative methods to characterize implementation processes</a:t>
            </a:r>
          </a:p>
          <a:p>
            <a:endParaRPr lang="en-US" dirty="0"/>
          </a:p>
        </p:txBody>
      </p:sp>
      <p:sp>
        <p:nvSpPr>
          <p:cNvPr id="4" name="Slide Number Placeholder 3"/>
          <p:cNvSpPr>
            <a:spLocks noGrp="1"/>
          </p:cNvSpPr>
          <p:nvPr>
            <p:ph type="sldNum" sz="quarter" idx="5"/>
          </p:nvPr>
        </p:nvSpPr>
        <p:spPr/>
        <p:txBody>
          <a:bodyPr/>
          <a:lstStyle/>
          <a:p>
            <a:fld id="{099507FC-2694-FB4E-93AC-C2CA10BD8C2C}" type="slidenum">
              <a:rPr lang="en-US" smtClean="0"/>
              <a:pPr/>
              <a:t>1</a:t>
            </a:fld>
            <a:endParaRPr lang="en-US"/>
          </a:p>
        </p:txBody>
      </p:sp>
    </p:spTree>
    <p:extLst>
      <p:ext uri="{BB962C8B-B14F-4D97-AF65-F5344CB8AC3E}">
        <p14:creationId xmlns:p14="http://schemas.microsoft.com/office/powerpoint/2010/main" val="1441039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noTextEdit="1"/>
          </p:cNvSpPr>
          <p:nvPr>
            <p:ph type="sldImg"/>
          </p:nvPr>
        </p:nvSpPr>
        <p:spPr>
          <a:ln/>
        </p:spPr>
      </p:sp>
      <p:sp>
        <p:nvSpPr>
          <p:cNvPr id="70658"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lstStyle/>
          <a:p>
            <a:pPr eaLnBrk="1" hangingPunct="1">
              <a:spcBef>
                <a:spcPct val="0"/>
              </a:spcBef>
            </a:pPr>
            <a:r>
              <a:rPr lang="en-US" sz="1200" dirty="0">
                <a:latin typeface="Arial" panose="020B0604020202020204" pitchFamily="34" charset="0"/>
                <a:cs typeface="Arial" panose="020B0604020202020204" pitchFamily="34" charset="0"/>
              </a:rPr>
              <a:t>It’s important that implementation science engages people and organizations at multiple levels to effect translation of evidence into practice to improve heath. To understand the persons and systems that mediate change, implementation science starts with an ecological view of improving practice by understanding relationships, aligning priorities among and between players in these three domains and addressing barriers within each</a:t>
            </a:r>
          </a:p>
        </p:txBody>
      </p:sp>
      <p:sp>
        <p:nvSpPr>
          <p:cNvPr id="7065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lstStyle>
            <a:lvl1pPr eaLnBrk="0" hangingPunct="0">
              <a:defRPr sz="2500">
                <a:solidFill>
                  <a:schemeClr val="tx1"/>
                </a:solidFill>
                <a:latin typeface="Times New Roman" charset="0"/>
                <a:ea typeface="ＭＳ Ｐゴシック" charset="0"/>
                <a:cs typeface="ＭＳ Ｐゴシック" charset="0"/>
              </a:defRPr>
            </a:lvl1pPr>
            <a:lvl2pPr marL="785372" indent="-302066" eaLnBrk="0" hangingPunct="0">
              <a:defRPr sz="2500">
                <a:solidFill>
                  <a:schemeClr val="tx1"/>
                </a:solidFill>
                <a:latin typeface="Times New Roman" charset="0"/>
                <a:ea typeface="ＭＳ Ｐゴシック" charset="0"/>
              </a:defRPr>
            </a:lvl2pPr>
            <a:lvl3pPr marL="1208265" indent="-241653" eaLnBrk="0" hangingPunct="0">
              <a:defRPr sz="2500">
                <a:solidFill>
                  <a:schemeClr val="tx1"/>
                </a:solidFill>
                <a:latin typeface="Times New Roman" charset="0"/>
                <a:ea typeface="ＭＳ Ｐゴシック" charset="0"/>
              </a:defRPr>
            </a:lvl3pPr>
            <a:lvl4pPr marL="1691571" indent="-241653" eaLnBrk="0" hangingPunct="0">
              <a:defRPr sz="2500">
                <a:solidFill>
                  <a:schemeClr val="tx1"/>
                </a:solidFill>
                <a:latin typeface="Times New Roman" charset="0"/>
                <a:ea typeface="ＭＳ Ｐゴシック" charset="0"/>
              </a:defRPr>
            </a:lvl4pPr>
            <a:lvl5pPr marL="2174878" indent="-241653" eaLnBrk="0" hangingPunct="0">
              <a:defRPr sz="2500">
                <a:solidFill>
                  <a:schemeClr val="tx1"/>
                </a:solidFill>
                <a:latin typeface="Times New Roman" charset="0"/>
                <a:ea typeface="ＭＳ Ｐゴシック" charset="0"/>
              </a:defRPr>
            </a:lvl5pPr>
            <a:lvl6pPr marL="2658184" indent="-241653" eaLnBrk="0" fontAlgn="base" hangingPunct="0">
              <a:spcBef>
                <a:spcPct val="0"/>
              </a:spcBef>
              <a:spcAft>
                <a:spcPct val="0"/>
              </a:spcAft>
              <a:defRPr sz="2500">
                <a:solidFill>
                  <a:schemeClr val="tx1"/>
                </a:solidFill>
                <a:latin typeface="Times New Roman" charset="0"/>
                <a:ea typeface="ＭＳ Ｐゴシック" charset="0"/>
              </a:defRPr>
            </a:lvl6pPr>
            <a:lvl7pPr marL="3141490" indent="-241653" eaLnBrk="0" fontAlgn="base" hangingPunct="0">
              <a:spcBef>
                <a:spcPct val="0"/>
              </a:spcBef>
              <a:spcAft>
                <a:spcPct val="0"/>
              </a:spcAft>
              <a:defRPr sz="2500">
                <a:solidFill>
                  <a:schemeClr val="tx1"/>
                </a:solidFill>
                <a:latin typeface="Times New Roman" charset="0"/>
                <a:ea typeface="ＭＳ Ｐゴシック" charset="0"/>
              </a:defRPr>
            </a:lvl7pPr>
            <a:lvl8pPr marL="3624796" indent="-241653" eaLnBrk="0" fontAlgn="base" hangingPunct="0">
              <a:spcBef>
                <a:spcPct val="0"/>
              </a:spcBef>
              <a:spcAft>
                <a:spcPct val="0"/>
              </a:spcAft>
              <a:defRPr sz="2500">
                <a:solidFill>
                  <a:schemeClr val="tx1"/>
                </a:solidFill>
                <a:latin typeface="Times New Roman" charset="0"/>
                <a:ea typeface="ＭＳ Ｐゴシック" charset="0"/>
              </a:defRPr>
            </a:lvl8pPr>
            <a:lvl9pPr marL="4108102" indent="-241653" eaLnBrk="0" fontAlgn="base" hangingPunct="0">
              <a:spcBef>
                <a:spcPct val="0"/>
              </a:spcBef>
              <a:spcAft>
                <a:spcPct val="0"/>
              </a:spcAft>
              <a:defRPr sz="2500">
                <a:solidFill>
                  <a:schemeClr val="tx1"/>
                </a:solidFill>
                <a:latin typeface="Times New Roman" charset="0"/>
                <a:ea typeface="ＭＳ Ｐゴシック" charset="0"/>
              </a:defRPr>
            </a:lvl9pPr>
          </a:lstStyle>
          <a:p>
            <a:pPr eaLnBrk="1" hangingPunct="1"/>
            <a:fld id="{FF6A45D9-7286-9745-B0F8-D4B70452AAC5}" type="slidenum">
              <a:rPr lang="en-US" sz="1300">
                <a:solidFill>
                  <a:srgbClr val="000000"/>
                </a:solidFill>
                <a:latin typeface="Arial" charset="0"/>
                <a:cs typeface="Arial" charset="0"/>
              </a:rPr>
              <a:pPr eaLnBrk="1" hangingPunct="1"/>
              <a:t>3</a:t>
            </a:fld>
            <a:endParaRPr lang="en-US" sz="1300" dirty="0">
              <a:solidFill>
                <a:srgbClr val="000000"/>
              </a:solidFill>
              <a:latin typeface="Arial" charset="0"/>
              <a:cs typeface="Arial" charset="0"/>
            </a:endParaRPr>
          </a:p>
        </p:txBody>
      </p:sp>
    </p:spTree>
    <p:extLst>
      <p:ext uri="{BB962C8B-B14F-4D97-AF65-F5344CB8AC3E}">
        <p14:creationId xmlns:p14="http://schemas.microsoft.com/office/powerpoint/2010/main" val="4156520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questions of sustainability and scalability are important concerns for implementation science and deal with these exact same issues. The expected effect of intervention X shown on the Y axis from initial implementation to the present demonstrates a loss of fidelity sometimes called “Program Drift.” Similar issue arise in which Intervention X experiences a decrease in the expected effect. Or “Voltage Drop”, as it is moving from demonstration to implementation in the  context of scale up. </a:t>
            </a:r>
          </a:p>
        </p:txBody>
      </p:sp>
      <p:sp>
        <p:nvSpPr>
          <p:cNvPr id="4" name="Slide Number Placeholder 3"/>
          <p:cNvSpPr>
            <a:spLocks noGrp="1"/>
          </p:cNvSpPr>
          <p:nvPr>
            <p:ph type="sldNum" sz="quarter" idx="5"/>
          </p:nvPr>
        </p:nvSpPr>
        <p:spPr/>
        <p:txBody>
          <a:bodyPr/>
          <a:lstStyle/>
          <a:p>
            <a:fld id="{099507FC-2694-FB4E-93AC-C2CA10BD8C2C}" type="slidenum">
              <a:rPr lang="en-US" smtClean="0"/>
              <a:pPr/>
              <a:t>5</a:t>
            </a:fld>
            <a:endParaRPr lang="en-US" dirty="0"/>
          </a:p>
        </p:txBody>
      </p:sp>
    </p:spTree>
    <p:extLst>
      <p:ext uri="{BB962C8B-B14F-4D97-AF65-F5344CB8AC3E}">
        <p14:creationId xmlns:p14="http://schemas.microsoft.com/office/powerpoint/2010/main" val="2875942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see that the ERIC approach imagines a link between the 5 CFIR domains, shown at left, and the 9 ERIC categories shown at right, which are clustered together using an empirical approach called context mapping. </a:t>
            </a:r>
          </a:p>
        </p:txBody>
      </p:sp>
      <p:sp>
        <p:nvSpPr>
          <p:cNvPr id="4" name="Slide Number Placeholder 3"/>
          <p:cNvSpPr>
            <a:spLocks noGrp="1"/>
          </p:cNvSpPr>
          <p:nvPr>
            <p:ph type="sldNum" sz="quarter" idx="5"/>
          </p:nvPr>
        </p:nvSpPr>
        <p:spPr/>
        <p:txBody>
          <a:bodyPr/>
          <a:lstStyle/>
          <a:p>
            <a:fld id="{5A3EDF2C-1831-2847-885C-91CB912CFA10}" type="slidenum">
              <a:rPr lang="en-US" smtClean="0"/>
              <a:t>6</a:t>
            </a:fld>
            <a:endParaRPr lang="en-US" dirty="0"/>
          </a:p>
        </p:txBody>
      </p:sp>
    </p:spTree>
    <p:extLst>
      <p:ext uri="{BB962C8B-B14F-4D97-AF65-F5344CB8AC3E}">
        <p14:creationId xmlns:p14="http://schemas.microsoft.com/office/powerpoint/2010/main" val="275390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deal with different contexts, </a:t>
            </a:r>
            <a:r>
              <a:rPr lang="en-US" sz="1200" dirty="0"/>
              <a:t>Implementation must balance fidelity &amp; adaptation. Fidelity, or the degree to which an intervention is delivered as actually intended, requires precision for the key ingredients, similar to the flour sugar eggs butter </a:t>
            </a:r>
            <a:r>
              <a:rPr lang="en-US" sz="1200" dirty="0" err="1"/>
              <a:t>etc</a:t>
            </a:r>
            <a:r>
              <a:rPr lang="en-US" sz="1200" dirty="0"/>
              <a:t> used in baking a cake. You must have the exact right ingredients, ratios, and processes to make the cake itself taste good, but you may need to adapt the frosting and decoration on that cake to fit the tastes of your customers – whether that’s a wedding couple or kids at a birthday party – or you won’t achieve the effects that you intended.</a:t>
            </a:r>
            <a:endParaRPr lang="en-US" dirty="0"/>
          </a:p>
        </p:txBody>
      </p:sp>
      <p:sp>
        <p:nvSpPr>
          <p:cNvPr id="4" name="Slide Number Placeholder 3"/>
          <p:cNvSpPr>
            <a:spLocks noGrp="1"/>
          </p:cNvSpPr>
          <p:nvPr>
            <p:ph type="sldNum" sz="quarter" idx="5"/>
          </p:nvPr>
        </p:nvSpPr>
        <p:spPr/>
        <p:txBody>
          <a:bodyPr/>
          <a:lstStyle/>
          <a:p>
            <a:fld id="{099507FC-2694-FB4E-93AC-C2CA10BD8C2C}" type="slidenum">
              <a:rPr lang="en-US" smtClean="0"/>
              <a:pPr/>
              <a:t>7</a:t>
            </a:fld>
            <a:endParaRPr lang="en-US" dirty="0"/>
          </a:p>
        </p:txBody>
      </p:sp>
    </p:spTree>
    <p:extLst>
      <p:ext uri="{BB962C8B-B14F-4D97-AF65-F5344CB8AC3E}">
        <p14:creationId xmlns:p14="http://schemas.microsoft.com/office/powerpoint/2010/main" val="3056876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to all study types, </a:t>
            </a:r>
          </a:p>
        </p:txBody>
      </p:sp>
      <p:sp>
        <p:nvSpPr>
          <p:cNvPr id="4" name="Slide Number Placeholder 3"/>
          <p:cNvSpPr>
            <a:spLocks noGrp="1"/>
          </p:cNvSpPr>
          <p:nvPr>
            <p:ph type="sldNum" sz="quarter" idx="10"/>
          </p:nvPr>
        </p:nvSpPr>
        <p:spPr/>
        <p:txBody>
          <a:bodyPr/>
          <a:lstStyle/>
          <a:p>
            <a:fld id="{099507FC-2694-FB4E-93AC-C2CA10BD8C2C}" type="slidenum">
              <a:rPr lang="en-US" smtClean="0"/>
              <a:pPr/>
              <a:t>8</a:t>
            </a:fld>
            <a:endParaRPr lang="en-US"/>
          </a:p>
        </p:txBody>
      </p:sp>
    </p:spTree>
    <p:extLst>
      <p:ext uri="{BB962C8B-B14F-4D97-AF65-F5344CB8AC3E}">
        <p14:creationId xmlns:p14="http://schemas.microsoft.com/office/powerpoint/2010/main" val="48130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Elements of internal validity (#1 and #2) and external validity (#1 and #2)</a:t>
            </a:r>
          </a:p>
        </p:txBody>
      </p:sp>
      <p:sp>
        <p:nvSpPr>
          <p:cNvPr id="4" name="Slide Number Placeholder 3"/>
          <p:cNvSpPr>
            <a:spLocks noGrp="1"/>
          </p:cNvSpPr>
          <p:nvPr>
            <p:ph type="sldNum" sz="quarter" idx="10"/>
          </p:nvPr>
        </p:nvSpPr>
        <p:spPr/>
        <p:txBody>
          <a:bodyPr/>
          <a:lstStyle/>
          <a:p>
            <a:fld id="{099507FC-2694-FB4E-93AC-C2CA10BD8C2C}" type="slidenum">
              <a:rPr lang="en-US" smtClean="0"/>
              <a:pPr/>
              <a:t>9</a:t>
            </a:fld>
            <a:endParaRPr lang="en-US"/>
          </a:p>
        </p:txBody>
      </p:sp>
    </p:spTree>
    <p:extLst>
      <p:ext uri="{BB962C8B-B14F-4D97-AF65-F5344CB8AC3E}">
        <p14:creationId xmlns:p14="http://schemas.microsoft.com/office/powerpoint/2010/main" val="992353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auto" latinLnBrk="0" hangingPunct="1"/>
            <a:r>
              <a:rPr lang="en-US" sz="1200" b="0" i="0" u="none" strike="noStrike" kern="1200" dirty="0">
                <a:solidFill>
                  <a:schemeClr val="tx1"/>
                </a:solidFill>
                <a:effectLst/>
                <a:latin typeface="Arial" pitchFamily="34" charset="0"/>
                <a:ea typeface="ＭＳ Ｐゴシック" charset="0"/>
                <a:cs typeface="+mn-cs"/>
              </a:rPr>
              <a:t>3.6% Prevalent TB </a:t>
            </a:r>
          </a:p>
          <a:p>
            <a:pPr rtl="0" eaLnBrk="1" fontAlgn="auto" latinLnBrk="0" hangingPunct="1"/>
            <a:r>
              <a:rPr lang="en-US" sz="1200" b="0" i="0" u="sng" strike="noStrike" kern="1200" dirty="0">
                <a:solidFill>
                  <a:schemeClr val="tx1"/>
                </a:solidFill>
                <a:effectLst/>
                <a:latin typeface="Arial" pitchFamily="34" charset="0"/>
                <a:ea typeface="ＭＳ Ｐゴシック" charset="0"/>
                <a:cs typeface="+mn-cs"/>
              </a:rPr>
              <a:t>+ 2.8% Incident TB @2y</a:t>
            </a:r>
            <a:endParaRPr lang="en-US" sz="1200" b="0" i="0" u="none" strike="noStrike" dirty="0">
              <a:effectLst/>
              <a:latin typeface="Arial" panose="020B0604020202020204" pitchFamily="34" charset="0"/>
            </a:endParaRPr>
          </a:p>
          <a:p>
            <a:pPr rtl="0" eaLnBrk="1" fontAlgn="t" latinLnBrk="0" hangingPunct="1"/>
            <a:r>
              <a:rPr lang="en-US" sz="1200" b="0" i="0" u="none" strike="noStrike" kern="1200" dirty="0">
                <a:solidFill>
                  <a:schemeClr val="tx1"/>
                </a:solidFill>
                <a:effectLst/>
                <a:latin typeface="Arial" pitchFamily="34" charset="0"/>
                <a:ea typeface="ＭＳ Ｐゴシック" charset="0"/>
                <a:cs typeface="+mn-cs"/>
              </a:rPr>
              <a:t>6.4% Cumulative TB Yield</a:t>
            </a:r>
            <a:endParaRPr lang="en-US" sz="1200" b="0" i="0" u="none" strike="noStrike"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99507FC-2694-FB4E-93AC-C2CA10BD8C2C}" type="slidenum">
              <a:rPr lang="en-US" smtClean="0"/>
              <a:pPr/>
              <a:t>11</a:t>
            </a:fld>
            <a:endParaRPr lang="en-US"/>
          </a:p>
        </p:txBody>
      </p:sp>
    </p:spTree>
    <p:extLst>
      <p:ext uri="{BB962C8B-B14F-4D97-AF65-F5344CB8AC3E}">
        <p14:creationId xmlns:p14="http://schemas.microsoft.com/office/powerpoint/2010/main" val="14273922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6CA25D-927E-7E4C-B9A5-11C44BD68125}"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0"/>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ＭＳ Ｐゴシック" charset="0"/>
              <a:cs typeface="+mn-cs"/>
            </a:endParaRPr>
          </a:p>
        </p:txBody>
      </p:sp>
    </p:spTree>
    <p:extLst>
      <p:ext uri="{BB962C8B-B14F-4D97-AF65-F5344CB8AC3E}">
        <p14:creationId xmlns:p14="http://schemas.microsoft.com/office/powerpoint/2010/main" val="2083769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99507FC-2694-FB4E-93AC-C2CA10BD8C2C}" type="slidenum">
              <a:rPr kumimoji="0" lang="en-US" sz="1300" b="0" i="0" u="none" strike="noStrike" kern="1200" cap="none" spc="0" normalizeH="0" baseline="0" noProof="0" smtClean="0">
                <a:ln>
                  <a:noFill/>
                </a:ln>
                <a:solidFill>
                  <a:prstClr val="black"/>
                </a:solidFill>
                <a:effectLst/>
                <a:uLnTx/>
                <a:uFillTx/>
                <a:latin typeface="Arial" charset="0"/>
                <a:ea typeface="ＭＳ Ｐゴシック" charset="0"/>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300" b="0" i="0" u="none" strike="noStrike" kern="1200" cap="none" spc="0" normalizeH="0" baseline="0" noProof="0">
              <a:ln>
                <a:noFill/>
              </a:ln>
              <a:solidFill>
                <a:prstClr val="black"/>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1300790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welcome your questions and please free to reach out to me by email or on Twitter</a:t>
            </a:r>
          </a:p>
        </p:txBody>
      </p:sp>
      <p:sp>
        <p:nvSpPr>
          <p:cNvPr id="4" name="Slide Number Placeholder 3"/>
          <p:cNvSpPr>
            <a:spLocks noGrp="1"/>
          </p:cNvSpPr>
          <p:nvPr>
            <p:ph type="sldNum" sz="quarter" idx="5"/>
          </p:nvPr>
        </p:nvSpPr>
        <p:spPr/>
        <p:txBody>
          <a:bodyPr/>
          <a:lstStyle/>
          <a:p>
            <a:fld id="{099507FC-2694-FB4E-93AC-C2CA10BD8C2C}" type="slidenum">
              <a:rPr lang="en-US" smtClean="0"/>
              <a:pPr/>
              <a:t>19</a:t>
            </a:fld>
            <a:endParaRPr lang="en-US"/>
          </a:p>
        </p:txBody>
      </p:sp>
    </p:spTree>
    <p:extLst>
      <p:ext uri="{BB962C8B-B14F-4D97-AF65-F5344CB8AC3E}">
        <p14:creationId xmlns:p14="http://schemas.microsoft.com/office/powerpoint/2010/main" val="8629372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13581-7161-9C4C-8792-15A57C97C971}"/>
              </a:ext>
            </a:extLst>
          </p:cNvPr>
          <p:cNvSpPr>
            <a:spLocks noGrp="1"/>
          </p:cNvSpPr>
          <p:nvPr>
            <p:ph type="title" hasCustomPrompt="1"/>
          </p:nvPr>
        </p:nvSpPr>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C6D4F83E-2710-B144-BB95-B8C353E9D2F2}"/>
              </a:ext>
            </a:extLst>
          </p:cNvPr>
          <p:cNvSpPr>
            <a:spLocks noGrp="1"/>
          </p:cNvSpPr>
          <p:nvPr>
            <p:ph idx="1"/>
          </p:nvPr>
        </p:nvSpPr>
        <p:spPr>
          <a:xfrm>
            <a:off x="521679" y="1472546"/>
            <a:ext cx="11201400" cy="4704417"/>
          </a:xfrm>
        </p:spPr>
        <p:txBody>
          <a:bodyPr/>
          <a:lstStyle>
            <a:lvl2pPr>
              <a:defRPr sz="2200"/>
            </a:lvl2pPr>
            <a:lvl3pPr>
              <a:defRPr sz="2200"/>
            </a:lvl3pPr>
            <a:lvl4pPr>
              <a:defRPr sz="2200"/>
            </a:lvl4pPr>
            <a:lvl5pPr>
              <a:defRPr sz="2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17E41110-5633-2E4A-9FAF-4987E8FDC4C3}"/>
              </a:ext>
            </a:extLst>
          </p:cNvPr>
          <p:cNvSpPr>
            <a:spLocks noGrp="1"/>
          </p:cNvSpPr>
          <p:nvPr>
            <p:ph type="sldNum" sz="quarter" idx="12"/>
          </p:nvPr>
        </p:nvSpPr>
        <p:spPr/>
        <p:txBody>
          <a:bodyPr/>
          <a:lstStyle/>
          <a:p>
            <a:fld id="{F55E13C6-A4BF-A842-9635-B1271B30A9E0}" type="slidenum">
              <a:rPr lang="en-US" smtClean="0"/>
              <a:t>‹#›</a:t>
            </a:fld>
            <a:endParaRPr lang="en-US"/>
          </a:p>
        </p:txBody>
      </p:sp>
      <p:cxnSp>
        <p:nvCxnSpPr>
          <p:cNvPr id="7" name="Straight Connector 6">
            <a:extLst>
              <a:ext uri="{FF2B5EF4-FFF2-40B4-BE49-F238E27FC236}">
                <a16:creationId xmlns:a16="http://schemas.microsoft.com/office/drawing/2014/main" id="{E461BC41-6209-C445-BAF6-8520D44E6342}"/>
              </a:ext>
            </a:extLst>
          </p:cNvPr>
          <p:cNvCxnSpPr/>
          <p:nvPr userDrawn="1"/>
        </p:nvCxnSpPr>
        <p:spPr>
          <a:xfrm>
            <a:off x="0" y="1298422"/>
            <a:ext cx="12192000"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05221F8-F0C6-B542-9924-44A8216478A7}"/>
              </a:ext>
            </a:extLst>
          </p:cNvPr>
          <p:cNvCxnSpPr/>
          <p:nvPr userDrawn="1"/>
        </p:nvCxnSpPr>
        <p:spPr>
          <a:xfrm>
            <a:off x="0" y="6280730"/>
            <a:ext cx="12192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BC8EC16E-0812-9643-A96A-048B5A48DA8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75068" y="6362273"/>
            <a:ext cx="3048011" cy="182880"/>
          </a:xfrm>
          <a:prstGeom prst="rect">
            <a:avLst/>
          </a:prstGeom>
        </p:spPr>
      </p:pic>
    </p:spTree>
    <p:extLst>
      <p:ext uri="{BB962C8B-B14F-4D97-AF65-F5344CB8AC3E}">
        <p14:creationId xmlns:p14="http://schemas.microsoft.com/office/powerpoint/2010/main" val="2675249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8C06E-022D-4944-AEC1-C4C18C1F5233}"/>
              </a:ext>
            </a:extLst>
          </p:cNvPr>
          <p:cNvSpPr>
            <a:spLocks noGrp="1"/>
          </p:cNvSpPr>
          <p:nvPr>
            <p:ph type="title" hasCustomPrompt="1"/>
          </p:nvPr>
        </p:nvSpPr>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B4EAA46F-3B3F-1240-9262-8ADA629D9791}"/>
              </a:ext>
            </a:extLst>
          </p:cNvPr>
          <p:cNvSpPr>
            <a:spLocks noGrp="1"/>
          </p:cNvSpPr>
          <p:nvPr>
            <p:ph sz="half" idx="1"/>
          </p:nvPr>
        </p:nvSpPr>
        <p:spPr>
          <a:xfrm>
            <a:off x="521676" y="1473933"/>
            <a:ext cx="11201400" cy="647944"/>
          </a:xfrm>
          <a:solidFill>
            <a:schemeClr val="bg2"/>
          </a:solidFill>
          <a:ln>
            <a:solidFill>
              <a:schemeClr val="accent1"/>
            </a:solidFill>
          </a:ln>
        </p:spPr>
        <p:txBody>
          <a:bodyPr anchor="ctr"/>
          <a:lstStyle>
            <a:lvl1pPr marL="0" indent="0">
              <a:buFontTx/>
              <a:buNone/>
              <a:defRPr b="1"/>
            </a:lvl1pPr>
          </a:lstStyle>
          <a:p>
            <a:pPr lvl="0"/>
            <a:r>
              <a:rPr lang="en-US"/>
              <a:t>Edit Master text styles</a:t>
            </a:r>
          </a:p>
        </p:txBody>
      </p:sp>
      <p:sp>
        <p:nvSpPr>
          <p:cNvPr id="4" name="Content Placeholder 3">
            <a:extLst>
              <a:ext uri="{FF2B5EF4-FFF2-40B4-BE49-F238E27FC236}">
                <a16:creationId xmlns:a16="http://schemas.microsoft.com/office/drawing/2014/main" id="{5331B092-B1B3-B646-BABF-BF3C86759AEA}"/>
              </a:ext>
            </a:extLst>
          </p:cNvPr>
          <p:cNvSpPr>
            <a:spLocks noGrp="1"/>
          </p:cNvSpPr>
          <p:nvPr>
            <p:ph sz="half" idx="2"/>
          </p:nvPr>
        </p:nvSpPr>
        <p:spPr>
          <a:xfrm>
            <a:off x="533399" y="2212487"/>
            <a:ext cx="11201400" cy="402419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83ACD4FF-24BD-1348-ADB1-CDB9BF7322A0}"/>
              </a:ext>
            </a:extLst>
          </p:cNvPr>
          <p:cNvSpPr>
            <a:spLocks noGrp="1"/>
          </p:cNvSpPr>
          <p:nvPr>
            <p:ph type="sldNum" sz="quarter" idx="12"/>
          </p:nvPr>
        </p:nvSpPr>
        <p:spPr/>
        <p:txBody>
          <a:bodyPr/>
          <a:lstStyle/>
          <a:p>
            <a:fld id="{F55E13C6-A4BF-A842-9635-B1271B30A9E0}" type="slidenum">
              <a:rPr lang="en-US" smtClean="0"/>
              <a:t>‹#›</a:t>
            </a:fld>
            <a:endParaRPr lang="en-US"/>
          </a:p>
        </p:txBody>
      </p:sp>
      <p:cxnSp>
        <p:nvCxnSpPr>
          <p:cNvPr id="8" name="Straight Connector 7">
            <a:extLst>
              <a:ext uri="{FF2B5EF4-FFF2-40B4-BE49-F238E27FC236}">
                <a16:creationId xmlns:a16="http://schemas.microsoft.com/office/drawing/2014/main" id="{56E4C4D1-6458-CA4A-A221-1D59EC6A51B1}"/>
              </a:ext>
            </a:extLst>
          </p:cNvPr>
          <p:cNvCxnSpPr/>
          <p:nvPr userDrawn="1"/>
        </p:nvCxnSpPr>
        <p:spPr>
          <a:xfrm>
            <a:off x="0" y="1298422"/>
            <a:ext cx="12192000"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740A9FA-71EF-E24F-A205-14BCD988CEB2}"/>
              </a:ext>
            </a:extLst>
          </p:cNvPr>
          <p:cNvCxnSpPr/>
          <p:nvPr userDrawn="1"/>
        </p:nvCxnSpPr>
        <p:spPr>
          <a:xfrm>
            <a:off x="0" y="6280730"/>
            <a:ext cx="12192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62F6CDBC-65F9-FF4B-911A-A7A6096B2A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86780" y="6373771"/>
            <a:ext cx="3048019" cy="182880"/>
          </a:xfrm>
          <a:prstGeom prst="rect">
            <a:avLst/>
          </a:prstGeom>
        </p:spPr>
      </p:pic>
    </p:spTree>
    <p:extLst>
      <p:ext uri="{BB962C8B-B14F-4D97-AF65-F5344CB8AC3E}">
        <p14:creationId xmlns:p14="http://schemas.microsoft.com/office/powerpoint/2010/main" val="317572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8C06E-022D-4944-AEC1-C4C18C1F5233}"/>
              </a:ext>
            </a:extLst>
          </p:cNvPr>
          <p:cNvSpPr>
            <a:spLocks noGrp="1"/>
          </p:cNvSpPr>
          <p:nvPr>
            <p:ph type="title" hasCustomPrompt="1"/>
          </p:nvPr>
        </p:nvSpPr>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B4EAA46F-3B3F-1240-9262-8ADA629D9791}"/>
              </a:ext>
            </a:extLst>
          </p:cNvPr>
          <p:cNvSpPr>
            <a:spLocks noGrp="1"/>
          </p:cNvSpPr>
          <p:nvPr>
            <p:ph sz="half" idx="1"/>
          </p:nvPr>
        </p:nvSpPr>
        <p:spPr>
          <a:xfrm>
            <a:off x="521676" y="1436916"/>
            <a:ext cx="5181600" cy="4705486"/>
          </a:xfrm>
        </p:spPr>
        <p:txBody>
          <a:bodyPr/>
          <a:lstStyle>
            <a:lvl2pPr>
              <a:defRPr sz="2200"/>
            </a:lvl2pPr>
            <a:lvl3pPr>
              <a:defRPr sz="2200"/>
            </a:lvl3pPr>
            <a:lvl4pPr>
              <a:defRPr sz="2200"/>
            </a:lvl4pPr>
            <a:lvl5pPr>
              <a:defRPr sz="2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331B092-B1B3-B646-BABF-BF3C86759AEA}"/>
              </a:ext>
            </a:extLst>
          </p:cNvPr>
          <p:cNvSpPr>
            <a:spLocks noGrp="1"/>
          </p:cNvSpPr>
          <p:nvPr>
            <p:ph sz="half" idx="2"/>
          </p:nvPr>
        </p:nvSpPr>
        <p:spPr>
          <a:xfrm>
            <a:off x="6545759" y="1436916"/>
            <a:ext cx="5181600" cy="4705486"/>
          </a:xfrm>
        </p:spPr>
        <p:txBody>
          <a:bodyPr/>
          <a:lstStyle>
            <a:lvl2pPr>
              <a:defRPr sz="2200"/>
            </a:lvl2pPr>
            <a:lvl3pPr>
              <a:defRPr sz="2200"/>
            </a:lvl3pPr>
            <a:lvl4pPr>
              <a:defRPr sz="2200"/>
            </a:lvl4pPr>
            <a:lvl5pPr>
              <a:defRPr sz="2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83ACD4FF-24BD-1348-ADB1-CDB9BF7322A0}"/>
              </a:ext>
            </a:extLst>
          </p:cNvPr>
          <p:cNvSpPr>
            <a:spLocks noGrp="1"/>
          </p:cNvSpPr>
          <p:nvPr>
            <p:ph type="sldNum" sz="quarter" idx="12"/>
          </p:nvPr>
        </p:nvSpPr>
        <p:spPr/>
        <p:txBody>
          <a:bodyPr/>
          <a:lstStyle/>
          <a:p>
            <a:fld id="{F55E13C6-A4BF-A842-9635-B1271B30A9E0}" type="slidenum">
              <a:rPr lang="en-US" smtClean="0"/>
              <a:t>‹#›</a:t>
            </a:fld>
            <a:endParaRPr lang="en-US"/>
          </a:p>
        </p:txBody>
      </p:sp>
      <p:cxnSp>
        <p:nvCxnSpPr>
          <p:cNvPr id="8" name="Straight Connector 7">
            <a:extLst>
              <a:ext uri="{FF2B5EF4-FFF2-40B4-BE49-F238E27FC236}">
                <a16:creationId xmlns:a16="http://schemas.microsoft.com/office/drawing/2014/main" id="{56E4C4D1-6458-CA4A-A221-1D59EC6A51B1}"/>
              </a:ext>
            </a:extLst>
          </p:cNvPr>
          <p:cNvCxnSpPr/>
          <p:nvPr userDrawn="1"/>
        </p:nvCxnSpPr>
        <p:spPr>
          <a:xfrm>
            <a:off x="0" y="1298422"/>
            <a:ext cx="12192000"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B2E8F16-3608-C449-B4A6-F9F32791C4F5}"/>
              </a:ext>
            </a:extLst>
          </p:cNvPr>
          <p:cNvCxnSpPr/>
          <p:nvPr userDrawn="1"/>
        </p:nvCxnSpPr>
        <p:spPr>
          <a:xfrm>
            <a:off x="0" y="6280730"/>
            <a:ext cx="12192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33EFD893-EE67-BD47-B803-7456FFB1255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75068" y="6375119"/>
            <a:ext cx="3048011" cy="182880"/>
          </a:xfrm>
          <a:prstGeom prst="rect">
            <a:avLst/>
          </a:prstGeom>
        </p:spPr>
      </p:pic>
    </p:spTree>
    <p:extLst>
      <p:ext uri="{BB962C8B-B14F-4D97-AF65-F5344CB8AC3E}">
        <p14:creationId xmlns:p14="http://schemas.microsoft.com/office/powerpoint/2010/main" val="1991323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C1C57-F399-7548-BF40-BA9C78574C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FBF8DB-A7AA-A142-AF13-A5B25B3F3C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FB10E3-3AB3-E349-9344-2895DFDF0332}"/>
              </a:ext>
            </a:extLst>
          </p:cNvPr>
          <p:cNvSpPr>
            <a:spLocks noGrp="1"/>
          </p:cNvSpPr>
          <p:nvPr>
            <p:ph type="sldNum" sz="quarter" idx="12"/>
          </p:nvPr>
        </p:nvSpPr>
        <p:spPr/>
        <p:txBody>
          <a:bodyPr/>
          <a:lstStyle/>
          <a:p>
            <a:fld id="{F55E13C6-A4BF-A842-9635-B1271B30A9E0}" type="slidenum">
              <a:rPr lang="en-US" smtClean="0"/>
              <a:t>‹#›</a:t>
            </a:fld>
            <a:endParaRPr lang="en-US"/>
          </a:p>
        </p:txBody>
      </p:sp>
    </p:spTree>
    <p:extLst>
      <p:ext uri="{BB962C8B-B14F-4D97-AF65-F5344CB8AC3E}">
        <p14:creationId xmlns:p14="http://schemas.microsoft.com/office/powerpoint/2010/main" val="831006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E4D3E-A274-0E4A-8C02-1E21BCEFFDD4}"/>
              </a:ext>
            </a:extLst>
          </p:cNvPr>
          <p:cNvSpPr>
            <a:spLocks noGrp="1"/>
          </p:cNvSpPr>
          <p:nvPr>
            <p:ph type="title" hasCustomPrompt="1"/>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DC7D55AD-5FAD-C341-8028-9689BFD0BA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885ED4B-B01D-F743-9865-253B2D10174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42154D-4EED-DD48-97AC-0C5A816DBD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7E4AB6C-F901-3F4E-8E12-BC870883494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B6A24134-619E-F749-9547-C92E91321BB2}"/>
              </a:ext>
            </a:extLst>
          </p:cNvPr>
          <p:cNvSpPr>
            <a:spLocks noGrp="1"/>
          </p:cNvSpPr>
          <p:nvPr>
            <p:ph type="sldNum" sz="quarter" idx="12"/>
          </p:nvPr>
        </p:nvSpPr>
        <p:spPr/>
        <p:txBody>
          <a:bodyPr/>
          <a:lstStyle/>
          <a:p>
            <a:fld id="{F55E13C6-A4BF-A842-9635-B1271B30A9E0}" type="slidenum">
              <a:rPr lang="en-US" smtClean="0"/>
              <a:t>‹#›</a:t>
            </a:fld>
            <a:endParaRPr lang="en-US"/>
          </a:p>
        </p:txBody>
      </p:sp>
      <p:pic>
        <p:nvPicPr>
          <p:cNvPr id="10" name="Picture 9">
            <a:extLst>
              <a:ext uri="{FF2B5EF4-FFF2-40B4-BE49-F238E27FC236}">
                <a16:creationId xmlns:a16="http://schemas.microsoft.com/office/drawing/2014/main" id="{A5F25A16-68E1-F743-86DC-A762B808C6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63794" y="6400580"/>
            <a:ext cx="3048011" cy="182880"/>
          </a:xfrm>
          <a:prstGeom prst="rect">
            <a:avLst/>
          </a:prstGeom>
        </p:spPr>
      </p:pic>
    </p:spTree>
    <p:extLst>
      <p:ext uri="{BB962C8B-B14F-4D97-AF65-F5344CB8AC3E}">
        <p14:creationId xmlns:p14="http://schemas.microsoft.com/office/powerpoint/2010/main" val="2544996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A857C-18E7-0244-883A-8C8054997DF0}"/>
              </a:ext>
            </a:extLst>
          </p:cNvPr>
          <p:cNvSpPr>
            <a:spLocks noGrp="1"/>
          </p:cNvSpPr>
          <p:nvPr>
            <p:ph type="title" hasCustomPrompt="1"/>
          </p:nvPr>
        </p:nvSpPr>
        <p:spPr/>
        <p:txBody>
          <a:bodyPr anchor="b"/>
          <a:lstStyle/>
          <a:p>
            <a:r>
              <a:rPr lang="en-US" dirty="0"/>
              <a:t>Click To Edit Master Title Style</a:t>
            </a:r>
          </a:p>
        </p:txBody>
      </p:sp>
      <p:sp>
        <p:nvSpPr>
          <p:cNvPr id="5" name="Slide Number Placeholder 4">
            <a:extLst>
              <a:ext uri="{FF2B5EF4-FFF2-40B4-BE49-F238E27FC236}">
                <a16:creationId xmlns:a16="http://schemas.microsoft.com/office/drawing/2014/main" id="{A056DDC0-F13E-0F47-AB0A-994E9FA9247F}"/>
              </a:ext>
            </a:extLst>
          </p:cNvPr>
          <p:cNvSpPr>
            <a:spLocks noGrp="1"/>
          </p:cNvSpPr>
          <p:nvPr>
            <p:ph type="sldNum" sz="quarter" idx="12"/>
          </p:nvPr>
        </p:nvSpPr>
        <p:spPr/>
        <p:txBody>
          <a:bodyPr/>
          <a:lstStyle/>
          <a:p>
            <a:fld id="{F55E13C6-A4BF-A842-9635-B1271B30A9E0}" type="slidenum">
              <a:rPr lang="en-US" smtClean="0"/>
              <a:t>‹#›</a:t>
            </a:fld>
            <a:endParaRPr lang="en-US"/>
          </a:p>
        </p:txBody>
      </p:sp>
      <p:cxnSp>
        <p:nvCxnSpPr>
          <p:cNvPr id="6" name="Straight Connector 5">
            <a:extLst>
              <a:ext uri="{FF2B5EF4-FFF2-40B4-BE49-F238E27FC236}">
                <a16:creationId xmlns:a16="http://schemas.microsoft.com/office/drawing/2014/main" id="{9775F099-EBE9-6247-873B-FF6471AE8E52}"/>
              </a:ext>
            </a:extLst>
          </p:cNvPr>
          <p:cNvCxnSpPr/>
          <p:nvPr userDrawn="1"/>
        </p:nvCxnSpPr>
        <p:spPr>
          <a:xfrm>
            <a:off x="0" y="6280730"/>
            <a:ext cx="12192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7626AE1-C8CE-DB4F-9921-D736786F4E0F}"/>
              </a:ext>
            </a:extLst>
          </p:cNvPr>
          <p:cNvCxnSpPr/>
          <p:nvPr userDrawn="1"/>
        </p:nvCxnSpPr>
        <p:spPr>
          <a:xfrm>
            <a:off x="0" y="1298422"/>
            <a:ext cx="12192000"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C3A098C-FC38-224D-B7F9-FAC261923E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15331" y="6400580"/>
            <a:ext cx="3048011" cy="182880"/>
          </a:xfrm>
          <a:prstGeom prst="rect">
            <a:avLst/>
          </a:prstGeom>
        </p:spPr>
      </p:pic>
    </p:spTree>
    <p:extLst>
      <p:ext uri="{BB962C8B-B14F-4D97-AF65-F5344CB8AC3E}">
        <p14:creationId xmlns:p14="http://schemas.microsoft.com/office/powerpoint/2010/main" val="4104137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DDDD07E-1012-9F47-98C5-75C6A489E137}"/>
              </a:ext>
            </a:extLst>
          </p:cNvPr>
          <p:cNvSpPr>
            <a:spLocks noGrp="1"/>
          </p:cNvSpPr>
          <p:nvPr>
            <p:ph type="sldNum" sz="quarter" idx="12"/>
          </p:nvPr>
        </p:nvSpPr>
        <p:spPr/>
        <p:txBody>
          <a:bodyPr/>
          <a:lstStyle/>
          <a:p>
            <a:fld id="{F55E13C6-A4BF-A842-9635-B1271B30A9E0}" type="slidenum">
              <a:rPr lang="en-US" smtClean="0"/>
              <a:t>‹#›</a:t>
            </a:fld>
            <a:endParaRPr lang="en-US"/>
          </a:p>
        </p:txBody>
      </p:sp>
    </p:spTree>
    <p:extLst>
      <p:ext uri="{BB962C8B-B14F-4D97-AF65-F5344CB8AC3E}">
        <p14:creationId xmlns:p14="http://schemas.microsoft.com/office/powerpoint/2010/main" val="2117344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4"/>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6C781A-1FD8-F744-99F8-654024003877}" type="datetimeFigureOut">
              <a:rPr lang="en-US" smtClean="0"/>
              <a:t>7/19/2023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F95F07-1D46-6649-B46A-92F8AF8CA2D6}" type="slidenum">
              <a:rPr lang="en-US" smtClean="0"/>
              <a:t>‹#›</a:t>
            </a:fld>
            <a:endParaRPr lang="en-US"/>
          </a:p>
        </p:txBody>
      </p:sp>
    </p:spTree>
    <p:extLst>
      <p:ext uri="{BB962C8B-B14F-4D97-AF65-F5344CB8AC3E}">
        <p14:creationId xmlns:p14="http://schemas.microsoft.com/office/powerpoint/2010/main" val="1268490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52373C-2DF0-3C46-836E-BD4EC05A1752}"/>
              </a:ext>
            </a:extLst>
          </p:cNvPr>
          <p:cNvSpPr>
            <a:spLocks noGrp="1"/>
          </p:cNvSpPr>
          <p:nvPr>
            <p:ph type="title"/>
          </p:nvPr>
        </p:nvSpPr>
        <p:spPr>
          <a:xfrm>
            <a:off x="521679" y="365125"/>
            <a:ext cx="11201400" cy="90096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65639BE-57D3-454B-B948-57502CD289C7}"/>
              </a:ext>
            </a:extLst>
          </p:cNvPr>
          <p:cNvSpPr>
            <a:spLocks noGrp="1"/>
          </p:cNvSpPr>
          <p:nvPr>
            <p:ph type="body" idx="1"/>
          </p:nvPr>
        </p:nvSpPr>
        <p:spPr>
          <a:xfrm>
            <a:off x="521679" y="1825625"/>
            <a:ext cx="112014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2265204-ECC6-AF43-8BA0-AC535DC210A3}"/>
              </a:ext>
            </a:extLst>
          </p:cNvPr>
          <p:cNvSpPr>
            <a:spLocks noGrp="1"/>
          </p:cNvSpPr>
          <p:nvPr>
            <p:ph type="sldNum" sz="quarter" idx="4"/>
          </p:nvPr>
        </p:nvSpPr>
        <p:spPr>
          <a:xfrm>
            <a:off x="515815" y="6309458"/>
            <a:ext cx="39272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5E13C6-A4BF-A842-9635-B1271B30A9E0}" type="slidenum">
              <a:rPr lang="en-US" smtClean="0"/>
              <a:t>‹#›</a:t>
            </a:fld>
            <a:endParaRPr lang="en-US"/>
          </a:p>
        </p:txBody>
      </p:sp>
    </p:spTree>
    <p:extLst>
      <p:ext uri="{BB962C8B-B14F-4D97-AF65-F5344CB8AC3E}">
        <p14:creationId xmlns:p14="http://schemas.microsoft.com/office/powerpoint/2010/main" val="868486575"/>
      </p:ext>
    </p:extLst>
  </p:cSld>
  <p:clrMap bg1="lt1" tx1="dk1" bg2="lt2" tx2="dk2" accent1="accent1" accent2="accent2" accent3="accent3" accent4="accent4" accent5="accent5" accent6="accent6" hlink="hlink" folHlink="folHlink"/>
  <p:sldLayoutIdLst>
    <p:sldLayoutId id="2147483650" r:id="rId1"/>
    <p:sldLayoutId id="2147483656" r:id="rId2"/>
    <p:sldLayoutId id="2147483652" r:id="rId3"/>
    <p:sldLayoutId id="2147483649" r:id="rId4"/>
    <p:sldLayoutId id="2147483653" r:id="rId5"/>
    <p:sldLayoutId id="2147483654" r:id="rId6"/>
    <p:sldLayoutId id="2147483655" r:id="rId7"/>
    <p:sldLayoutId id="2147483657" r:id="rId8"/>
  </p:sldLayoutIdLst>
  <p:hf hdr="0" ftr="0" dt="0"/>
  <p:txStyles>
    <p:titleStyle>
      <a:lvl1pPr algn="l" defTabSz="914400" rtl="0" eaLnBrk="1" latinLnBrk="0" hangingPunct="1">
        <a:lnSpc>
          <a:spcPct val="90000"/>
        </a:lnSpc>
        <a:spcBef>
          <a:spcPct val="0"/>
        </a:spcBef>
        <a:buNone/>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SzPct val="60000"/>
        <a:buFont typeface="LucidaGrande"/>
        <a:buChar char="○"/>
        <a:defRPr sz="22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CambriaMath"/>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tiff"/><Relationship Id="rId7" Type="http://schemas.openxmlformats.org/officeDocument/2006/relationships/image" Target="../media/image11.tiff"/><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10.tiff"/><Relationship Id="rId5" Type="http://schemas.openxmlformats.org/officeDocument/2006/relationships/image" Target="../media/image9.tiff"/><Relationship Id="rId4" Type="http://schemas.openxmlformats.org/officeDocument/2006/relationships/image" Target="../media/image8.tiff"/></Relationships>
</file>

<file path=ppt/slides/_rels/slide6.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tiff"/></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0.emf"/></Relationships>
</file>

<file path=ppt/slides/_rels/slide1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biomedcentral.com/collections/impscicasestudies"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hyperlink" Target="mailto:Lucian.Davis@yale.edu"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45FAE-11ED-7D44-A8E1-97710C41A2AA}"/>
              </a:ext>
            </a:extLst>
          </p:cNvPr>
          <p:cNvSpPr>
            <a:spLocks noGrp="1"/>
          </p:cNvSpPr>
          <p:nvPr>
            <p:ph type="ctrTitle"/>
          </p:nvPr>
        </p:nvSpPr>
        <p:spPr>
          <a:xfrm>
            <a:off x="599659" y="2881624"/>
            <a:ext cx="11222995" cy="1094753"/>
          </a:xfrm>
        </p:spPr>
        <p:txBody>
          <a:bodyPr anchor="t">
            <a:noAutofit/>
          </a:bodyPr>
          <a:lstStyle/>
          <a:p>
            <a:pPr algn="l">
              <a:lnSpc>
                <a:spcPct val="114000"/>
              </a:lnSpc>
            </a:pPr>
            <a:r>
              <a:rPr lang="en-US" sz="2700" b="1" dirty="0"/>
              <a:t>Adapting Evidence-Based Interventions to New Contexts</a:t>
            </a:r>
            <a:endParaRPr lang="en-US" sz="2700" b="1" dirty="0">
              <a:latin typeface="Verdana" panose="020B0604030504040204" pitchFamily="34" charset="0"/>
              <a:ea typeface="Verdana" panose="020B0604030504040204" pitchFamily="34" charset="0"/>
              <a:cs typeface="Verdana" panose="020B0604030504040204" pitchFamily="34" charset="0"/>
            </a:endParaRPr>
          </a:p>
        </p:txBody>
      </p:sp>
      <p:sp>
        <p:nvSpPr>
          <p:cNvPr id="3" name="Subtitle 2">
            <a:extLst>
              <a:ext uri="{FF2B5EF4-FFF2-40B4-BE49-F238E27FC236}">
                <a16:creationId xmlns:a16="http://schemas.microsoft.com/office/drawing/2014/main" id="{57933157-086B-DD43-8FAC-2C35FA0AB816}"/>
              </a:ext>
            </a:extLst>
          </p:cNvPr>
          <p:cNvSpPr>
            <a:spLocks noGrp="1"/>
          </p:cNvSpPr>
          <p:nvPr>
            <p:ph type="subTitle" idx="1"/>
          </p:nvPr>
        </p:nvSpPr>
        <p:spPr>
          <a:xfrm>
            <a:off x="599659" y="3943272"/>
            <a:ext cx="11101804" cy="1271991"/>
          </a:xfrm>
        </p:spPr>
        <p:txBody>
          <a:bodyPr anchor="t">
            <a:noAutofit/>
          </a:bodyPr>
          <a:lstStyle/>
          <a:p>
            <a:pPr algn="l">
              <a:lnSpc>
                <a:spcPct val="114000"/>
              </a:lnSpc>
              <a:spcBef>
                <a:spcPts val="0"/>
              </a:spcBef>
            </a:pPr>
            <a:r>
              <a:rPr lang="en-US" dirty="0">
                <a:solidFill>
                  <a:schemeClr val="tx1">
                    <a:lumMod val="50000"/>
                    <a:lumOff val="50000"/>
                  </a:schemeClr>
                </a:solidFill>
              </a:rPr>
              <a:t>Luke Davis, MD, MAS</a:t>
            </a:r>
          </a:p>
          <a:p>
            <a:pPr algn="l">
              <a:lnSpc>
                <a:spcPct val="114000"/>
              </a:lnSpc>
              <a:spcBef>
                <a:spcPts val="0"/>
              </a:spcBef>
            </a:pPr>
            <a:r>
              <a:rPr lang="en-US" dirty="0">
                <a:solidFill>
                  <a:schemeClr val="tx1">
                    <a:lumMod val="50000"/>
                    <a:lumOff val="50000"/>
                  </a:schemeClr>
                </a:solidFill>
              </a:rPr>
              <a:t>Associate Professor of Epidemiology &amp; Medicine</a:t>
            </a:r>
          </a:p>
          <a:p>
            <a:pPr algn="l">
              <a:lnSpc>
                <a:spcPct val="114000"/>
              </a:lnSpc>
              <a:spcBef>
                <a:spcPts val="0"/>
              </a:spcBef>
            </a:pPr>
            <a:r>
              <a:rPr lang="en-US" dirty="0">
                <a:solidFill>
                  <a:schemeClr val="tx1">
                    <a:lumMod val="50000"/>
                    <a:lumOff val="50000"/>
                  </a:schemeClr>
                </a:solidFill>
              </a:rPr>
              <a:t>MIST Summer Bootcamp 2023 </a:t>
            </a:r>
            <a:endParaRPr lang="en-US" dirty="0">
              <a:effectLst/>
            </a:endParaRPr>
          </a:p>
          <a:p>
            <a:pPr algn="l">
              <a:lnSpc>
                <a:spcPct val="114000"/>
              </a:lnSpc>
              <a:spcBef>
                <a:spcPts val="0"/>
              </a:spcBef>
            </a:pPr>
            <a:endParaRPr lang="en-US" dirty="0">
              <a:solidFill>
                <a:schemeClr val="tx1">
                  <a:lumMod val="50000"/>
                  <a:lumOff val="50000"/>
                </a:schemeClr>
              </a:solidFill>
            </a:endParaRPr>
          </a:p>
        </p:txBody>
      </p:sp>
      <p:sp>
        <p:nvSpPr>
          <p:cNvPr id="6" name="Text Placeholder 5">
            <a:extLst>
              <a:ext uri="{FF2B5EF4-FFF2-40B4-BE49-F238E27FC236}">
                <a16:creationId xmlns:a16="http://schemas.microsoft.com/office/drawing/2014/main" id="{1D47C9BE-394D-A644-B2EE-455C1AC024EB}"/>
              </a:ext>
            </a:extLst>
          </p:cNvPr>
          <p:cNvSpPr txBox="1">
            <a:spLocks/>
          </p:cNvSpPr>
          <p:nvPr/>
        </p:nvSpPr>
        <p:spPr>
          <a:xfrm>
            <a:off x="7326922" y="5287278"/>
            <a:ext cx="3907134" cy="39014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6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19 July 2023</a:t>
            </a:r>
          </a:p>
        </p:txBody>
      </p:sp>
      <p:pic>
        <p:nvPicPr>
          <p:cNvPr id="7" name="Picture 6">
            <a:extLst>
              <a:ext uri="{FF2B5EF4-FFF2-40B4-BE49-F238E27FC236}">
                <a16:creationId xmlns:a16="http://schemas.microsoft.com/office/drawing/2014/main" id="{5E3A3499-B119-2940-ADF2-4DE66E176BE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2510" y="1784042"/>
            <a:ext cx="10755294" cy="650914"/>
          </a:xfrm>
          <a:prstGeom prst="rect">
            <a:avLst/>
          </a:prstGeom>
        </p:spPr>
      </p:pic>
      <p:pic>
        <p:nvPicPr>
          <p:cNvPr id="1026" name="Picture 2" descr="Home Page | CIRA">
            <a:extLst>
              <a:ext uri="{FF2B5EF4-FFF2-40B4-BE49-F238E27FC236}">
                <a16:creationId xmlns:a16="http://schemas.microsoft.com/office/drawing/2014/main" id="{D4EBE50A-A6C8-9276-A0BD-DBEB1C7D41B3}"/>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l="5598" t="5277" r="6902" b="20786"/>
          <a:stretch/>
        </p:blipFill>
        <p:spPr bwMode="auto">
          <a:xfrm>
            <a:off x="8963442" y="5991679"/>
            <a:ext cx="2628900" cy="76961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D0E7B43-32D9-F65A-04A2-239D982564D1}"/>
              </a:ext>
            </a:extLst>
          </p:cNvPr>
          <p:cNvSpPr txBox="1"/>
          <p:nvPr/>
        </p:nvSpPr>
        <p:spPr>
          <a:xfrm>
            <a:off x="599658" y="6037932"/>
            <a:ext cx="4000917" cy="677108"/>
          </a:xfrm>
          <a:prstGeom prst="rect">
            <a:avLst/>
          </a:prstGeom>
          <a:noFill/>
        </p:spPr>
        <p:txBody>
          <a:bodyPr wrap="square" rtlCol="0">
            <a:spAutoFit/>
          </a:bodyPr>
          <a:lstStyle/>
          <a:p>
            <a:r>
              <a:rPr lang="en-US" sz="2400" b="1" dirty="0">
                <a:solidFill>
                  <a:srgbClr val="0E4C92"/>
                </a:solidFill>
                <a:latin typeface="Corbel" panose="020B0503020204020204" pitchFamily="34" charset="0"/>
                <a:cs typeface="Aharoni" panose="020F0502020204030204" pitchFamily="34" charset="0"/>
              </a:rPr>
              <a:t>Yale CMIPS</a:t>
            </a:r>
          </a:p>
          <a:p>
            <a:r>
              <a:rPr lang="en-US" sz="1400" b="1" dirty="0">
                <a:solidFill>
                  <a:schemeClr val="accent3"/>
                </a:solidFill>
                <a:latin typeface="Abadi MT Condensed Light" panose="020B0306030101010103" pitchFamily="34" charset="77"/>
                <a:cs typeface="Aharoni" panose="020F0502020204030204" pitchFamily="34" charset="0"/>
              </a:rPr>
              <a:t>Center for Methods in Implementation &amp; Prevention Science</a:t>
            </a:r>
          </a:p>
        </p:txBody>
      </p:sp>
      <p:pic>
        <p:nvPicPr>
          <p:cNvPr id="10" name="Picture 9">
            <a:extLst>
              <a:ext uri="{FF2B5EF4-FFF2-40B4-BE49-F238E27FC236}">
                <a16:creationId xmlns:a16="http://schemas.microsoft.com/office/drawing/2014/main" id="{EDB5700F-F96C-4F95-C7FB-2DEC08907F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09800" y="333489"/>
            <a:ext cx="7772400" cy="925770"/>
          </a:xfrm>
          <a:prstGeom prst="rect">
            <a:avLst/>
          </a:prstGeom>
        </p:spPr>
      </p:pic>
    </p:spTree>
    <p:extLst>
      <p:ext uri="{BB962C8B-B14F-4D97-AF65-F5344CB8AC3E}">
        <p14:creationId xmlns:p14="http://schemas.microsoft.com/office/powerpoint/2010/main" val="4083508642"/>
      </p:ext>
    </p:extLst>
  </p:cSld>
  <p:clrMapOvr>
    <a:masterClrMapping/>
  </p:clrMapOvr>
  <mc:AlternateContent xmlns:mc="http://schemas.openxmlformats.org/markup-compatibility/2006" xmlns:p14="http://schemas.microsoft.com/office/powerpoint/2010/main">
    <mc:Choice Requires="p14">
      <p:transition spd="slow" p14:dur="2000" advTm="32865"/>
    </mc:Choice>
    <mc:Fallback xmlns="">
      <p:transition spd="slow" advTm="3286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a:t>Learning Objectives</a:t>
            </a:r>
          </a:p>
        </p:txBody>
      </p:sp>
      <p:sp>
        <p:nvSpPr>
          <p:cNvPr id="6" name="Content Placeholder 5"/>
          <p:cNvSpPr>
            <a:spLocks noGrp="1"/>
          </p:cNvSpPr>
          <p:nvPr>
            <p:ph idx="1"/>
          </p:nvPr>
        </p:nvSpPr>
        <p:spPr/>
        <p:txBody>
          <a:bodyPr/>
          <a:lstStyle/>
          <a:p>
            <a:r>
              <a:rPr lang="en-US" dirty="0"/>
              <a:t>To describe when and why we might need to adapt evidence-based interventions to new contexts</a:t>
            </a:r>
          </a:p>
          <a:p>
            <a:endParaRPr lang="en-US" dirty="0"/>
          </a:p>
          <a:p>
            <a:r>
              <a:rPr lang="en-US" dirty="0"/>
              <a:t>To define the concepts of implementation fidelity and adaptation and select an approach to measuring them</a:t>
            </a:r>
          </a:p>
        </p:txBody>
      </p:sp>
      <p:sp>
        <p:nvSpPr>
          <p:cNvPr id="3" name="Footer Placeholder 2"/>
          <p:cNvSpPr>
            <a:spLocks noGrp="1"/>
          </p:cNvSpPr>
          <p:nvPr>
            <p:ph type="ftr" sz="quarter" idx="10"/>
          </p:nvPr>
        </p:nvSpPr>
        <p:spPr bwMode="auto">
          <a:xfrm>
            <a:off x="76200" y="6477000"/>
            <a:ext cx="9050338" cy="304800"/>
          </a:xfrm>
          <a:prstGeom prst="rect">
            <a:avLst/>
          </a:prstGeom>
          <a:noFill/>
          <a:ln>
            <a:noFill/>
          </a:ln>
          <a:effectLst/>
          <a:extLst>
            <a:ext uri="{909E8E84-426E-40dd-AFC4-6F175D3DCCD1}">
              <a14:hiddenFill xmlns="" xmlns:a14="http://schemas.microsoft.com/office/drawing/2010/main">
                <a:solidFill>
                  <a:srgbClr val="569898"/>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400" kern="1200">
                <a:solidFill>
                  <a:schemeClr val="tx1"/>
                </a:solidFill>
                <a:latin typeface="Calibri" pitchFamily="34" charset="0"/>
                <a:ea typeface="+mn-ea"/>
                <a:cs typeface="+mn-cs"/>
              </a:defRPr>
            </a:lvl1pPr>
            <a:lvl2pPr marL="457200" algn="l" rtl="0" fontAlgn="base">
              <a:spcBef>
                <a:spcPct val="0"/>
              </a:spcBef>
              <a:spcAft>
                <a:spcPct val="0"/>
              </a:spcAft>
              <a:defRPr sz="3600" kern="1200">
                <a:solidFill>
                  <a:schemeClr val="accent2"/>
                </a:solidFill>
                <a:latin typeface="Calibri" charset="0"/>
                <a:ea typeface="ＭＳ Ｐゴシック" charset="0"/>
                <a:cs typeface="+mn-cs"/>
              </a:defRPr>
            </a:lvl2pPr>
            <a:lvl3pPr marL="914400" algn="l" rtl="0" fontAlgn="base">
              <a:spcBef>
                <a:spcPct val="0"/>
              </a:spcBef>
              <a:spcAft>
                <a:spcPct val="0"/>
              </a:spcAft>
              <a:defRPr sz="3600" kern="1200">
                <a:solidFill>
                  <a:schemeClr val="accent2"/>
                </a:solidFill>
                <a:latin typeface="Calibri" charset="0"/>
                <a:ea typeface="ＭＳ Ｐゴシック" charset="0"/>
                <a:cs typeface="+mn-cs"/>
              </a:defRPr>
            </a:lvl3pPr>
            <a:lvl4pPr marL="1371600" algn="l" rtl="0" fontAlgn="base">
              <a:spcBef>
                <a:spcPct val="0"/>
              </a:spcBef>
              <a:spcAft>
                <a:spcPct val="0"/>
              </a:spcAft>
              <a:defRPr sz="3600" kern="1200">
                <a:solidFill>
                  <a:schemeClr val="accent2"/>
                </a:solidFill>
                <a:latin typeface="Calibri" charset="0"/>
                <a:ea typeface="ＭＳ Ｐゴシック" charset="0"/>
                <a:cs typeface="+mn-cs"/>
              </a:defRPr>
            </a:lvl4pPr>
            <a:lvl5pPr marL="1828800" algn="l" rtl="0" fontAlgn="base">
              <a:spcBef>
                <a:spcPct val="0"/>
              </a:spcBef>
              <a:spcAft>
                <a:spcPct val="0"/>
              </a:spcAft>
              <a:defRPr sz="3600" kern="1200">
                <a:solidFill>
                  <a:schemeClr val="accent2"/>
                </a:solidFill>
                <a:latin typeface="Calibri" charset="0"/>
                <a:ea typeface="ＭＳ Ｐゴシック" charset="0"/>
                <a:cs typeface="+mn-cs"/>
              </a:defRPr>
            </a:lvl5pPr>
            <a:lvl6pPr marL="2286000" algn="l" defTabSz="457200" rtl="0" eaLnBrk="1" latinLnBrk="0" hangingPunct="1">
              <a:defRPr sz="3600" kern="1200">
                <a:solidFill>
                  <a:schemeClr val="accent2"/>
                </a:solidFill>
                <a:latin typeface="Calibri" charset="0"/>
                <a:ea typeface="ＭＳ Ｐゴシック" charset="0"/>
                <a:cs typeface="+mn-cs"/>
              </a:defRPr>
            </a:lvl6pPr>
            <a:lvl7pPr marL="2743200" algn="l" defTabSz="457200" rtl="0" eaLnBrk="1" latinLnBrk="0" hangingPunct="1">
              <a:defRPr sz="3600" kern="1200">
                <a:solidFill>
                  <a:schemeClr val="accent2"/>
                </a:solidFill>
                <a:latin typeface="Calibri" charset="0"/>
                <a:ea typeface="ＭＳ Ｐゴシック" charset="0"/>
                <a:cs typeface="+mn-cs"/>
              </a:defRPr>
            </a:lvl7pPr>
            <a:lvl8pPr marL="3200400" algn="l" defTabSz="457200" rtl="0" eaLnBrk="1" latinLnBrk="0" hangingPunct="1">
              <a:defRPr sz="3600" kern="1200">
                <a:solidFill>
                  <a:schemeClr val="accent2"/>
                </a:solidFill>
                <a:latin typeface="Calibri" charset="0"/>
                <a:ea typeface="ＭＳ Ｐゴシック" charset="0"/>
                <a:cs typeface="+mn-cs"/>
              </a:defRPr>
            </a:lvl8pPr>
            <a:lvl9pPr marL="3657600" algn="l" defTabSz="457200" rtl="0" eaLnBrk="1" latinLnBrk="0" hangingPunct="1">
              <a:defRPr sz="3600" kern="1200">
                <a:solidFill>
                  <a:schemeClr val="accent2"/>
                </a:solidFill>
                <a:latin typeface="Calibri" charset="0"/>
                <a:ea typeface="ＭＳ Ｐゴシック" charset="0"/>
                <a:cs typeface="+mn-cs"/>
              </a:defRPr>
            </a:lvl9pPr>
          </a:lstStyle>
          <a:p>
            <a:pPr>
              <a:defRPr/>
            </a:pPr>
            <a:endParaRPr lang="en-US"/>
          </a:p>
        </p:txBody>
      </p:sp>
    </p:spTree>
    <p:extLst>
      <p:ext uri="{BB962C8B-B14F-4D97-AF65-F5344CB8AC3E}">
        <p14:creationId xmlns:p14="http://schemas.microsoft.com/office/powerpoint/2010/main" val="1237661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87306-94CC-A74B-9E52-8402874D1716}"/>
              </a:ext>
            </a:extLst>
          </p:cNvPr>
          <p:cNvSpPr>
            <a:spLocks noGrp="1"/>
          </p:cNvSpPr>
          <p:nvPr>
            <p:ph type="title"/>
          </p:nvPr>
        </p:nvSpPr>
        <p:spPr/>
        <p:txBody>
          <a:bodyPr>
            <a:normAutofit fontScale="90000"/>
          </a:bodyPr>
          <a:lstStyle/>
          <a:p>
            <a:r>
              <a:rPr lang="en-US" sz="3200" dirty="0"/>
              <a:t>Implementation starts with evidence-based practices</a:t>
            </a:r>
            <a:r>
              <a:rPr lang="en-US" sz="3200" baseline="30000" dirty="0"/>
              <a:t>*</a:t>
            </a:r>
            <a:r>
              <a:rPr lang="en-US" sz="3200" dirty="0"/>
              <a:t> </a:t>
            </a:r>
          </a:p>
        </p:txBody>
      </p:sp>
      <p:grpSp>
        <p:nvGrpSpPr>
          <p:cNvPr id="11" name="Group 10">
            <a:extLst>
              <a:ext uri="{FF2B5EF4-FFF2-40B4-BE49-F238E27FC236}">
                <a16:creationId xmlns:a16="http://schemas.microsoft.com/office/drawing/2014/main" id="{AC233CE7-5B85-B04C-8823-A5080236C4EC}"/>
              </a:ext>
            </a:extLst>
          </p:cNvPr>
          <p:cNvGrpSpPr/>
          <p:nvPr/>
        </p:nvGrpSpPr>
        <p:grpSpPr>
          <a:xfrm>
            <a:off x="2743200" y="1386409"/>
            <a:ext cx="6705601" cy="4733036"/>
            <a:chOff x="883920" y="1667764"/>
            <a:chExt cx="7376160" cy="4733036"/>
          </a:xfrm>
        </p:grpSpPr>
        <p:pic>
          <p:nvPicPr>
            <p:cNvPr id="10" name="Content Placeholder 5" descr="Image of a pyramid showing different levels of evidence quality. Expert opnion is at the bottom and systematic reviews are at the top. " title="Image">
              <a:extLst>
                <a:ext uri="{FF2B5EF4-FFF2-40B4-BE49-F238E27FC236}">
                  <a16:creationId xmlns:a16="http://schemas.microsoft.com/office/drawing/2014/main" id="{59504F5A-F8AD-A048-8073-1700D6FA4E2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83920" y="1667764"/>
              <a:ext cx="7376160" cy="4733036"/>
            </a:xfrm>
            <a:prstGeom prst="rect">
              <a:avLst/>
            </a:prstGeom>
          </p:spPr>
        </p:pic>
        <p:sp>
          <p:nvSpPr>
            <p:cNvPr id="7" name="Rectangle 6">
              <a:extLst>
                <a:ext uri="{FF2B5EF4-FFF2-40B4-BE49-F238E27FC236}">
                  <a16:creationId xmlns:a16="http://schemas.microsoft.com/office/drawing/2014/main" id="{7D573055-FA73-EC4D-BEB1-01D6F713240E}"/>
                </a:ext>
              </a:extLst>
            </p:cNvPr>
            <p:cNvSpPr/>
            <p:nvPr/>
          </p:nvSpPr>
          <p:spPr bwMode="auto">
            <a:xfrm>
              <a:off x="1295400" y="2438400"/>
              <a:ext cx="1828800" cy="457200"/>
            </a:xfrm>
            <a:prstGeom prst="rect">
              <a:avLst/>
            </a:prstGeom>
            <a:solidFill>
              <a:schemeClr val="bg1"/>
            </a:solidFill>
            <a:ln>
              <a:noFill/>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fontAlgn="base">
                <a:spcBef>
                  <a:spcPct val="0"/>
                </a:spcBef>
                <a:spcAft>
                  <a:spcPct val="0"/>
                </a:spcAft>
              </a:pPr>
              <a:endParaRPr lang="en-US" sz="3600">
                <a:solidFill>
                  <a:srgbClr val="333399"/>
                </a:solidFill>
                <a:latin typeface="Calibri" pitchFamily="34" charset="0"/>
                <a:ea typeface="ＭＳ Ｐゴシック" charset="0"/>
              </a:endParaRPr>
            </a:p>
          </p:txBody>
        </p:sp>
      </p:grpSp>
      <p:sp>
        <p:nvSpPr>
          <p:cNvPr id="4" name="TextBox 3">
            <a:extLst>
              <a:ext uri="{FF2B5EF4-FFF2-40B4-BE49-F238E27FC236}">
                <a16:creationId xmlns:a16="http://schemas.microsoft.com/office/drawing/2014/main" id="{0166B473-BCEE-C9E0-714D-C923E9EFF0AA}"/>
              </a:ext>
            </a:extLst>
          </p:cNvPr>
          <p:cNvSpPr txBox="1"/>
          <p:nvPr/>
        </p:nvSpPr>
        <p:spPr>
          <a:xfrm>
            <a:off x="189914" y="6322277"/>
            <a:ext cx="7054948" cy="461665"/>
          </a:xfrm>
          <a:prstGeom prst="rect">
            <a:avLst/>
          </a:prstGeom>
          <a:noFill/>
        </p:spPr>
        <p:txBody>
          <a:bodyPr wrap="square">
            <a:spAutoFit/>
          </a:bodyPr>
          <a:lstStyle/>
          <a:p>
            <a:r>
              <a:rPr lang="en-US" sz="2400" dirty="0"/>
              <a:t>(</a:t>
            </a:r>
            <a:r>
              <a:rPr lang="en-US" sz="2400" baseline="30000" dirty="0"/>
              <a:t>*</a:t>
            </a:r>
            <a:r>
              <a:rPr lang="en-US" sz="2400" dirty="0"/>
              <a:t>or, sometimes, empirically-supported treatments)</a:t>
            </a:r>
          </a:p>
        </p:txBody>
      </p:sp>
    </p:spTree>
    <p:extLst>
      <p:ext uri="{BB962C8B-B14F-4D97-AF65-F5344CB8AC3E}">
        <p14:creationId xmlns:p14="http://schemas.microsoft.com/office/powerpoint/2010/main" val="32830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Title 3"/>
          <p:cNvSpPr>
            <a:spLocks noGrp="1"/>
          </p:cNvSpPr>
          <p:nvPr>
            <p:ph type="title"/>
          </p:nvPr>
        </p:nvSpPr>
        <p:spPr>
          <a:xfrm>
            <a:off x="521678" y="365125"/>
            <a:ext cx="11559159" cy="900967"/>
          </a:xfrm>
        </p:spPr>
        <p:txBody>
          <a:bodyPr>
            <a:normAutofit fontScale="90000"/>
          </a:bodyPr>
          <a:lstStyle/>
          <a:p>
            <a:pPr eaLnBrk="1" hangingPunct="1">
              <a:lnSpc>
                <a:spcPct val="100000"/>
              </a:lnSpc>
              <a:spcBef>
                <a:spcPts val="900"/>
              </a:spcBef>
            </a:pPr>
            <a:r>
              <a:rPr lang="en-US" sz="2900" dirty="0"/>
              <a:t>Context influences implementation &amp; operates at multiple levels</a:t>
            </a:r>
          </a:p>
        </p:txBody>
      </p:sp>
      <p:grpSp>
        <p:nvGrpSpPr>
          <p:cNvPr id="3" name="Group 2"/>
          <p:cNvGrpSpPr/>
          <p:nvPr/>
        </p:nvGrpSpPr>
        <p:grpSpPr>
          <a:xfrm>
            <a:off x="1676400" y="1524000"/>
            <a:ext cx="8763000" cy="4648200"/>
            <a:chOff x="152400" y="1600200"/>
            <a:chExt cx="8432800" cy="4267200"/>
          </a:xfrm>
        </p:grpSpPr>
        <p:sp>
          <p:nvSpPr>
            <p:cNvPr id="36" name="Right Arrow 35"/>
            <p:cNvSpPr/>
            <p:nvPr/>
          </p:nvSpPr>
          <p:spPr>
            <a:xfrm>
              <a:off x="152400" y="1600200"/>
              <a:ext cx="7696200" cy="4267200"/>
            </a:xfrm>
            <a:prstGeom prst="rightArrow">
              <a:avLst>
                <a:gd name="adj1" fmla="val 64755"/>
                <a:gd name="adj2" fmla="val 40000"/>
              </a:avLst>
            </a:prstGeom>
            <a:solidFill>
              <a:schemeClr val="bg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endParaRPr>
            </a:p>
          </p:txBody>
        </p:sp>
        <p:sp>
          <p:nvSpPr>
            <p:cNvPr id="6" name="TextBox 5"/>
            <p:cNvSpPr txBox="1"/>
            <p:nvPr/>
          </p:nvSpPr>
          <p:spPr>
            <a:xfrm rot="16200000">
              <a:off x="5062538" y="3482047"/>
              <a:ext cx="2286000" cy="503504"/>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2800" b="1" dirty="0">
                  <a:solidFill>
                    <a:prstClr val="black"/>
                  </a:solidFill>
                </a:rPr>
                <a:t>PRACTICE</a:t>
              </a:r>
            </a:p>
          </p:txBody>
        </p:sp>
        <p:sp>
          <p:nvSpPr>
            <p:cNvPr id="7" name="TextBox 6"/>
            <p:cNvSpPr txBox="1"/>
            <p:nvPr/>
          </p:nvSpPr>
          <p:spPr>
            <a:xfrm rot="16200000">
              <a:off x="7112000" y="3479800"/>
              <a:ext cx="2362200" cy="5842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3200" b="1" dirty="0">
                  <a:solidFill>
                    <a:prstClr val="black"/>
                  </a:solidFill>
                </a:rPr>
                <a:t>HEALTH</a:t>
              </a:r>
            </a:p>
          </p:txBody>
        </p:sp>
        <p:sp>
          <p:nvSpPr>
            <p:cNvPr id="5" name="TextBox 4"/>
            <p:cNvSpPr txBox="1"/>
            <p:nvPr/>
          </p:nvSpPr>
          <p:spPr>
            <a:xfrm rot="16200000">
              <a:off x="-195262" y="3482047"/>
              <a:ext cx="2286000" cy="503504"/>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2800" b="1" dirty="0">
                  <a:solidFill>
                    <a:prstClr val="black"/>
                  </a:solidFill>
                </a:rPr>
                <a:t>EVIDENCE</a:t>
              </a:r>
            </a:p>
          </p:txBody>
        </p:sp>
        <p:graphicFrame>
          <p:nvGraphicFramePr>
            <p:cNvPr id="21" name="Diagram 20"/>
            <p:cNvGraphicFramePr/>
            <p:nvPr/>
          </p:nvGraphicFramePr>
          <p:xfrm>
            <a:off x="1398988" y="2352130"/>
            <a:ext cx="4338066" cy="2846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2" name="Rectangle 1"/>
          <p:cNvSpPr/>
          <p:nvPr/>
        </p:nvSpPr>
        <p:spPr>
          <a:xfrm>
            <a:off x="3581400" y="6427179"/>
            <a:ext cx="5029200" cy="338554"/>
          </a:xfrm>
          <a:prstGeom prst="rect">
            <a:avLst/>
          </a:prstGeom>
        </p:spPr>
        <p:txBody>
          <a:bodyPr>
            <a:spAutoFit/>
          </a:bodyPr>
          <a:lstStyle/>
          <a:p>
            <a:pPr algn="ctr"/>
            <a:r>
              <a:rPr lang="en-US" sz="1600" dirty="0"/>
              <a:t>Gonzales R et al Academic Medicine 2012</a:t>
            </a:r>
          </a:p>
        </p:txBody>
      </p:sp>
    </p:spTree>
    <p:extLst>
      <p:ext uri="{BB962C8B-B14F-4D97-AF65-F5344CB8AC3E}">
        <p14:creationId xmlns:p14="http://schemas.microsoft.com/office/powerpoint/2010/main" val="1838020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623A3FC-14F1-B4B5-3020-B478428ED11A}"/>
              </a:ext>
            </a:extLst>
          </p:cNvPr>
          <p:cNvSpPr>
            <a:spLocks noGrp="1"/>
          </p:cNvSpPr>
          <p:nvPr>
            <p:ph type="title"/>
          </p:nvPr>
        </p:nvSpPr>
        <p:spPr/>
        <p:txBody>
          <a:bodyPr/>
          <a:lstStyle/>
          <a:p>
            <a:r>
              <a:rPr lang="en-US" dirty="0"/>
              <a:t>Example of the adaptable periphery: </a:t>
            </a:r>
            <a:br>
              <a:rPr lang="en-US" dirty="0"/>
            </a:br>
            <a:r>
              <a:rPr lang="en-US" dirty="0"/>
              <a:t>Community Health Workers</a:t>
            </a:r>
          </a:p>
        </p:txBody>
      </p:sp>
      <p:pic>
        <p:nvPicPr>
          <p:cNvPr id="26" name="Content Placeholder 25">
            <a:extLst>
              <a:ext uri="{FF2B5EF4-FFF2-40B4-BE49-F238E27FC236}">
                <a16:creationId xmlns:a16="http://schemas.microsoft.com/office/drawing/2014/main" id="{2FD5500F-BCB7-807B-2594-2A6C8E1A7C6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99551" y="2529717"/>
            <a:ext cx="5181600" cy="2519291"/>
          </a:xfrm>
        </p:spPr>
      </p:pic>
      <p:sp>
        <p:nvSpPr>
          <p:cNvPr id="3" name="Slide Number Placeholder 2">
            <a:extLst>
              <a:ext uri="{FF2B5EF4-FFF2-40B4-BE49-F238E27FC236}">
                <a16:creationId xmlns:a16="http://schemas.microsoft.com/office/drawing/2014/main" id="{8966B78A-8B12-3438-ADCB-210E5EBED6A3}"/>
              </a:ext>
            </a:extLst>
          </p:cNvPr>
          <p:cNvSpPr>
            <a:spLocks noGrp="1"/>
          </p:cNvSpPr>
          <p:nvPr>
            <p:ph type="sldNum" sz="quarter" idx="12"/>
          </p:nvPr>
        </p:nvSpPr>
        <p:spPr/>
        <p:txBody>
          <a:bodyPr/>
          <a:lstStyle/>
          <a:p>
            <a:fld id="{F55E13C6-A4BF-A842-9635-B1271B30A9E0}" type="slidenum">
              <a:rPr lang="en-US" smtClean="0"/>
              <a:t>4</a:t>
            </a:fld>
            <a:endParaRPr lang="en-US"/>
          </a:p>
        </p:txBody>
      </p:sp>
      <p:grpSp>
        <p:nvGrpSpPr>
          <p:cNvPr id="19" name="Group 18" descr="5 photos of communiyt health workers in different settings&#10;&#10;Mother, child, and health worker outdoors in Africa&#10;&#10;3 Black female community health workers in matching uniform jackets on a street in Detroit with the label &quot;What is a CHW?&quot;&#10;&#10;A mother and child wih a female communiy health worker, likely in India as the adults are wearing saris &#10;&#10;A middle-aged Black male community health worker and an older Black man sharing a laugh outside a building. &#10;&#10;A young While communiy health worker speaks with a young While man" title="Decorative photos">
            <a:extLst>
              <a:ext uri="{FF2B5EF4-FFF2-40B4-BE49-F238E27FC236}">
                <a16:creationId xmlns:a16="http://schemas.microsoft.com/office/drawing/2014/main" id="{3F3EE2E5-1B20-1CCF-72C8-8080483C7364}"/>
              </a:ext>
            </a:extLst>
          </p:cNvPr>
          <p:cNvGrpSpPr>
            <a:grpSpLocks noChangeAspect="1"/>
          </p:cNvGrpSpPr>
          <p:nvPr/>
        </p:nvGrpSpPr>
        <p:grpSpPr>
          <a:xfrm>
            <a:off x="5703888" y="1864360"/>
            <a:ext cx="6421839" cy="3846829"/>
            <a:chOff x="457200" y="1155594"/>
            <a:chExt cx="8547468" cy="5120129"/>
          </a:xfrm>
        </p:grpSpPr>
        <p:pic>
          <p:nvPicPr>
            <p:cNvPr id="20" name="Picture 19">
              <a:extLst>
                <a:ext uri="{FF2B5EF4-FFF2-40B4-BE49-F238E27FC236}">
                  <a16:creationId xmlns:a16="http://schemas.microsoft.com/office/drawing/2014/main" id="{D2231C8A-B416-6647-CBE6-600D96739CFC}"/>
                </a:ext>
              </a:extLst>
            </p:cNvPr>
            <p:cNvPicPr>
              <a:picLocks noChangeAspect="1"/>
            </p:cNvPicPr>
            <p:nvPr/>
          </p:nvPicPr>
          <p:blipFill>
            <a:blip r:embed="rId3"/>
            <a:stretch>
              <a:fillRect/>
            </a:stretch>
          </p:blipFill>
          <p:spPr>
            <a:xfrm>
              <a:off x="457200" y="1524000"/>
              <a:ext cx="2789111" cy="1561902"/>
            </a:xfrm>
            <a:prstGeom prst="rect">
              <a:avLst/>
            </a:prstGeom>
          </p:spPr>
        </p:pic>
        <p:pic>
          <p:nvPicPr>
            <p:cNvPr id="21" name="Picture 20">
              <a:extLst>
                <a:ext uri="{FF2B5EF4-FFF2-40B4-BE49-F238E27FC236}">
                  <a16:creationId xmlns:a16="http://schemas.microsoft.com/office/drawing/2014/main" id="{CCFA4DB0-A211-C20B-025F-2D1EBBB85AA0}"/>
                </a:ext>
              </a:extLst>
            </p:cNvPr>
            <p:cNvPicPr>
              <a:picLocks noChangeAspect="1"/>
            </p:cNvPicPr>
            <p:nvPr/>
          </p:nvPicPr>
          <p:blipFill>
            <a:blip r:embed="rId4"/>
            <a:stretch>
              <a:fillRect/>
            </a:stretch>
          </p:blipFill>
          <p:spPr>
            <a:xfrm>
              <a:off x="3810000" y="3124200"/>
              <a:ext cx="2246574" cy="1492250"/>
            </a:xfrm>
            <a:prstGeom prst="rect">
              <a:avLst/>
            </a:prstGeom>
          </p:spPr>
        </p:pic>
        <p:pic>
          <p:nvPicPr>
            <p:cNvPr id="22" name="Picture 21">
              <a:extLst>
                <a:ext uri="{FF2B5EF4-FFF2-40B4-BE49-F238E27FC236}">
                  <a16:creationId xmlns:a16="http://schemas.microsoft.com/office/drawing/2014/main" id="{A64FC6A1-2FDC-CF0D-7A9A-96D9FD6C3A63}"/>
                </a:ext>
              </a:extLst>
            </p:cNvPr>
            <p:cNvPicPr>
              <a:picLocks noChangeAspect="1"/>
            </p:cNvPicPr>
            <p:nvPr/>
          </p:nvPicPr>
          <p:blipFill>
            <a:blip r:embed="rId5"/>
            <a:stretch>
              <a:fillRect/>
            </a:stretch>
          </p:blipFill>
          <p:spPr>
            <a:xfrm>
              <a:off x="503685" y="4436258"/>
              <a:ext cx="2696141" cy="1617684"/>
            </a:xfrm>
            <a:prstGeom prst="rect">
              <a:avLst/>
            </a:prstGeom>
          </p:spPr>
        </p:pic>
        <p:pic>
          <p:nvPicPr>
            <p:cNvPr id="23" name="Picture 22">
              <a:extLst>
                <a:ext uri="{FF2B5EF4-FFF2-40B4-BE49-F238E27FC236}">
                  <a16:creationId xmlns:a16="http://schemas.microsoft.com/office/drawing/2014/main" id="{34F35B4C-C635-4E7F-8A14-2C171F11327D}"/>
                </a:ext>
              </a:extLst>
            </p:cNvPr>
            <p:cNvPicPr>
              <a:picLocks noChangeAspect="1"/>
            </p:cNvPicPr>
            <p:nvPr/>
          </p:nvPicPr>
          <p:blipFill>
            <a:blip r:embed="rId6"/>
            <a:stretch>
              <a:fillRect/>
            </a:stretch>
          </p:blipFill>
          <p:spPr>
            <a:xfrm>
              <a:off x="5791200" y="4862574"/>
              <a:ext cx="3049428" cy="1413149"/>
            </a:xfrm>
            <a:prstGeom prst="rect">
              <a:avLst/>
            </a:prstGeom>
          </p:spPr>
        </p:pic>
        <p:pic>
          <p:nvPicPr>
            <p:cNvPr id="24" name="Picture 23">
              <a:extLst>
                <a:ext uri="{FF2B5EF4-FFF2-40B4-BE49-F238E27FC236}">
                  <a16:creationId xmlns:a16="http://schemas.microsoft.com/office/drawing/2014/main" id="{148F7F58-3045-FEA4-2C4D-D33324FF6913}"/>
                </a:ext>
              </a:extLst>
            </p:cNvPr>
            <p:cNvPicPr>
              <a:picLocks noChangeAspect="1"/>
            </p:cNvPicPr>
            <p:nvPr/>
          </p:nvPicPr>
          <p:blipFill>
            <a:blip r:embed="rId7"/>
            <a:stretch>
              <a:fillRect/>
            </a:stretch>
          </p:blipFill>
          <p:spPr>
            <a:xfrm>
              <a:off x="5341610" y="1155594"/>
              <a:ext cx="3663058" cy="1511406"/>
            </a:xfrm>
            <a:prstGeom prst="rect">
              <a:avLst/>
            </a:prstGeom>
          </p:spPr>
        </p:pic>
      </p:grpSp>
    </p:spTree>
    <p:extLst>
      <p:ext uri="{BB962C8B-B14F-4D97-AF65-F5344CB8AC3E}">
        <p14:creationId xmlns:p14="http://schemas.microsoft.com/office/powerpoint/2010/main" val="291527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36161-9C04-7549-A6EA-F27A372F2B4F}"/>
              </a:ext>
            </a:extLst>
          </p:cNvPr>
          <p:cNvSpPr>
            <a:spLocks noGrp="1"/>
          </p:cNvSpPr>
          <p:nvPr>
            <p:ph type="title"/>
          </p:nvPr>
        </p:nvSpPr>
        <p:spPr/>
        <p:txBody>
          <a:bodyPr>
            <a:normAutofit/>
          </a:bodyPr>
          <a:lstStyle/>
          <a:p>
            <a:r>
              <a:rPr lang="en-US" sz="3200" dirty="0"/>
              <a:t>We may need to adapt to new systems &amp; conditions</a:t>
            </a:r>
          </a:p>
        </p:txBody>
      </p:sp>
      <p:sp>
        <p:nvSpPr>
          <p:cNvPr id="3" name="Footer Placeholder 2">
            <a:extLst>
              <a:ext uri="{FF2B5EF4-FFF2-40B4-BE49-F238E27FC236}">
                <a16:creationId xmlns:a16="http://schemas.microsoft.com/office/drawing/2014/main" id="{A974AD70-DD81-514A-8D1C-6D435074F07B}"/>
              </a:ext>
            </a:extLst>
          </p:cNvPr>
          <p:cNvSpPr>
            <a:spLocks noGrp="1"/>
          </p:cNvSpPr>
          <p:nvPr>
            <p:ph type="ftr" sz="quarter" idx="10"/>
          </p:nvPr>
        </p:nvSpPr>
        <p:spPr bwMode="auto">
          <a:xfrm>
            <a:off x="4195805" y="6418385"/>
            <a:ext cx="3800390" cy="304800"/>
          </a:xfrm>
          <a:prstGeom prst="rect">
            <a:avLst/>
          </a:prstGeom>
          <a:noFill/>
          <a:ln>
            <a:noFill/>
          </a:ln>
          <a:effectLst/>
          <a:extLst>
            <a:ext uri="{909E8E84-426E-40dd-AFC4-6F175D3DCCD1}">
              <a14:hiddenFill xmlns="" xmlns:a14="http://schemas.microsoft.com/office/drawing/2010/main">
                <a:solidFill>
                  <a:srgbClr val="569898"/>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400" kern="1200">
                <a:solidFill>
                  <a:schemeClr val="tx1"/>
                </a:solidFill>
                <a:latin typeface="Calibri" pitchFamily="34" charset="0"/>
                <a:ea typeface="+mn-ea"/>
                <a:cs typeface="+mn-cs"/>
              </a:defRPr>
            </a:lvl1pPr>
            <a:lvl2pPr marL="457200" algn="l" rtl="0" fontAlgn="base">
              <a:spcBef>
                <a:spcPct val="0"/>
              </a:spcBef>
              <a:spcAft>
                <a:spcPct val="0"/>
              </a:spcAft>
              <a:defRPr sz="3600" kern="1200">
                <a:solidFill>
                  <a:schemeClr val="accent2"/>
                </a:solidFill>
                <a:latin typeface="Calibri" charset="0"/>
                <a:ea typeface="ＭＳ Ｐゴシック" charset="0"/>
                <a:cs typeface="+mn-cs"/>
              </a:defRPr>
            </a:lvl2pPr>
            <a:lvl3pPr marL="914400" algn="l" rtl="0" fontAlgn="base">
              <a:spcBef>
                <a:spcPct val="0"/>
              </a:spcBef>
              <a:spcAft>
                <a:spcPct val="0"/>
              </a:spcAft>
              <a:defRPr sz="3600" kern="1200">
                <a:solidFill>
                  <a:schemeClr val="accent2"/>
                </a:solidFill>
                <a:latin typeface="Calibri" charset="0"/>
                <a:ea typeface="ＭＳ Ｐゴシック" charset="0"/>
                <a:cs typeface="+mn-cs"/>
              </a:defRPr>
            </a:lvl3pPr>
            <a:lvl4pPr marL="1371600" algn="l" rtl="0" fontAlgn="base">
              <a:spcBef>
                <a:spcPct val="0"/>
              </a:spcBef>
              <a:spcAft>
                <a:spcPct val="0"/>
              </a:spcAft>
              <a:defRPr sz="3600" kern="1200">
                <a:solidFill>
                  <a:schemeClr val="accent2"/>
                </a:solidFill>
                <a:latin typeface="Calibri" charset="0"/>
                <a:ea typeface="ＭＳ Ｐゴシック" charset="0"/>
                <a:cs typeface="+mn-cs"/>
              </a:defRPr>
            </a:lvl4pPr>
            <a:lvl5pPr marL="1828800" algn="l" rtl="0" fontAlgn="base">
              <a:spcBef>
                <a:spcPct val="0"/>
              </a:spcBef>
              <a:spcAft>
                <a:spcPct val="0"/>
              </a:spcAft>
              <a:defRPr sz="3600" kern="1200">
                <a:solidFill>
                  <a:schemeClr val="accent2"/>
                </a:solidFill>
                <a:latin typeface="Calibri" charset="0"/>
                <a:ea typeface="ＭＳ Ｐゴシック" charset="0"/>
                <a:cs typeface="+mn-cs"/>
              </a:defRPr>
            </a:lvl5pPr>
            <a:lvl6pPr marL="2286000" algn="l" defTabSz="457200" rtl="0" eaLnBrk="1" latinLnBrk="0" hangingPunct="1">
              <a:defRPr sz="3600" kern="1200">
                <a:solidFill>
                  <a:schemeClr val="accent2"/>
                </a:solidFill>
                <a:latin typeface="Calibri" charset="0"/>
                <a:ea typeface="ＭＳ Ｐゴシック" charset="0"/>
                <a:cs typeface="+mn-cs"/>
              </a:defRPr>
            </a:lvl6pPr>
            <a:lvl7pPr marL="2743200" algn="l" defTabSz="457200" rtl="0" eaLnBrk="1" latinLnBrk="0" hangingPunct="1">
              <a:defRPr sz="3600" kern="1200">
                <a:solidFill>
                  <a:schemeClr val="accent2"/>
                </a:solidFill>
                <a:latin typeface="Calibri" charset="0"/>
                <a:ea typeface="ＭＳ Ｐゴシック" charset="0"/>
                <a:cs typeface="+mn-cs"/>
              </a:defRPr>
            </a:lvl7pPr>
            <a:lvl8pPr marL="3200400" algn="l" defTabSz="457200" rtl="0" eaLnBrk="1" latinLnBrk="0" hangingPunct="1">
              <a:defRPr sz="3600" kern="1200">
                <a:solidFill>
                  <a:schemeClr val="accent2"/>
                </a:solidFill>
                <a:latin typeface="Calibri" charset="0"/>
                <a:ea typeface="ＭＳ Ｐゴシック" charset="0"/>
                <a:cs typeface="+mn-cs"/>
              </a:defRPr>
            </a:lvl8pPr>
            <a:lvl9pPr marL="3657600" algn="l" defTabSz="457200" rtl="0" eaLnBrk="1" latinLnBrk="0" hangingPunct="1">
              <a:defRPr sz="3600" kern="1200">
                <a:solidFill>
                  <a:schemeClr val="accent2"/>
                </a:solidFill>
                <a:latin typeface="Calibri" charset="0"/>
                <a:ea typeface="ＭＳ Ｐゴシック" charset="0"/>
                <a:cs typeface="+mn-cs"/>
              </a:defRPr>
            </a:lvl9pPr>
          </a:lstStyle>
          <a:p>
            <a:pPr algn="ctr">
              <a:defRPr/>
            </a:pPr>
            <a:r>
              <a:rPr lang="en-US" dirty="0"/>
              <a:t>Chambers Implementation Science 2013</a:t>
            </a:r>
          </a:p>
        </p:txBody>
      </p:sp>
      <p:grpSp>
        <p:nvGrpSpPr>
          <p:cNvPr id="9" name="Group 8" descr="Two graphs plottng expected effect on the Y axis&#10;&#10;At left, labeled Program Drift, shows Intervention X, designed around a core of evidence, moving away from that core by getting bigger and taking on more components. The unintentional shift as the intervention moves along the x axis over time leads to a decrease in expected effect. The gap is expected and observed is called &quot;Program Drift.&quot;&#10;&#10;At right, labeled &quot;Voltage Drop&quot;, shows adecrease in the expected effect as the research stage moves to the right along the x axis from an Efficacy Trial to and Effectiveness Trial to a D &amp; I trial, and illustrates the &quot;Voltage Drop&quot; in effectiveness" title="Figure illustrating &quot;Program Drift&quot; and &quot;Voltage Drop&quot;">
            <a:extLst>
              <a:ext uri="{FF2B5EF4-FFF2-40B4-BE49-F238E27FC236}">
                <a16:creationId xmlns:a16="http://schemas.microsoft.com/office/drawing/2014/main" id="{692DF25B-6288-0642-86A1-8E77F6D77996}"/>
              </a:ext>
            </a:extLst>
          </p:cNvPr>
          <p:cNvGrpSpPr>
            <a:grpSpLocks noChangeAspect="1"/>
          </p:cNvGrpSpPr>
          <p:nvPr/>
        </p:nvGrpSpPr>
        <p:grpSpPr>
          <a:xfrm>
            <a:off x="1743319" y="1626870"/>
            <a:ext cx="9080500" cy="3604260"/>
            <a:chOff x="31750" y="1626870"/>
            <a:chExt cx="9080500" cy="3604260"/>
          </a:xfrm>
        </p:grpSpPr>
        <p:pic>
          <p:nvPicPr>
            <p:cNvPr id="4" name="Picture 3">
              <a:extLst>
                <a:ext uri="{FF2B5EF4-FFF2-40B4-BE49-F238E27FC236}">
                  <a16:creationId xmlns:a16="http://schemas.microsoft.com/office/drawing/2014/main" id="{E7AF4C77-8E6E-BF47-AA12-E4227B14BAEB}"/>
                </a:ext>
              </a:extLst>
            </p:cNvPr>
            <p:cNvPicPr>
              <a:picLocks noChangeAspect="1"/>
            </p:cNvPicPr>
            <p:nvPr/>
          </p:nvPicPr>
          <p:blipFill>
            <a:blip r:embed="rId3"/>
            <a:stretch>
              <a:fillRect/>
            </a:stretch>
          </p:blipFill>
          <p:spPr>
            <a:xfrm>
              <a:off x="31750" y="1626870"/>
              <a:ext cx="9080500" cy="3604260"/>
            </a:xfrm>
            <a:prstGeom prst="rect">
              <a:avLst/>
            </a:prstGeom>
          </p:spPr>
        </p:pic>
        <p:sp>
          <p:nvSpPr>
            <p:cNvPr id="5" name="TextBox 4">
              <a:extLst>
                <a:ext uri="{FF2B5EF4-FFF2-40B4-BE49-F238E27FC236}">
                  <a16:creationId xmlns:a16="http://schemas.microsoft.com/office/drawing/2014/main" id="{47095617-DD2D-6641-87AD-51DA3715FD65}"/>
                </a:ext>
              </a:extLst>
            </p:cNvPr>
            <p:cNvSpPr txBox="1"/>
            <p:nvPr/>
          </p:nvSpPr>
          <p:spPr>
            <a:xfrm>
              <a:off x="2057400" y="1752600"/>
              <a:ext cx="381000" cy="338554"/>
            </a:xfrm>
            <a:prstGeom prst="rect">
              <a:avLst/>
            </a:prstGeom>
            <a:solidFill>
              <a:schemeClr val="bg1"/>
            </a:solidFill>
            <a:ln w="38100">
              <a:solidFill>
                <a:schemeClr val="bg1"/>
              </a:solidFill>
            </a:ln>
          </p:spPr>
          <p:txBody>
            <a:bodyPr wrap="square" rtlCol="0" anchor="ctr">
              <a:spAutoFit/>
            </a:bodyPr>
            <a:lstStyle/>
            <a:p>
              <a:pPr algn="ctr" eaLnBrk="1" hangingPunct="1"/>
              <a:endParaRPr lang="en-US" sz="16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2DE036DB-76CE-EE4C-9B89-A1491E553E94}"/>
                </a:ext>
              </a:extLst>
            </p:cNvPr>
            <p:cNvSpPr txBox="1"/>
            <p:nvPr/>
          </p:nvSpPr>
          <p:spPr>
            <a:xfrm>
              <a:off x="6324600" y="1752600"/>
              <a:ext cx="381000" cy="338554"/>
            </a:xfrm>
            <a:prstGeom prst="rect">
              <a:avLst/>
            </a:prstGeom>
            <a:solidFill>
              <a:schemeClr val="bg1"/>
            </a:solidFill>
            <a:ln w="38100">
              <a:solidFill>
                <a:schemeClr val="bg1"/>
              </a:solidFill>
            </a:ln>
          </p:spPr>
          <p:txBody>
            <a:bodyPr wrap="square" rtlCol="0" anchor="ctr">
              <a:spAutoFit/>
            </a:bodyPr>
            <a:lstStyle/>
            <a:p>
              <a:pPr algn="ctr" eaLnBrk="1" hangingPunct="1"/>
              <a:endParaRPr lang="en-US" sz="1600" dirty="0">
                <a:latin typeface="Arial" panose="020B0604020202020204" pitchFamily="34" charset="0"/>
                <a:cs typeface="Arial" panose="020B0604020202020204" pitchFamily="34" charset="0"/>
              </a:endParaRPr>
            </a:p>
          </p:txBody>
        </p:sp>
      </p:grpSp>
      <p:sp>
        <p:nvSpPr>
          <p:cNvPr id="6" name="Footer Placeholder 2">
            <a:extLst>
              <a:ext uri="{FF2B5EF4-FFF2-40B4-BE49-F238E27FC236}">
                <a16:creationId xmlns:a16="http://schemas.microsoft.com/office/drawing/2014/main" id="{E05750F2-AF92-6F74-0E57-567F4315FEF7}"/>
              </a:ext>
            </a:extLst>
          </p:cNvPr>
          <p:cNvSpPr txBox="1">
            <a:spLocks/>
          </p:cNvSpPr>
          <p:nvPr/>
        </p:nvSpPr>
        <p:spPr bwMode="auto">
          <a:xfrm>
            <a:off x="2960163" y="5626685"/>
            <a:ext cx="6732623" cy="446258"/>
          </a:xfrm>
          <a:prstGeom prst="rect">
            <a:avLst/>
          </a:prstGeom>
          <a:noFill/>
          <a:ln>
            <a:noFill/>
          </a:ln>
          <a:effectLst/>
          <a:extLst>
            <a:ext uri="{909E8E84-426E-40dd-AFC4-6F175D3DCCD1}">
              <a14:hiddenFill xmlns="" xmlns:a14="http://schemas.microsoft.com/office/drawing/2010/main">
                <a:solidFill>
                  <a:srgbClr val="569898"/>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marL="0" algn="r" defTabSz="914400" rtl="0" eaLnBrk="1" fontAlgn="base" latinLnBrk="0" hangingPunct="1">
              <a:spcBef>
                <a:spcPct val="0"/>
              </a:spcBef>
              <a:spcAft>
                <a:spcPct val="0"/>
              </a:spcAft>
              <a:defRPr sz="1400" kern="1200">
                <a:solidFill>
                  <a:schemeClr val="tx1"/>
                </a:solidFill>
                <a:latin typeface="Calibri" pitchFamily="34" charset="0"/>
                <a:ea typeface="+mn-ea"/>
                <a:cs typeface="+mn-cs"/>
              </a:defRPr>
            </a:lvl1pPr>
            <a:lvl2pPr marL="457200" algn="l" defTabSz="914400" rtl="0" eaLnBrk="1" fontAlgn="base" latinLnBrk="0" hangingPunct="1">
              <a:spcBef>
                <a:spcPct val="0"/>
              </a:spcBef>
              <a:spcAft>
                <a:spcPct val="0"/>
              </a:spcAft>
              <a:defRPr sz="3600" kern="1200">
                <a:solidFill>
                  <a:schemeClr val="accent2"/>
                </a:solidFill>
                <a:latin typeface="Calibri" charset="0"/>
                <a:ea typeface="ＭＳ Ｐゴシック" charset="0"/>
                <a:cs typeface="+mn-cs"/>
              </a:defRPr>
            </a:lvl2pPr>
            <a:lvl3pPr marL="914400" algn="l" defTabSz="914400" rtl="0" eaLnBrk="1" fontAlgn="base" latinLnBrk="0" hangingPunct="1">
              <a:spcBef>
                <a:spcPct val="0"/>
              </a:spcBef>
              <a:spcAft>
                <a:spcPct val="0"/>
              </a:spcAft>
              <a:defRPr sz="3600" kern="1200">
                <a:solidFill>
                  <a:schemeClr val="accent2"/>
                </a:solidFill>
                <a:latin typeface="Calibri" charset="0"/>
                <a:ea typeface="ＭＳ Ｐゴシック" charset="0"/>
                <a:cs typeface="+mn-cs"/>
              </a:defRPr>
            </a:lvl3pPr>
            <a:lvl4pPr marL="1371600" algn="l" defTabSz="914400" rtl="0" eaLnBrk="1" fontAlgn="base" latinLnBrk="0" hangingPunct="1">
              <a:spcBef>
                <a:spcPct val="0"/>
              </a:spcBef>
              <a:spcAft>
                <a:spcPct val="0"/>
              </a:spcAft>
              <a:defRPr sz="3600" kern="1200">
                <a:solidFill>
                  <a:schemeClr val="accent2"/>
                </a:solidFill>
                <a:latin typeface="Calibri" charset="0"/>
                <a:ea typeface="ＭＳ Ｐゴシック" charset="0"/>
                <a:cs typeface="+mn-cs"/>
              </a:defRPr>
            </a:lvl4pPr>
            <a:lvl5pPr marL="1828800" algn="l" defTabSz="914400" rtl="0" eaLnBrk="1" fontAlgn="base" latinLnBrk="0" hangingPunct="1">
              <a:spcBef>
                <a:spcPct val="0"/>
              </a:spcBef>
              <a:spcAft>
                <a:spcPct val="0"/>
              </a:spcAft>
              <a:defRPr sz="3600" kern="1200">
                <a:solidFill>
                  <a:schemeClr val="accent2"/>
                </a:solidFill>
                <a:latin typeface="Calibri" charset="0"/>
                <a:ea typeface="ＭＳ Ｐゴシック" charset="0"/>
                <a:cs typeface="+mn-cs"/>
              </a:defRPr>
            </a:lvl5pPr>
            <a:lvl6pPr marL="2286000" algn="l" defTabSz="457200" rtl="0" eaLnBrk="1" latinLnBrk="0" hangingPunct="1">
              <a:defRPr sz="3600" kern="1200">
                <a:solidFill>
                  <a:schemeClr val="accent2"/>
                </a:solidFill>
                <a:latin typeface="Calibri" charset="0"/>
                <a:ea typeface="ＭＳ Ｐゴシック" charset="0"/>
                <a:cs typeface="+mn-cs"/>
              </a:defRPr>
            </a:lvl6pPr>
            <a:lvl7pPr marL="2743200" algn="l" defTabSz="457200" rtl="0" eaLnBrk="1" latinLnBrk="0" hangingPunct="1">
              <a:defRPr sz="3600" kern="1200">
                <a:solidFill>
                  <a:schemeClr val="accent2"/>
                </a:solidFill>
                <a:latin typeface="Calibri" charset="0"/>
                <a:ea typeface="ＭＳ Ｐゴシック" charset="0"/>
                <a:cs typeface="+mn-cs"/>
              </a:defRPr>
            </a:lvl7pPr>
            <a:lvl8pPr marL="3200400" algn="l" defTabSz="457200" rtl="0" eaLnBrk="1" latinLnBrk="0" hangingPunct="1">
              <a:defRPr sz="3600" kern="1200">
                <a:solidFill>
                  <a:schemeClr val="accent2"/>
                </a:solidFill>
                <a:latin typeface="Calibri" charset="0"/>
                <a:ea typeface="ＭＳ Ｐゴシック" charset="0"/>
                <a:cs typeface="+mn-cs"/>
              </a:defRPr>
            </a:lvl8pPr>
            <a:lvl9pPr marL="3657600" algn="l" defTabSz="457200" rtl="0" eaLnBrk="1" latinLnBrk="0" hangingPunct="1">
              <a:defRPr sz="3600" kern="1200">
                <a:solidFill>
                  <a:schemeClr val="accent2"/>
                </a:solidFill>
                <a:latin typeface="Calibri" charset="0"/>
                <a:ea typeface="ＭＳ Ｐゴシック" charset="0"/>
                <a:cs typeface="+mn-cs"/>
              </a:defRPr>
            </a:lvl9pPr>
          </a:lstStyle>
          <a:p>
            <a:pPr algn="ctr">
              <a:defRPr/>
            </a:pPr>
            <a:r>
              <a:rPr lang="en-US" sz="2400" dirty="0">
                <a:solidFill>
                  <a:srgbClr val="0E4C92"/>
                </a:solidFill>
              </a:rPr>
              <a:t>e.g., to enable reproducibility &amp; </a:t>
            </a:r>
            <a:r>
              <a:rPr lang="en-US" sz="2400" dirty="0" err="1">
                <a:solidFill>
                  <a:srgbClr val="0E4C92"/>
                </a:solidFill>
              </a:rPr>
              <a:t>scalabilty</a:t>
            </a:r>
            <a:endParaRPr lang="en-US" sz="2400" dirty="0">
              <a:solidFill>
                <a:srgbClr val="0E4C92"/>
              </a:solidFill>
            </a:endParaRPr>
          </a:p>
        </p:txBody>
      </p:sp>
    </p:spTree>
    <p:extLst>
      <p:ext uri="{BB962C8B-B14F-4D97-AF65-F5344CB8AC3E}">
        <p14:creationId xmlns:p14="http://schemas.microsoft.com/office/powerpoint/2010/main" val="1101142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55649A0-3A74-994D-E55E-3B41F0A3806B}"/>
              </a:ext>
            </a:extLst>
          </p:cNvPr>
          <p:cNvSpPr>
            <a:spLocks noGrp="1"/>
          </p:cNvSpPr>
          <p:nvPr>
            <p:ph type="title"/>
          </p:nvPr>
        </p:nvSpPr>
        <p:spPr>
          <a:xfrm>
            <a:off x="521678" y="365125"/>
            <a:ext cx="11670322" cy="900967"/>
          </a:xfrm>
        </p:spPr>
        <p:txBody>
          <a:bodyPr/>
          <a:lstStyle/>
          <a:p>
            <a:r>
              <a:rPr lang="en-US" dirty="0"/>
              <a:t>There is a process for adapting interventions to </a:t>
            </a:r>
            <a:br>
              <a:rPr lang="en-US" dirty="0"/>
            </a:br>
            <a:r>
              <a:rPr lang="en-US" dirty="0"/>
              <a:t>new settings/contexts/people</a:t>
            </a:r>
          </a:p>
        </p:txBody>
      </p:sp>
      <p:pic>
        <p:nvPicPr>
          <p:cNvPr id="6150" name="Picture 6">
            <a:extLst>
              <a:ext uri="{FF2B5EF4-FFF2-40B4-BE49-F238E27FC236}">
                <a16:creationId xmlns:a16="http://schemas.microsoft.com/office/drawing/2014/main" id="{8A3B0B56-0FF0-024F-ADBA-726CF538162A}"/>
              </a:ext>
            </a:extLst>
          </p:cNvPr>
          <p:cNvPicPr>
            <a:picLocks noGrp="1" noChangeAspect="1" noChangeArrowheads="1"/>
          </p:cNvPicPr>
          <p:nvPr>
            <p:ph idx="1"/>
          </p:nvPr>
        </p:nvPicPr>
        <p:blipFill>
          <a:blip r:embed="rId3">
            <a:extLst>
              <a:ext uri="{28A0092B-C50C-407E-A947-70E740481C1C}">
                <a14:useLocalDpi xmlns:a14="http://schemas.microsoft.com/office/drawing/2010/main"/>
              </a:ext>
            </a:extLst>
          </a:blip>
          <a:stretch>
            <a:fillRect/>
          </a:stretch>
        </p:blipFill>
        <p:spPr bwMode="auto">
          <a:xfrm>
            <a:off x="2576762" y="1520093"/>
            <a:ext cx="7038477" cy="470376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B5D29ADA-037F-EA4F-9539-24C7DAE40384}"/>
              </a:ext>
            </a:extLst>
          </p:cNvPr>
          <p:cNvSpPr/>
          <p:nvPr/>
        </p:nvSpPr>
        <p:spPr>
          <a:xfrm>
            <a:off x="3977977" y="6363528"/>
            <a:ext cx="4288803" cy="369332"/>
          </a:xfrm>
          <a:prstGeom prst="rect">
            <a:avLst/>
          </a:prstGeom>
        </p:spPr>
        <p:txBody>
          <a:bodyPr wrap="none">
            <a:spAutoFit/>
          </a:bodyPr>
          <a:lstStyle/>
          <a:p>
            <a:r>
              <a:rPr lang="en-US" dirty="0"/>
              <a:t>Damschroder Implementation Science 2009</a:t>
            </a:r>
          </a:p>
        </p:txBody>
      </p:sp>
      <p:sp>
        <p:nvSpPr>
          <p:cNvPr id="11" name="Rectangle 10">
            <a:extLst>
              <a:ext uri="{FF2B5EF4-FFF2-40B4-BE49-F238E27FC236}">
                <a16:creationId xmlns:a16="http://schemas.microsoft.com/office/drawing/2014/main" id="{E94F084E-BB56-434F-6B87-B188A38055A1}"/>
              </a:ext>
            </a:extLst>
          </p:cNvPr>
          <p:cNvSpPr/>
          <p:nvPr/>
        </p:nvSpPr>
        <p:spPr>
          <a:xfrm>
            <a:off x="-209856" y="3159369"/>
            <a:ext cx="2842195" cy="1200329"/>
          </a:xfrm>
          <a:prstGeom prst="rect">
            <a:avLst/>
          </a:prstGeom>
        </p:spPr>
        <p:txBody>
          <a:bodyPr wrap="square">
            <a:spAutoFit/>
          </a:bodyPr>
          <a:lstStyle/>
          <a:p>
            <a:pPr algn="ctr"/>
            <a:r>
              <a:rPr lang="en-US" dirty="0">
                <a:solidFill>
                  <a:srgbClr val="0E4C92"/>
                </a:solidFill>
              </a:rPr>
              <a:t>Consolidated Framework </a:t>
            </a:r>
          </a:p>
          <a:p>
            <a:pPr algn="ctr"/>
            <a:r>
              <a:rPr lang="en-US" dirty="0">
                <a:solidFill>
                  <a:srgbClr val="0E4C92"/>
                </a:solidFill>
              </a:rPr>
              <a:t>for </a:t>
            </a:r>
          </a:p>
          <a:p>
            <a:pPr algn="ctr"/>
            <a:r>
              <a:rPr lang="en-US" dirty="0">
                <a:solidFill>
                  <a:srgbClr val="0E4C92"/>
                </a:solidFill>
              </a:rPr>
              <a:t>Implementation Research (CFIR)</a:t>
            </a:r>
          </a:p>
        </p:txBody>
      </p:sp>
      <p:grpSp>
        <p:nvGrpSpPr>
          <p:cNvPr id="20" name="Group 19">
            <a:extLst>
              <a:ext uri="{FF2B5EF4-FFF2-40B4-BE49-F238E27FC236}">
                <a16:creationId xmlns:a16="http://schemas.microsoft.com/office/drawing/2014/main" id="{EB3B519F-F03B-E66B-58D8-376D06B7374B}"/>
              </a:ext>
            </a:extLst>
          </p:cNvPr>
          <p:cNvGrpSpPr/>
          <p:nvPr/>
        </p:nvGrpSpPr>
        <p:grpSpPr>
          <a:xfrm>
            <a:off x="8266783" y="5027914"/>
            <a:ext cx="3209041" cy="584775"/>
            <a:chOff x="8266783" y="5027914"/>
            <a:chExt cx="3209041" cy="584775"/>
          </a:xfrm>
        </p:grpSpPr>
        <p:sp>
          <p:nvSpPr>
            <p:cNvPr id="14" name="TextBox 13">
              <a:extLst>
                <a:ext uri="{FF2B5EF4-FFF2-40B4-BE49-F238E27FC236}">
                  <a16:creationId xmlns:a16="http://schemas.microsoft.com/office/drawing/2014/main" id="{956FE5B7-2A0D-6F4E-7529-2BA13950CC13}"/>
                </a:ext>
              </a:extLst>
            </p:cNvPr>
            <p:cNvSpPr txBox="1"/>
            <p:nvPr/>
          </p:nvSpPr>
          <p:spPr>
            <a:xfrm>
              <a:off x="10704239" y="5027914"/>
              <a:ext cx="771585" cy="584775"/>
            </a:xfrm>
            <a:prstGeom prst="rect">
              <a:avLst/>
            </a:prstGeom>
            <a:noFill/>
          </p:spPr>
          <p:txBody>
            <a:bodyPr wrap="square" rtlCol="0">
              <a:spAutoFit/>
            </a:bodyPr>
            <a:lstStyle/>
            <a:p>
              <a:pPr algn="ctr"/>
              <a:r>
                <a:rPr lang="en-US" sz="3200" b="1" dirty="0">
                  <a:solidFill>
                    <a:srgbClr val="FF0000"/>
                  </a:solidFill>
                </a:rPr>
                <a:t>Fit!</a:t>
              </a:r>
            </a:p>
          </p:txBody>
        </p:sp>
        <p:cxnSp>
          <p:nvCxnSpPr>
            <p:cNvPr id="16" name="Elbow Connector 15">
              <a:extLst>
                <a:ext uri="{FF2B5EF4-FFF2-40B4-BE49-F238E27FC236}">
                  <a16:creationId xmlns:a16="http://schemas.microsoft.com/office/drawing/2014/main" id="{E41B5822-1B74-9FC4-D6B3-EDADF1B72C35}"/>
                </a:ext>
              </a:extLst>
            </p:cNvPr>
            <p:cNvCxnSpPr>
              <a:cxnSpLocks/>
              <a:stCxn id="14" idx="1"/>
            </p:cNvCxnSpPr>
            <p:nvPr/>
          </p:nvCxnSpPr>
          <p:spPr>
            <a:xfrm rot="10800000">
              <a:off x="8266783" y="5087816"/>
              <a:ext cx="2437457" cy="232486"/>
            </a:xfrm>
            <a:prstGeom prst="bentConnector3">
              <a:avLst>
                <a:gd name="adj1" fmla="val 100019"/>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15853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3C54A3-13E3-1048-A996-40A97A3E0AAD}"/>
              </a:ext>
            </a:extLst>
          </p:cNvPr>
          <p:cNvSpPr>
            <a:spLocks noGrp="1"/>
          </p:cNvSpPr>
          <p:nvPr>
            <p:ph type="title"/>
          </p:nvPr>
        </p:nvSpPr>
        <p:spPr/>
        <p:txBody>
          <a:bodyPr>
            <a:normAutofit/>
          </a:bodyPr>
          <a:lstStyle/>
          <a:p>
            <a:r>
              <a:rPr lang="en-US" sz="3200" dirty="0"/>
              <a:t>Fidelity vs Adaptation: Baking vs. Frosting a Cake</a:t>
            </a:r>
          </a:p>
        </p:txBody>
      </p:sp>
      <p:sp>
        <p:nvSpPr>
          <p:cNvPr id="3" name="Footer Placeholder 2">
            <a:extLst>
              <a:ext uri="{FF2B5EF4-FFF2-40B4-BE49-F238E27FC236}">
                <a16:creationId xmlns:a16="http://schemas.microsoft.com/office/drawing/2014/main" id="{FC6D2E70-FB64-D44B-BA69-A0E38F76BFD4}"/>
              </a:ext>
            </a:extLst>
          </p:cNvPr>
          <p:cNvSpPr>
            <a:spLocks noGrp="1"/>
          </p:cNvSpPr>
          <p:nvPr>
            <p:ph type="ftr" sz="quarter" idx="10"/>
          </p:nvPr>
        </p:nvSpPr>
        <p:spPr bwMode="auto">
          <a:xfrm>
            <a:off x="91440" y="6477000"/>
            <a:ext cx="8961120" cy="304800"/>
          </a:xfrm>
          <a:prstGeom prst="rect">
            <a:avLst/>
          </a:prstGeom>
          <a:noFill/>
          <a:ln>
            <a:noFill/>
          </a:ln>
          <a:effectLst/>
          <a:extLst>
            <a:ext uri="{909E8E84-426E-40dd-AFC4-6F175D3DCCD1}">
              <a14:hiddenFill xmlns="" xmlns:a14="http://schemas.microsoft.com/office/drawing/2010/main">
                <a:solidFill>
                  <a:srgbClr val="569898"/>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400" kern="1200">
                <a:solidFill>
                  <a:schemeClr val="tx1"/>
                </a:solidFill>
                <a:latin typeface="Calibri" pitchFamily="34" charset="0"/>
                <a:ea typeface="+mn-ea"/>
                <a:cs typeface="+mn-cs"/>
              </a:defRPr>
            </a:lvl1pPr>
            <a:lvl2pPr marL="457200" algn="l" rtl="0" fontAlgn="base">
              <a:spcBef>
                <a:spcPct val="0"/>
              </a:spcBef>
              <a:spcAft>
                <a:spcPct val="0"/>
              </a:spcAft>
              <a:defRPr sz="3600" kern="1200">
                <a:solidFill>
                  <a:schemeClr val="accent2"/>
                </a:solidFill>
                <a:latin typeface="Calibri" charset="0"/>
                <a:ea typeface="ＭＳ Ｐゴシック" charset="0"/>
                <a:cs typeface="+mn-cs"/>
              </a:defRPr>
            </a:lvl2pPr>
            <a:lvl3pPr marL="914400" algn="l" rtl="0" fontAlgn="base">
              <a:spcBef>
                <a:spcPct val="0"/>
              </a:spcBef>
              <a:spcAft>
                <a:spcPct val="0"/>
              </a:spcAft>
              <a:defRPr sz="3600" kern="1200">
                <a:solidFill>
                  <a:schemeClr val="accent2"/>
                </a:solidFill>
                <a:latin typeface="Calibri" charset="0"/>
                <a:ea typeface="ＭＳ Ｐゴシック" charset="0"/>
                <a:cs typeface="+mn-cs"/>
              </a:defRPr>
            </a:lvl3pPr>
            <a:lvl4pPr marL="1371600" algn="l" rtl="0" fontAlgn="base">
              <a:spcBef>
                <a:spcPct val="0"/>
              </a:spcBef>
              <a:spcAft>
                <a:spcPct val="0"/>
              </a:spcAft>
              <a:defRPr sz="3600" kern="1200">
                <a:solidFill>
                  <a:schemeClr val="accent2"/>
                </a:solidFill>
                <a:latin typeface="Calibri" charset="0"/>
                <a:ea typeface="ＭＳ Ｐゴシック" charset="0"/>
                <a:cs typeface="+mn-cs"/>
              </a:defRPr>
            </a:lvl4pPr>
            <a:lvl5pPr marL="1828800" algn="l" rtl="0" fontAlgn="base">
              <a:spcBef>
                <a:spcPct val="0"/>
              </a:spcBef>
              <a:spcAft>
                <a:spcPct val="0"/>
              </a:spcAft>
              <a:defRPr sz="3600" kern="1200">
                <a:solidFill>
                  <a:schemeClr val="accent2"/>
                </a:solidFill>
                <a:latin typeface="Calibri" charset="0"/>
                <a:ea typeface="ＭＳ Ｐゴシック" charset="0"/>
                <a:cs typeface="+mn-cs"/>
              </a:defRPr>
            </a:lvl5pPr>
            <a:lvl6pPr marL="2286000" algn="l" defTabSz="457200" rtl="0" eaLnBrk="1" latinLnBrk="0" hangingPunct="1">
              <a:defRPr sz="3600" kern="1200">
                <a:solidFill>
                  <a:schemeClr val="accent2"/>
                </a:solidFill>
                <a:latin typeface="Calibri" charset="0"/>
                <a:ea typeface="ＭＳ Ｐゴシック" charset="0"/>
                <a:cs typeface="+mn-cs"/>
              </a:defRPr>
            </a:lvl6pPr>
            <a:lvl7pPr marL="2743200" algn="l" defTabSz="457200" rtl="0" eaLnBrk="1" latinLnBrk="0" hangingPunct="1">
              <a:defRPr sz="3600" kern="1200">
                <a:solidFill>
                  <a:schemeClr val="accent2"/>
                </a:solidFill>
                <a:latin typeface="Calibri" charset="0"/>
                <a:ea typeface="ＭＳ Ｐゴシック" charset="0"/>
                <a:cs typeface="+mn-cs"/>
              </a:defRPr>
            </a:lvl7pPr>
            <a:lvl8pPr marL="3200400" algn="l" defTabSz="457200" rtl="0" eaLnBrk="1" latinLnBrk="0" hangingPunct="1">
              <a:defRPr sz="3600" kern="1200">
                <a:solidFill>
                  <a:schemeClr val="accent2"/>
                </a:solidFill>
                <a:latin typeface="Calibri" charset="0"/>
                <a:ea typeface="ＭＳ Ｐゴシック" charset="0"/>
                <a:cs typeface="+mn-cs"/>
              </a:defRPr>
            </a:lvl8pPr>
            <a:lvl9pPr marL="3657600" algn="l" defTabSz="457200" rtl="0" eaLnBrk="1" latinLnBrk="0" hangingPunct="1">
              <a:defRPr sz="3600" kern="1200">
                <a:solidFill>
                  <a:schemeClr val="accent2"/>
                </a:solidFill>
                <a:latin typeface="Calibri" charset="0"/>
                <a:ea typeface="ＭＳ Ｐゴシック" charset="0"/>
                <a:cs typeface="+mn-cs"/>
              </a:defRPr>
            </a:lvl9pPr>
          </a:lstStyle>
          <a:p>
            <a:pPr>
              <a:defRPr/>
            </a:pPr>
            <a:endParaRPr lang="en-US" dirty="0">
              <a:solidFill>
                <a:srgbClr val="0E4C92"/>
              </a:solidFill>
            </a:endParaRPr>
          </a:p>
        </p:txBody>
      </p:sp>
      <p:pic>
        <p:nvPicPr>
          <p:cNvPr id="7" name="Picture 6" descr="A tale of different cakes with prize ribons.&#10;&#10;A banner overhead says &quot;the Fidelity Challenge&quot;&#10;&#10;A man asks a woman &quot;How wll did I do??" title="Cartoon">
            <a:extLst>
              <a:ext uri="{FF2B5EF4-FFF2-40B4-BE49-F238E27FC236}">
                <a16:creationId xmlns:a16="http://schemas.microsoft.com/office/drawing/2014/main" id="{D1679557-410D-B648-B4DB-C2FB03B34874}"/>
              </a:ext>
            </a:extLst>
          </p:cNvPr>
          <p:cNvPicPr>
            <a:picLocks noChangeAspect="1"/>
          </p:cNvPicPr>
          <p:nvPr/>
        </p:nvPicPr>
        <p:blipFill>
          <a:blip r:embed="rId3"/>
          <a:stretch>
            <a:fillRect/>
          </a:stretch>
        </p:blipFill>
        <p:spPr>
          <a:xfrm>
            <a:off x="1939636" y="1480234"/>
            <a:ext cx="8312728" cy="4675909"/>
          </a:xfrm>
          <a:prstGeom prst="rect">
            <a:avLst/>
          </a:prstGeom>
        </p:spPr>
      </p:pic>
    </p:spTree>
    <p:extLst>
      <p:ext uri="{BB962C8B-B14F-4D97-AF65-F5344CB8AC3E}">
        <p14:creationId xmlns:p14="http://schemas.microsoft.com/office/powerpoint/2010/main" val="4184616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Fidelity vs Adaptation: A more detailed look</a:t>
            </a:r>
          </a:p>
        </p:txBody>
      </p:sp>
      <p:sp>
        <p:nvSpPr>
          <p:cNvPr id="3" name="Content Placeholder 2"/>
          <p:cNvSpPr>
            <a:spLocks noGrp="1"/>
          </p:cNvSpPr>
          <p:nvPr>
            <p:ph idx="1"/>
          </p:nvPr>
        </p:nvSpPr>
        <p:spPr/>
        <p:txBody>
          <a:bodyPr/>
          <a:lstStyle/>
          <a:p>
            <a:r>
              <a:rPr lang="en-US" dirty="0"/>
              <a:t>Extent to which </a:t>
            </a:r>
            <a:r>
              <a:rPr lang="en-US" dirty="0">
                <a:solidFill>
                  <a:srgbClr val="D14B01"/>
                </a:solidFill>
              </a:rPr>
              <a:t>intervention delivered</a:t>
            </a:r>
            <a:r>
              <a:rPr lang="en-US" dirty="0"/>
              <a:t> </a:t>
            </a:r>
            <a:r>
              <a:rPr lang="en-US" dirty="0">
                <a:solidFill>
                  <a:srgbClr val="D14B01"/>
                </a:solidFill>
              </a:rPr>
              <a:t>as intended</a:t>
            </a:r>
          </a:p>
          <a:p>
            <a:pPr marL="0" indent="0">
              <a:buNone/>
            </a:pPr>
            <a:endParaRPr lang="en-US" dirty="0"/>
          </a:p>
          <a:p>
            <a:r>
              <a:rPr lang="en-US" dirty="0"/>
              <a:t>5 key dimensions of fidelity that can be assessed</a:t>
            </a:r>
          </a:p>
          <a:p>
            <a:pPr lvl="1"/>
            <a:r>
              <a:rPr lang="en-US" dirty="0">
                <a:solidFill>
                  <a:srgbClr val="D14B01"/>
                </a:solidFill>
              </a:rPr>
              <a:t>Adherence</a:t>
            </a:r>
            <a:r>
              <a:rPr lang="en-US" dirty="0"/>
              <a:t> to protocol</a:t>
            </a:r>
          </a:p>
          <a:p>
            <a:pPr lvl="1"/>
            <a:r>
              <a:rPr lang="en-US" dirty="0">
                <a:solidFill>
                  <a:srgbClr val="D14B01"/>
                </a:solidFill>
              </a:rPr>
              <a:t>Dose</a:t>
            </a:r>
            <a:r>
              <a:rPr lang="en-US" dirty="0"/>
              <a:t> of intervention delivered</a:t>
            </a:r>
          </a:p>
          <a:p>
            <a:pPr lvl="1"/>
            <a:r>
              <a:rPr lang="en-US" dirty="0">
                <a:solidFill>
                  <a:srgbClr val="D14B01"/>
                </a:solidFill>
              </a:rPr>
              <a:t>Quality</a:t>
            </a:r>
            <a:r>
              <a:rPr lang="en-US" dirty="0"/>
              <a:t> of delivery </a:t>
            </a:r>
          </a:p>
          <a:p>
            <a:pPr lvl="1"/>
            <a:r>
              <a:rPr lang="en-US" dirty="0"/>
              <a:t>Participant </a:t>
            </a:r>
            <a:r>
              <a:rPr lang="en-US" dirty="0">
                <a:solidFill>
                  <a:srgbClr val="D14B01"/>
                </a:solidFill>
              </a:rPr>
              <a:t>response</a:t>
            </a:r>
            <a:r>
              <a:rPr lang="en-US" dirty="0"/>
              <a:t> </a:t>
            </a:r>
          </a:p>
          <a:p>
            <a:pPr lvl="1"/>
            <a:r>
              <a:rPr lang="en-US" dirty="0">
                <a:solidFill>
                  <a:srgbClr val="D14B01"/>
                </a:solidFill>
              </a:rPr>
              <a:t>Mechanisms </a:t>
            </a:r>
            <a:r>
              <a:rPr lang="en-US" dirty="0"/>
              <a:t>of impact</a:t>
            </a:r>
          </a:p>
          <a:p>
            <a:pPr marL="914400" lvl="1" indent="-457200">
              <a:buFont typeface="+mj-lt"/>
              <a:buAutoNum type="arabicPeriod"/>
            </a:pPr>
            <a:endParaRPr lang="en-US" dirty="0"/>
          </a:p>
          <a:p>
            <a:pPr marL="514350" indent="-457200"/>
            <a:r>
              <a:rPr lang="en-US" dirty="0"/>
              <a:t>But </a:t>
            </a:r>
            <a:r>
              <a:rPr lang="en-US" dirty="0">
                <a:solidFill>
                  <a:srgbClr val="0F4D92"/>
                </a:solidFill>
              </a:rPr>
              <a:t>adaptability (fit) </a:t>
            </a:r>
            <a:r>
              <a:rPr lang="en-US" dirty="0"/>
              <a:t>is also important, with a need to differentiate between </a:t>
            </a:r>
            <a:r>
              <a:rPr lang="en-US" i="1" dirty="0">
                <a:solidFill>
                  <a:srgbClr val="0E4C92"/>
                </a:solidFill>
              </a:rPr>
              <a:t>adaptation</a:t>
            </a:r>
            <a:r>
              <a:rPr lang="en-US" i="1" dirty="0"/>
              <a:t> (</a:t>
            </a:r>
            <a:r>
              <a:rPr lang="en-US" dirty="0"/>
              <a:t>favorable) and </a:t>
            </a:r>
            <a:r>
              <a:rPr lang="en-US" i="1" dirty="0">
                <a:solidFill>
                  <a:srgbClr val="0E4C92"/>
                </a:solidFill>
              </a:rPr>
              <a:t>maladaptation</a:t>
            </a:r>
          </a:p>
        </p:txBody>
      </p:sp>
      <p:sp>
        <p:nvSpPr>
          <p:cNvPr id="6" name="TextBox 5">
            <a:extLst>
              <a:ext uri="{FF2B5EF4-FFF2-40B4-BE49-F238E27FC236}">
                <a16:creationId xmlns:a16="http://schemas.microsoft.com/office/drawing/2014/main" id="{70B6D48F-E4F4-61CD-457C-BFA715C00D8A}"/>
              </a:ext>
            </a:extLst>
          </p:cNvPr>
          <p:cNvSpPr txBox="1"/>
          <p:nvPr/>
        </p:nvSpPr>
        <p:spPr>
          <a:xfrm>
            <a:off x="109765" y="6298767"/>
            <a:ext cx="12082235" cy="584775"/>
          </a:xfrm>
          <a:prstGeom prst="rect">
            <a:avLst/>
          </a:prstGeom>
          <a:noFill/>
        </p:spPr>
        <p:txBody>
          <a:bodyPr wrap="square">
            <a:spAutoFit/>
          </a:bodyPr>
          <a:lstStyle/>
          <a:p>
            <a:r>
              <a:rPr lang="en-US" sz="1600" dirty="0">
                <a:effectLst/>
                <a:latin typeface="Calibri" panose="020F0502020204030204" pitchFamily="34" charset="0"/>
                <a:cs typeface="Calibri" panose="020F0502020204030204" pitchFamily="34" charset="0"/>
              </a:rPr>
              <a:t>Carroll C </a:t>
            </a:r>
            <a:r>
              <a:rPr lang="en-US" sz="1600" i="1" dirty="0">
                <a:effectLst/>
                <a:latin typeface="Calibri" panose="020F0502020204030204" pitchFamily="34" charset="0"/>
                <a:cs typeface="Calibri" panose="020F0502020204030204" pitchFamily="34" charset="0"/>
              </a:rPr>
              <a:t>et al</a:t>
            </a:r>
            <a:r>
              <a:rPr lang="en-US" sz="1600" dirty="0">
                <a:effectLst/>
                <a:latin typeface="Calibri" panose="020F0502020204030204" pitchFamily="34" charset="0"/>
                <a:cs typeface="Calibri" panose="020F0502020204030204" pitchFamily="34" charset="0"/>
              </a:rPr>
              <a:t>  A conceptual framework for implementation fidelity. </a:t>
            </a:r>
            <a:r>
              <a:rPr lang="en-US" sz="1600" i="1" dirty="0">
                <a:effectLst/>
                <a:latin typeface="Calibri" panose="020F0502020204030204" pitchFamily="34" charset="0"/>
                <a:cs typeface="Calibri" panose="020F0502020204030204" pitchFamily="34" charset="0"/>
              </a:rPr>
              <a:t>Implement Sci</a:t>
            </a:r>
            <a:r>
              <a:rPr lang="en-US" sz="1600" dirty="0">
                <a:effectLst/>
                <a:latin typeface="Calibri" panose="020F0502020204030204" pitchFamily="34" charset="0"/>
                <a:cs typeface="Calibri" panose="020F0502020204030204" pitchFamily="34" charset="0"/>
              </a:rPr>
              <a:t>. 2007</a:t>
            </a:r>
          </a:p>
          <a:p>
            <a:r>
              <a:rPr lang="en-US" sz="1600" dirty="0">
                <a:latin typeface="Calibri" panose="020F0502020204030204" pitchFamily="34" charset="0"/>
                <a:cs typeface="Calibri" panose="020F0502020204030204" pitchFamily="34" charset="0"/>
              </a:rPr>
              <a:t>Perez D </a:t>
            </a:r>
            <a:r>
              <a:rPr lang="en-US" sz="1600" i="1" dirty="0">
                <a:latin typeface="Calibri" panose="020F0502020204030204" pitchFamily="34" charset="0"/>
                <a:cs typeface="Calibri" panose="020F0502020204030204" pitchFamily="34" charset="0"/>
              </a:rPr>
              <a:t>et al</a:t>
            </a:r>
            <a:r>
              <a:rPr lang="en-US" sz="1600" dirty="0">
                <a:latin typeface="Calibri" panose="020F0502020204030204" pitchFamily="34" charset="0"/>
                <a:cs typeface="Calibri" panose="020F0502020204030204" pitchFamily="34" charset="0"/>
              </a:rPr>
              <a:t>. A modified theoretical framework to assess implementation fidelity of adaptive public health interventions. </a:t>
            </a:r>
            <a:r>
              <a:rPr lang="en-US" sz="1600" i="1" dirty="0">
                <a:latin typeface="Calibri" panose="020F0502020204030204" pitchFamily="34" charset="0"/>
                <a:cs typeface="Calibri" panose="020F0502020204030204" pitchFamily="34" charset="0"/>
              </a:rPr>
              <a:t>Implement Sci.</a:t>
            </a:r>
            <a:r>
              <a:rPr lang="en-US" sz="1600" dirty="0">
                <a:latin typeface="Calibri" panose="020F0502020204030204" pitchFamily="34" charset="0"/>
                <a:cs typeface="Calibri" panose="020F0502020204030204" pitchFamily="34" charset="0"/>
              </a:rPr>
              <a:t> 2016</a:t>
            </a:r>
            <a:endParaRPr lang="en-US" sz="1600" dirty="0">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69099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Why are fidelity/adaptation important?</a:t>
            </a:r>
          </a:p>
        </p:txBody>
      </p:sp>
      <p:sp>
        <p:nvSpPr>
          <p:cNvPr id="3" name="Content Placeholder 2"/>
          <p:cNvSpPr>
            <a:spLocks noGrp="1"/>
          </p:cNvSpPr>
          <p:nvPr>
            <p:ph idx="1"/>
          </p:nvPr>
        </p:nvSpPr>
        <p:spPr/>
        <p:txBody>
          <a:bodyPr/>
          <a:lstStyle/>
          <a:p>
            <a:r>
              <a:rPr lang="en-US" dirty="0"/>
              <a:t>Helps identify the </a:t>
            </a:r>
            <a:r>
              <a:rPr lang="en-US" dirty="0">
                <a:solidFill>
                  <a:srgbClr val="D14B01"/>
                </a:solidFill>
              </a:rPr>
              <a:t>“core ingredients” </a:t>
            </a:r>
            <a:r>
              <a:rPr lang="en-US" dirty="0"/>
              <a:t>vs. the </a:t>
            </a:r>
            <a:r>
              <a:rPr lang="en-US" dirty="0">
                <a:solidFill>
                  <a:srgbClr val="0F4D92"/>
                </a:solidFill>
              </a:rPr>
              <a:t>“adaptable periphery</a:t>
            </a:r>
            <a:r>
              <a:rPr lang="en-US" dirty="0"/>
              <a:t>”</a:t>
            </a:r>
          </a:p>
          <a:p>
            <a:pPr marL="0" indent="0">
              <a:buNone/>
            </a:pPr>
            <a:r>
              <a:rPr lang="en-US" dirty="0"/>
              <a:t>of the implementation strategy</a:t>
            </a:r>
          </a:p>
          <a:p>
            <a:pPr lvl="1"/>
            <a:endParaRPr lang="en-US" sz="2800" dirty="0"/>
          </a:p>
          <a:p>
            <a:pPr marL="0" indent="0">
              <a:buNone/>
            </a:pPr>
            <a:endParaRPr lang="en-US" dirty="0"/>
          </a:p>
          <a:p>
            <a:r>
              <a:rPr lang="en-US" dirty="0"/>
              <a:t>If there is </a:t>
            </a:r>
            <a:r>
              <a:rPr lang="en-US" dirty="0">
                <a:solidFill>
                  <a:srgbClr val="D14B01"/>
                </a:solidFill>
              </a:rPr>
              <a:t>heterogeneity </a:t>
            </a:r>
            <a:r>
              <a:rPr lang="en-US" dirty="0"/>
              <a:t>of effects seen across units</a:t>
            </a:r>
          </a:p>
          <a:p>
            <a:pPr lvl="1"/>
            <a:r>
              <a:rPr lang="en-US" dirty="0"/>
              <a:t>Adaptive or maladaptive changes to implementation strategy in these units?</a:t>
            </a:r>
          </a:p>
          <a:p>
            <a:pPr lvl="1"/>
            <a:endParaRPr lang="en-US" dirty="0"/>
          </a:p>
        </p:txBody>
      </p:sp>
      <p:sp>
        <p:nvSpPr>
          <p:cNvPr id="4" name="Footer Placeholder 3"/>
          <p:cNvSpPr>
            <a:spLocks noGrp="1"/>
          </p:cNvSpPr>
          <p:nvPr>
            <p:ph type="ftr" sz="quarter" idx="10"/>
          </p:nvPr>
        </p:nvSpPr>
        <p:spPr bwMode="auto">
          <a:xfrm>
            <a:off x="76200" y="6477000"/>
            <a:ext cx="9050338" cy="304800"/>
          </a:xfrm>
          <a:prstGeom prst="rect">
            <a:avLst/>
          </a:prstGeom>
          <a:noFill/>
          <a:ln>
            <a:noFill/>
          </a:ln>
          <a:effectLst/>
          <a:extLst>
            <a:ext uri="{909E8E84-426E-40dd-AFC4-6F175D3DCCD1}">
              <a14:hiddenFill xmlns="" xmlns:a14="http://schemas.microsoft.com/office/drawing/2010/main">
                <a:solidFill>
                  <a:srgbClr val="569898"/>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400" kern="1200">
                <a:solidFill>
                  <a:schemeClr val="tx1"/>
                </a:solidFill>
                <a:latin typeface="Calibri" pitchFamily="34" charset="0"/>
                <a:ea typeface="+mn-ea"/>
                <a:cs typeface="+mn-cs"/>
              </a:defRPr>
            </a:lvl1pPr>
            <a:lvl2pPr marL="457200" algn="l" rtl="0" fontAlgn="base">
              <a:spcBef>
                <a:spcPct val="0"/>
              </a:spcBef>
              <a:spcAft>
                <a:spcPct val="0"/>
              </a:spcAft>
              <a:defRPr sz="3600" kern="1200">
                <a:solidFill>
                  <a:schemeClr val="accent2"/>
                </a:solidFill>
                <a:latin typeface="Calibri" charset="0"/>
                <a:ea typeface="ＭＳ Ｐゴシック" charset="0"/>
                <a:cs typeface="+mn-cs"/>
              </a:defRPr>
            </a:lvl2pPr>
            <a:lvl3pPr marL="914400" algn="l" rtl="0" fontAlgn="base">
              <a:spcBef>
                <a:spcPct val="0"/>
              </a:spcBef>
              <a:spcAft>
                <a:spcPct val="0"/>
              </a:spcAft>
              <a:defRPr sz="3600" kern="1200">
                <a:solidFill>
                  <a:schemeClr val="accent2"/>
                </a:solidFill>
                <a:latin typeface="Calibri" charset="0"/>
                <a:ea typeface="ＭＳ Ｐゴシック" charset="0"/>
                <a:cs typeface="+mn-cs"/>
              </a:defRPr>
            </a:lvl3pPr>
            <a:lvl4pPr marL="1371600" algn="l" rtl="0" fontAlgn="base">
              <a:spcBef>
                <a:spcPct val="0"/>
              </a:spcBef>
              <a:spcAft>
                <a:spcPct val="0"/>
              </a:spcAft>
              <a:defRPr sz="3600" kern="1200">
                <a:solidFill>
                  <a:schemeClr val="accent2"/>
                </a:solidFill>
                <a:latin typeface="Calibri" charset="0"/>
                <a:ea typeface="ＭＳ Ｐゴシック" charset="0"/>
                <a:cs typeface="+mn-cs"/>
              </a:defRPr>
            </a:lvl4pPr>
            <a:lvl5pPr marL="1828800" algn="l" rtl="0" fontAlgn="base">
              <a:spcBef>
                <a:spcPct val="0"/>
              </a:spcBef>
              <a:spcAft>
                <a:spcPct val="0"/>
              </a:spcAft>
              <a:defRPr sz="3600" kern="1200">
                <a:solidFill>
                  <a:schemeClr val="accent2"/>
                </a:solidFill>
                <a:latin typeface="Calibri" charset="0"/>
                <a:ea typeface="ＭＳ Ｐゴシック" charset="0"/>
                <a:cs typeface="+mn-cs"/>
              </a:defRPr>
            </a:lvl5pPr>
            <a:lvl6pPr marL="2286000" algn="l" defTabSz="457200" rtl="0" eaLnBrk="1" latinLnBrk="0" hangingPunct="1">
              <a:defRPr sz="3600" kern="1200">
                <a:solidFill>
                  <a:schemeClr val="accent2"/>
                </a:solidFill>
                <a:latin typeface="Calibri" charset="0"/>
                <a:ea typeface="ＭＳ Ｐゴシック" charset="0"/>
                <a:cs typeface="+mn-cs"/>
              </a:defRPr>
            </a:lvl6pPr>
            <a:lvl7pPr marL="2743200" algn="l" defTabSz="457200" rtl="0" eaLnBrk="1" latinLnBrk="0" hangingPunct="1">
              <a:defRPr sz="3600" kern="1200">
                <a:solidFill>
                  <a:schemeClr val="accent2"/>
                </a:solidFill>
                <a:latin typeface="Calibri" charset="0"/>
                <a:ea typeface="ＭＳ Ｐゴシック" charset="0"/>
                <a:cs typeface="+mn-cs"/>
              </a:defRPr>
            </a:lvl7pPr>
            <a:lvl8pPr marL="3200400" algn="l" defTabSz="457200" rtl="0" eaLnBrk="1" latinLnBrk="0" hangingPunct="1">
              <a:defRPr sz="3600" kern="1200">
                <a:solidFill>
                  <a:schemeClr val="accent2"/>
                </a:solidFill>
                <a:latin typeface="Calibri" charset="0"/>
                <a:ea typeface="ＭＳ Ｐゴシック" charset="0"/>
                <a:cs typeface="+mn-cs"/>
              </a:defRPr>
            </a:lvl8pPr>
            <a:lvl9pPr marL="3657600" algn="l" defTabSz="457200" rtl="0" eaLnBrk="1" latinLnBrk="0" hangingPunct="1">
              <a:defRPr sz="3600" kern="1200">
                <a:solidFill>
                  <a:schemeClr val="accent2"/>
                </a:solidFill>
                <a:latin typeface="Calibri" charset="0"/>
                <a:ea typeface="ＭＳ Ｐゴシック" charset="0"/>
                <a:cs typeface="+mn-cs"/>
              </a:defRPr>
            </a:lvl9pPr>
          </a:lstStyle>
          <a:p>
            <a:pPr>
              <a:defRPr/>
            </a:pPr>
            <a:endParaRPr lang="en-US">
              <a:solidFill>
                <a:srgbClr val="000000"/>
              </a:solidFill>
            </a:endParaRPr>
          </a:p>
        </p:txBody>
      </p:sp>
    </p:spTree>
    <p:extLst>
      <p:ext uri="{BB962C8B-B14F-4D97-AF65-F5344CB8AC3E}">
        <p14:creationId xmlns:p14="http://schemas.microsoft.com/office/powerpoint/2010/main" val="3947044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736293E-E29E-A785-94C8-B081BA81C24F}"/>
              </a:ext>
            </a:extLst>
          </p:cNvPr>
          <p:cNvSpPr>
            <a:spLocks noGrp="1"/>
          </p:cNvSpPr>
          <p:nvPr>
            <p:ph type="title"/>
          </p:nvPr>
        </p:nvSpPr>
        <p:spPr/>
        <p:txBody>
          <a:bodyPr/>
          <a:lstStyle/>
          <a:p>
            <a:r>
              <a:rPr lang="en-US" dirty="0">
                <a:solidFill>
                  <a:srgbClr val="101010"/>
                </a:solidFill>
                <a:effectLst/>
                <a:latin typeface="Helvetica" pitchFamily="2" charset="0"/>
              </a:rPr>
              <a:t>The Model for Adaptation Design and Impact (MADI)</a:t>
            </a:r>
          </a:p>
        </p:txBody>
      </p:sp>
      <p:pic>
        <p:nvPicPr>
          <p:cNvPr id="13" name="Content Placeholder 12" descr="A blue rectangle with black text&#10;&#10;Description automatically generated">
            <a:extLst>
              <a:ext uri="{FF2B5EF4-FFF2-40B4-BE49-F238E27FC236}">
                <a16:creationId xmlns:a16="http://schemas.microsoft.com/office/drawing/2014/main" id="{D9F0633B-D054-CE62-313A-B79F08AA7C6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0383" y="1546253"/>
            <a:ext cx="11963992" cy="2241521"/>
          </a:xfrm>
        </p:spPr>
      </p:pic>
      <p:sp>
        <p:nvSpPr>
          <p:cNvPr id="5" name="Slide Number Placeholder 4">
            <a:extLst>
              <a:ext uri="{FF2B5EF4-FFF2-40B4-BE49-F238E27FC236}">
                <a16:creationId xmlns:a16="http://schemas.microsoft.com/office/drawing/2014/main" id="{0B8DE69F-DFC0-FD47-3D46-D09E41CFFB1D}"/>
              </a:ext>
            </a:extLst>
          </p:cNvPr>
          <p:cNvSpPr>
            <a:spLocks noGrp="1"/>
          </p:cNvSpPr>
          <p:nvPr>
            <p:ph type="sldNum" sz="quarter" idx="12"/>
          </p:nvPr>
        </p:nvSpPr>
        <p:spPr/>
        <p:txBody>
          <a:bodyPr/>
          <a:lstStyle/>
          <a:p>
            <a:fld id="{F55E13C6-A4BF-A842-9635-B1271B30A9E0}" type="slidenum">
              <a:rPr lang="en-US" smtClean="0"/>
              <a:t>10</a:t>
            </a:fld>
            <a:endParaRPr lang="en-US"/>
          </a:p>
        </p:txBody>
      </p:sp>
      <p:sp>
        <p:nvSpPr>
          <p:cNvPr id="14" name="TextBox 13">
            <a:extLst>
              <a:ext uri="{FF2B5EF4-FFF2-40B4-BE49-F238E27FC236}">
                <a16:creationId xmlns:a16="http://schemas.microsoft.com/office/drawing/2014/main" id="{C9552A1A-EFB7-402D-D2B3-9D6B43625134}"/>
              </a:ext>
            </a:extLst>
          </p:cNvPr>
          <p:cNvSpPr txBox="1"/>
          <p:nvPr/>
        </p:nvSpPr>
        <p:spPr>
          <a:xfrm>
            <a:off x="93492" y="2438428"/>
            <a:ext cx="3353094" cy="2246769"/>
          </a:xfrm>
          <a:prstGeom prst="rect">
            <a:avLst/>
          </a:prstGeom>
          <a:solidFill>
            <a:schemeClr val="bg1"/>
          </a:solidFill>
        </p:spPr>
        <p:txBody>
          <a:bodyPr wrap="square" rtlCol="0">
            <a:spAutoFit/>
          </a:bodyPr>
          <a:lstStyle/>
          <a:p>
            <a:r>
              <a:rPr lang="en-US" sz="2000" b="1" u="sng" dirty="0">
                <a:solidFill>
                  <a:srgbClr val="D14B01"/>
                </a:solidFill>
              </a:rPr>
              <a:t>Specify the Adaptations</a:t>
            </a:r>
          </a:p>
          <a:p>
            <a:pPr marL="342900" indent="-342900">
              <a:buAutoNum type="arabicPeriod"/>
            </a:pPr>
            <a:r>
              <a:rPr lang="en-US" sz="2000" b="1" dirty="0"/>
              <a:t>What </a:t>
            </a:r>
            <a:r>
              <a:rPr lang="en-US" sz="2000" dirty="0"/>
              <a:t>is modified?</a:t>
            </a:r>
          </a:p>
          <a:p>
            <a:pPr marL="342900" indent="-342900">
              <a:buAutoNum type="arabicPeriod"/>
            </a:pPr>
            <a:r>
              <a:rPr lang="en-US" sz="2000" b="1" dirty="0"/>
              <a:t>Nature</a:t>
            </a:r>
            <a:r>
              <a:rPr lang="en-US" sz="2000" dirty="0"/>
              <a:t> of adaptation?</a:t>
            </a:r>
          </a:p>
          <a:p>
            <a:pPr marL="342900" indent="-342900">
              <a:buAutoNum type="arabicPeriod"/>
            </a:pPr>
            <a:r>
              <a:rPr lang="en-US" sz="2000" b="1" dirty="0"/>
              <a:t>Who</a:t>
            </a:r>
            <a:r>
              <a:rPr lang="en-US" sz="2000" dirty="0"/>
              <a:t> adapted it</a:t>
            </a:r>
          </a:p>
          <a:p>
            <a:pPr marL="342900" indent="-342900">
              <a:buAutoNum type="arabicPeriod"/>
            </a:pPr>
            <a:r>
              <a:rPr lang="en-US" sz="2000" dirty="0"/>
              <a:t>For </a:t>
            </a:r>
            <a:r>
              <a:rPr lang="en-US" sz="2000" b="1" dirty="0"/>
              <a:t>whom/what </a:t>
            </a:r>
            <a:r>
              <a:rPr lang="en-US" sz="2000" dirty="0"/>
              <a:t>adapted?</a:t>
            </a:r>
          </a:p>
          <a:p>
            <a:pPr marL="342900" indent="-342900">
              <a:buAutoNum type="arabicPeriod"/>
            </a:pPr>
            <a:r>
              <a:rPr lang="en-US" sz="2000" b="1" dirty="0"/>
              <a:t>When</a:t>
            </a:r>
            <a:r>
              <a:rPr lang="en-US" sz="2000" dirty="0"/>
              <a:t> adapted?</a:t>
            </a:r>
            <a:endParaRPr lang="en-US" sz="2000" b="1" dirty="0"/>
          </a:p>
          <a:p>
            <a:pPr marL="342900" indent="-342900">
              <a:buAutoNum type="arabicPeriod"/>
            </a:pPr>
            <a:endParaRPr lang="en-US" sz="2000" dirty="0"/>
          </a:p>
        </p:txBody>
      </p:sp>
      <p:sp>
        <p:nvSpPr>
          <p:cNvPr id="15" name="TextBox 14">
            <a:extLst>
              <a:ext uri="{FF2B5EF4-FFF2-40B4-BE49-F238E27FC236}">
                <a16:creationId xmlns:a16="http://schemas.microsoft.com/office/drawing/2014/main" id="{B9FF277E-594A-4FE5-C1B6-C708F29ADEA7}"/>
              </a:ext>
            </a:extLst>
          </p:cNvPr>
          <p:cNvSpPr txBox="1"/>
          <p:nvPr/>
        </p:nvSpPr>
        <p:spPr>
          <a:xfrm>
            <a:off x="3302379" y="2438428"/>
            <a:ext cx="3930761" cy="1631216"/>
          </a:xfrm>
          <a:prstGeom prst="rect">
            <a:avLst/>
          </a:prstGeom>
          <a:solidFill>
            <a:schemeClr val="bg1"/>
          </a:solidFill>
        </p:spPr>
        <p:txBody>
          <a:bodyPr wrap="square" rtlCol="0">
            <a:spAutoFit/>
          </a:bodyPr>
          <a:lstStyle/>
          <a:p>
            <a:r>
              <a:rPr lang="en-US" sz="2000" b="1" u="sng" dirty="0">
                <a:solidFill>
                  <a:srgbClr val="D14B01"/>
                </a:solidFill>
              </a:rPr>
              <a:t>Are the adaptations well-justified?</a:t>
            </a:r>
            <a:endParaRPr lang="en-US" sz="2000" u="sng" dirty="0">
              <a:solidFill>
                <a:srgbClr val="D14B01"/>
              </a:solidFill>
            </a:endParaRPr>
          </a:p>
          <a:p>
            <a:pPr marL="231775" indent="-231775">
              <a:buAutoNum type="arabicPeriod"/>
            </a:pPr>
            <a:r>
              <a:rPr lang="en-US" sz="2000" dirty="0"/>
              <a:t>Are </a:t>
            </a:r>
            <a:r>
              <a:rPr lang="en-US" sz="2000" b="1" dirty="0"/>
              <a:t>core mechanisms </a:t>
            </a:r>
            <a:r>
              <a:rPr lang="en-US" sz="2000" dirty="0"/>
              <a:t>preserved?</a:t>
            </a:r>
          </a:p>
          <a:p>
            <a:pPr marL="231775" indent="-231775">
              <a:buAutoNum type="arabicPeriod"/>
            </a:pPr>
            <a:r>
              <a:rPr lang="en-US" sz="2000" dirty="0"/>
              <a:t>Do adaptations enhance </a:t>
            </a:r>
            <a:r>
              <a:rPr lang="en-US" sz="2000" b="1" dirty="0"/>
              <a:t>fit</a:t>
            </a:r>
            <a:r>
              <a:rPr lang="en-US" sz="2000" dirty="0"/>
              <a:t>?</a:t>
            </a:r>
          </a:p>
          <a:p>
            <a:pPr marL="457200" indent="-457200">
              <a:buAutoNum type="arabicPeriod"/>
            </a:pPr>
            <a:endParaRPr lang="en-US" sz="2000" dirty="0"/>
          </a:p>
          <a:p>
            <a:pPr marL="457200" indent="-457200">
              <a:buAutoNum type="arabicPeriod"/>
            </a:pPr>
            <a:endParaRPr lang="en-US" sz="2000" dirty="0"/>
          </a:p>
        </p:txBody>
      </p:sp>
      <p:sp>
        <p:nvSpPr>
          <p:cNvPr id="16" name="TextBox 15">
            <a:extLst>
              <a:ext uri="{FF2B5EF4-FFF2-40B4-BE49-F238E27FC236}">
                <a16:creationId xmlns:a16="http://schemas.microsoft.com/office/drawing/2014/main" id="{E34F73F9-90AE-9686-13D9-67C63DECAEE6}"/>
              </a:ext>
            </a:extLst>
          </p:cNvPr>
          <p:cNvSpPr txBox="1"/>
          <p:nvPr/>
        </p:nvSpPr>
        <p:spPr>
          <a:xfrm>
            <a:off x="7233140" y="2438428"/>
            <a:ext cx="4918126" cy="1631216"/>
          </a:xfrm>
          <a:prstGeom prst="rect">
            <a:avLst/>
          </a:prstGeom>
          <a:solidFill>
            <a:schemeClr val="bg1"/>
          </a:solidFill>
        </p:spPr>
        <p:txBody>
          <a:bodyPr wrap="square" rtlCol="0">
            <a:spAutoFit/>
          </a:bodyPr>
          <a:lstStyle/>
          <a:p>
            <a:r>
              <a:rPr lang="en-US" sz="2000" b="1" u="sng" dirty="0">
                <a:solidFill>
                  <a:srgbClr val="D14B01"/>
                </a:solidFill>
              </a:rPr>
              <a:t>Plan relevant implementation measures</a:t>
            </a:r>
            <a:endParaRPr lang="en-US" sz="2000" u="sng" dirty="0">
              <a:solidFill>
                <a:srgbClr val="D14B01"/>
              </a:solidFill>
            </a:endParaRPr>
          </a:p>
          <a:p>
            <a:pPr marL="231775" indent="-231775">
              <a:buAutoNum type="arabicPeriod"/>
            </a:pPr>
            <a:r>
              <a:rPr lang="en-US" sz="2000" dirty="0"/>
              <a:t>Fidelity/adaptability</a:t>
            </a:r>
          </a:p>
          <a:p>
            <a:pPr marL="231775" indent="-231775">
              <a:buAutoNum type="arabicPeriod"/>
            </a:pPr>
            <a:r>
              <a:rPr lang="en-US" sz="2000" dirty="0"/>
              <a:t>Context</a:t>
            </a:r>
          </a:p>
          <a:p>
            <a:pPr marL="457200" indent="-457200">
              <a:buAutoNum type="arabicPeriod"/>
            </a:pPr>
            <a:endParaRPr lang="en-US" sz="2000" dirty="0"/>
          </a:p>
          <a:p>
            <a:pPr marL="457200" indent="-457200">
              <a:buAutoNum type="arabicPeriod"/>
            </a:pPr>
            <a:endParaRPr lang="en-US" sz="2000" dirty="0"/>
          </a:p>
        </p:txBody>
      </p:sp>
      <p:sp>
        <p:nvSpPr>
          <p:cNvPr id="18" name="TextBox 17">
            <a:extLst>
              <a:ext uri="{FF2B5EF4-FFF2-40B4-BE49-F238E27FC236}">
                <a16:creationId xmlns:a16="http://schemas.microsoft.com/office/drawing/2014/main" id="{F27BBA3E-3B44-7DDB-3733-09C8DD4D14E9}"/>
              </a:ext>
            </a:extLst>
          </p:cNvPr>
          <p:cNvSpPr txBox="1"/>
          <p:nvPr/>
        </p:nvSpPr>
        <p:spPr>
          <a:xfrm>
            <a:off x="2892669" y="6391519"/>
            <a:ext cx="6113584" cy="369332"/>
          </a:xfrm>
          <a:prstGeom prst="rect">
            <a:avLst/>
          </a:prstGeom>
          <a:noFill/>
        </p:spPr>
        <p:txBody>
          <a:bodyPr wrap="square">
            <a:spAutoFit/>
          </a:bodyPr>
          <a:lstStyle/>
          <a:p>
            <a:pPr algn="ctr"/>
            <a:r>
              <a:rPr lang="en-US" dirty="0">
                <a:solidFill>
                  <a:srgbClr val="101010"/>
                </a:solidFill>
                <a:effectLst/>
                <a:latin typeface="Calibri" panose="020F0502020204030204" pitchFamily="34" charset="0"/>
                <a:cs typeface="Calibri" panose="020F0502020204030204" pitchFamily="34" charset="0"/>
              </a:rPr>
              <a:t>Kirk et al Implementation Science (2020)</a:t>
            </a:r>
          </a:p>
        </p:txBody>
      </p:sp>
    </p:spTree>
    <p:extLst>
      <p:ext uri="{BB962C8B-B14F-4D97-AF65-F5344CB8AC3E}">
        <p14:creationId xmlns:p14="http://schemas.microsoft.com/office/powerpoint/2010/main" val="377954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3200" dirty="0"/>
              <a:t>Example of adaptation: TB Contact Investigation, </a:t>
            </a:r>
            <a:br>
              <a:rPr lang="en-US" sz="3200" dirty="0"/>
            </a:br>
            <a:r>
              <a:rPr lang="en-US" sz="3200" dirty="0"/>
              <a:t>an evidence-based WHO-endorsed intervention </a:t>
            </a:r>
          </a:p>
        </p:txBody>
      </p:sp>
      <p:pic>
        <p:nvPicPr>
          <p:cNvPr id="10" name="Picture Placeholder 4">
            <a:extLst>
              <a:ext uri="{FF2B5EF4-FFF2-40B4-BE49-F238E27FC236}">
                <a16:creationId xmlns:a16="http://schemas.microsoft.com/office/drawing/2014/main" id="{BF81B671-A529-2B47-9EC7-6532F79EE9D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57501" y="2231558"/>
            <a:ext cx="5533127" cy="2418329"/>
          </a:xfrm>
          <a:prstGeom prst="rect">
            <a:avLst/>
          </a:prstGeom>
        </p:spPr>
      </p:pic>
      <p:pic>
        <p:nvPicPr>
          <p:cNvPr id="21" name="Picture 20">
            <a:extLst>
              <a:ext uri="{FF2B5EF4-FFF2-40B4-BE49-F238E27FC236}">
                <a16:creationId xmlns:a16="http://schemas.microsoft.com/office/drawing/2014/main" id="{9DE05859-507C-8841-9071-2B6811086E4D}"/>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b="-48708"/>
          <a:stretch/>
        </p:blipFill>
        <p:spPr>
          <a:xfrm>
            <a:off x="8884741" y="1707682"/>
            <a:ext cx="3149770" cy="4224010"/>
          </a:xfrm>
          <a:prstGeom prst="rect">
            <a:avLst/>
          </a:prstGeom>
          <a:ln>
            <a:solidFill>
              <a:schemeClr val="tx1"/>
            </a:solidFill>
          </a:ln>
        </p:spPr>
      </p:pic>
      <p:pic>
        <p:nvPicPr>
          <p:cNvPr id="22" name="Picture 2">
            <a:extLst>
              <a:ext uri="{FF2B5EF4-FFF2-40B4-BE49-F238E27FC236}">
                <a16:creationId xmlns:a16="http://schemas.microsoft.com/office/drawing/2014/main" id="{E5B6F407-04C5-8A4F-A578-3D80C30DE5BD}"/>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057130" y="1705868"/>
            <a:ext cx="2727059" cy="422401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3432743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31AF8-E400-ED4E-BAF4-2C8E9E841FDF}"/>
              </a:ext>
            </a:extLst>
          </p:cNvPr>
          <p:cNvSpPr>
            <a:spLocks noGrp="1"/>
          </p:cNvSpPr>
          <p:nvPr>
            <p:ph type="title"/>
          </p:nvPr>
        </p:nvSpPr>
        <p:spPr/>
        <p:txBody>
          <a:bodyPr>
            <a:noAutofit/>
          </a:bodyPr>
          <a:lstStyle/>
          <a:p>
            <a:r>
              <a:rPr lang="en-US" sz="2900" dirty="0"/>
              <a:t>Standard TB contact investigation hard to implement in resource-constrained settings</a:t>
            </a:r>
          </a:p>
        </p:txBody>
      </p:sp>
      <p:pic>
        <p:nvPicPr>
          <p:cNvPr id="6" name="Content Placeholder 5">
            <a:extLst>
              <a:ext uri="{FF2B5EF4-FFF2-40B4-BE49-F238E27FC236}">
                <a16:creationId xmlns:a16="http://schemas.microsoft.com/office/drawing/2014/main" id="{78A79CB5-30DD-CC7A-FAF7-48C5C17070EE}"/>
              </a:ext>
              <a:ext uri="{C183D7F6-B498-43B3-948B-1728B52AA6E4}">
                <adec:decorative xmlns:adec="http://schemas.microsoft.com/office/drawing/2017/decorative" val="1"/>
              </a:ext>
            </a:extLst>
          </p:cNvPr>
          <p:cNvPicPr>
            <a:picLocks noGrp="1" noChangeAspect="1"/>
          </p:cNvPicPr>
          <p:nvPr>
            <p:ph sz="half" idx="1"/>
          </p:nvPr>
        </p:nvPicPr>
        <p:blipFill rotWithShape="1">
          <a:blip r:embed="rId3" cstate="print">
            <a:alphaModFix/>
            <a:extLst>
              <a:ext uri="{28A0092B-C50C-407E-A947-70E740481C1C}">
                <a14:useLocalDpi xmlns:a14="http://schemas.microsoft.com/office/drawing/2010/main" val="0"/>
              </a:ext>
            </a:extLst>
          </a:blip>
          <a:stretch/>
        </p:blipFill>
        <p:spPr>
          <a:xfrm>
            <a:off x="522288" y="1846263"/>
            <a:ext cx="5181600" cy="3886200"/>
          </a:xfrm>
          <a:prstGeom prst="rect">
            <a:avLst/>
          </a:prstGeom>
        </p:spPr>
      </p:pic>
      <p:pic>
        <p:nvPicPr>
          <p:cNvPr id="9" name="Content Placeholder 8">
            <a:extLst>
              <a:ext uri="{FF2B5EF4-FFF2-40B4-BE49-F238E27FC236}">
                <a16:creationId xmlns:a16="http://schemas.microsoft.com/office/drawing/2014/main" id="{25C513FA-07F8-186C-3820-6929A1F90726}"/>
              </a:ext>
            </a:extLst>
          </p:cNvPr>
          <p:cNvPicPr>
            <a:picLocks noGrp="1" noChangeAspect="1"/>
          </p:cNvPicPr>
          <p:nvPr>
            <p:ph sz="half" idx="2"/>
          </p:nvPr>
        </p:nvPicPr>
        <p:blipFill>
          <a:blip r:embed="rId4"/>
          <a:stretch>
            <a:fillRect/>
          </a:stretch>
        </p:blipFill>
        <p:spPr>
          <a:xfrm>
            <a:off x="6286183" y="2525916"/>
            <a:ext cx="5699760" cy="2526894"/>
          </a:xfrm>
          <a:prstGeom prst="rect">
            <a:avLst/>
          </a:prstGeom>
        </p:spPr>
      </p:pic>
    </p:spTree>
    <p:extLst>
      <p:ext uri="{BB962C8B-B14F-4D97-AF65-F5344CB8AC3E}">
        <p14:creationId xmlns:p14="http://schemas.microsoft.com/office/powerpoint/2010/main" val="1853190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C362825D-A4A2-D6A7-0B1E-CCAAF87E02C8}"/>
              </a:ext>
            </a:extLst>
          </p:cNvPr>
          <p:cNvPicPr>
            <a:picLocks noChangeAspect="1"/>
          </p:cNvPicPr>
          <p:nvPr/>
        </p:nvPicPr>
        <p:blipFill>
          <a:blip r:embed="rId2"/>
          <a:stretch>
            <a:fillRect/>
          </a:stretch>
        </p:blipFill>
        <p:spPr>
          <a:xfrm>
            <a:off x="1393698" y="1333882"/>
            <a:ext cx="9404604" cy="4893616"/>
          </a:xfrm>
          <a:prstGeom prst="rect">
            <a:avLst/>
          </a:prstGeom>
        </p:spPr>
      </p:pic>
      <p:sp>
        <p:nvSpPr>
          <p:cNvPr id="37" name="Title 36">
            <a:extLst>
              <a:ext uri="{FF2B5EF4-FFF2-40B4-BE49-F238E27FC236}">
                <a16:creationId xmlns:a16="http://schemas.microsoft.com/office/drawing/2014/main" id="{61651AD0-0A8C-4455-93A7-210231C5CA9B}"/>
              </a:ext>
            </a:extLst>
          </p:cNvPr>
          <p:cNvSpPr>
            <a:spLocks noGrp="1"/>
          </p:cNvSpPr>
          <p:nvPr>
            <p:ph type="title"/>
          </p:nvPr>
        </p:nvSpPr>
        <p:spPr/>
        <p:txBody>
          <a:bodyPr/>
          <a:lstStyle/>
          <a:p>
            <a:r>
              <a:rPr lang="en-US" dirty="0"/>
              <a:t>Multidisciplinary Adaptation team</a:t>
            </a:r>
          </a:p>
        </p:txBody>
      </p:sp>
      <p:sp>
        <p:nvSpPr>
          <p:cNvPr id="38" name="TextBox 37">
            <a:extLst>
              <a:ext uri="{FF2B5EF4-FFF2-40B4-BE49-F238E27FC236}">
                <a16:creationId xmlns:a16="http://schemas.microsoft.com/office/drawing/2014/main" id="{87740CD9-36A2-417B-6530-93BE9D50AA52}"/>
              </a:ext>
            </a:extLst>
          </p:cNvPr>
          <p:cNvSpPr txBox="1"/>
          <p:nvPr/>
        </p:nvSpPr>
        <p:spPr>
          <a:xfrm>
            <a:off x="3761624" y="6455996"/>
            <a:ext cx="4668752" cy="338554"/>
          </a:xfrm>
          <a:prstGeom prst="rect">
            <a:avLst/>
          </a:prstGeom>
          <a:noFill/>
          <a:ln w="38100">
            <a:noFill/>
          </a:ln>
        </p:spPr>
        <p:txBody>
          <a:bodyPr wrap="square" rtlCol="0" anchor="t">
            <a:spAutoFit/>
          </a:bodyPr>
          <a:lstStyle/>
          <a:p>
            <a:pPr algn="ctr" fontAlgn="base">
              <a:spcBef>
                <a:spcPct val="0"/>
              </a:spcBef>
              <a:spcAft>
                <a:spcPct val="0"/>
              </a:spcAft>
              <a:defRPr/>
            </a:pPr>
            <a:r>
              <a:rPr lang="en-US" sz="1600" dirty="0">
                <a:solidFill>
                  <a:srgbClr val="000000"/>
                </a:solidFill>
                <a:latin typeface="Calibri" charset="0"/>
                <a:ea typeface="ＭＳ Ｐゴシック" charset="0"/>
              </a:rPr>
              <a:t>Gupta Implement Sci Comm 2023</a:t>
            </a:r>
          </a:p>
        </p:txBody>
      </p:sp>
    </p:spTree>
    <p:extLst>
      <p:ext uri="{BB962C8B-B14F-4D97-AF65-F5344CB8AC3E}">
        <p14:creationId xmlns:p14="http://schemas.microsoft.com/office/powerpoint/2010/main" val="2785050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D855C1C-07F1-77CD-5F39-C050252E2E46}"/>
              </a:ext>
            </a:extLst>
          </p:cNvPr>
          <p:cNvPicPr>
            <a:picLocks noChangeAspect="1"/>
          </p:cNvPicPr>
          <p:nvPr/>
        </p:nvPicPr>
        <p:blipFill>
          <a:blip r:embed="rId3"/>
          <a:stretch>
            <a:fillRect/>
          </a:stretch>
        </p:blipFill>
        <p:spPr>
          <a:xfrm>
            <a:off x="1662621" y="1664677"/>
            <a:ext cx="8866759" cy="4287393"/>
          </a:xfrm>
          <a:prstGeom prst="rect">
            <a:avLst/>
          </a:prstGeom>
          <a:noFill/>
        </p:spPr>
      </p:pic>
      <p:sp>
        <p:nvSpPr>
          <p:cNvPr id="8" name="Title 7"/>
          <p:cNvSpPr>
            <a:spLocks noGrp="1"/>
          </p:cNvSpPr>
          <p:nvPr>
            <p:ph type="title"/>
          </p:nvPr>
        </p:nvSpPr>
        <p:spPr/>
        <p:txBody>
          <a:bodyPr/>
          <a:lstStyle/>
          <a:p>
            <a:r>
              <a:rPr lang="en-US" sz="3200" dirty="0"/>
              <a:t>Adapted Contact Investigation</a:t>
            </a:r>
          </a:p>
        </p:txBody>
      </p:sp>
      <p:sp>
        <p:nvSpPr>
          <p:cNvPr id="7" name="Oval 6">
            <a:extLst>
              <a:ext uri="{FF2B5EF4-FFF2-40B4-BE49-F238E27FC236}">
                <a16:creationId xmlns:a16="http://schemas.microsoft.com/office/drawing/2014/main" id="{7C9BD577-810E-3EB2-B1F4-10FB6229488F}"/>
              </a:ext>
            </a:extLst>
          </p:cNvPr>
          <p:cNvSpPr/>
          <p:nvPr/>
        </p:nvSpPr>
        <p:spPr>
          <a:xfrm>
            <a:off x="2922775" y="3251513"/>
            <a:ext cx="1950295" cy="794355"/>
          </a:xfrm>
          <a:prstGeom prst="ellipse">
            <a:avLst/>
          </a:prstGeom>
          <a:solidFill>
            <a:schemeClr val="bg1"/>
          </a:solidFill>
          <a:ln w="6350">
            <a:solidFill>
              <a:srgbClr val="D14B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7D669B79-7FBC-1F6F-326C-F93108D9714D}"/>
              </a:ext>
            </a:extLst>
          </p:cNvPr>
          <p:cNvSpPr txBox="1"/>
          <p:nvPr/>
        </p:nvSpPr>
        <p:spPr>
          <a:xfrm>
            <a:off x="2993779" y="3325524"/>
            <a:ext cx="1808285" cy="646331"/>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lang="en-US" b="1" dirty="0">
                <a:solidFill>
                  <a:srgbClr val="D14B01"/>
                </a:solidFill>
                <a:latin typeface="Calibri" panose="020F0502020204030204"/>
              </a:rPr>
              <a:t>1. </a:t>
            </a:r>
            <a:r>
              <a:rPr kumimoji="0" lang="en-US" b="1" i="0" u="none" strike="noStrike" kern="1200" cap="none" spc="0" normalizeH="0" baseline="0" noProof="0" dirty="0">
                <a:ln>
                  <a:noFill/>
                </a:ln>
                <a:solidFill>
                  <a:srgbClr val="D14B01"/>
                </a:solidFill>
                <a:effectLst/>
                <a:uLnTx/>
                <a:uFillTx/>
                <a:latin typeface="Calibri" panose="020F0502020204030204"/>
                <a:ea typeface="+mn-ea"/>
                <a:cs typeface="+mn-cs"/>
              </a:rPr>
              <a:t>Home </a:t>
            </a:r>
          </a:p>
          <a:p>
            <a:pPr marR="0" lvl="0" algn="ctr" defTabSz="914400" rtl="0" eaLnBrk="1" fontAlgn="auto" latinLnBrk="0" hangingPunct="1">
              <a:lnSpc>
                <a:spcPct val="100000"/>
              </a:lnSpc>
              <a:spcBef>
                <a:spcPts val="0"/>
              </a:spcBef>
              <a:spcAft>
                <a:spcPts val="0"/>
              </a:spcAft>
              <a:buClrTx/>
              <a:buSzTx/>
              <a:tabLst/>
              <a:defRPr/>
            </a:pPr>
            <a:r>
              <a:rPr kumimoji="0" lang="en-US" b="1" i="0" u="none" strike="noStrike" kern="1200" cap="none" spc="0" normalizeH="0" baseline="0" noProof="0" dirty="0">
                <a:ln>
                  <a:noFill/>
                </a:ln>
                <a:solidFill>
                  <a:srgbClr val="D14B01"/>
                </a:solidFill>
                <a:effectLst/>
                <a:uLnTx/>
                <a:uFillTx/>
                <a:latin typeface="Calibri" panose="020F0502020204030204"/>
                <a:ea typeface="+mn-ea"/>
                <a:cs typeface="+mn-cs"/>
              </a:rPr>
              <a:t>TB &amp; HIV </a:t>
            </a:r>
            <a:r>
              <a:rPr lang="en-US" b="1" dirty="0">
                <a:solidFill>
                  <a:srgbClr val="D14B01"/>
                </a:solidFill>
                <a:latin typeface="Calibri" panose="020F0502020204030204"/>
              </a:rPr>
              <a:t>Testing</a:t>
            </a:r>
            <a:endParaRPr kumimoji="0" lang="en-US" b="1" i="0" u="none" strike="noStrike" kern="1200" cap="none" spc="0" normalizeH="0" baseline="0" noProof="0" dirty="0">
              <a:ln>
                <a:noFill/>
              </a:ln>
              <a:solidFill>
                <a:srgbClr val="D14B0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1966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BD575-C006-5C84-91B4-FAE8AFC899F6}"/>
              </a:ext>
            </a:extLst>
          </p:cNvPr>
          <p:cNvSpPr>
            <a:spLocks noGrp="1"/>
          </p:cNvSpPr>
          <p:nvPr>
            <p:ph type="title"/>
          </p:nvPr>
        </p:nvSpPr>
        <p:spPr/>
        <p:txBody>
          <a:bodyPr/>
          <a:lstStyle/>
          <a:p>
            <a:r>
              <a:rPr lang="en-US" dirty="0"/>
              <a:t>Specified intervention adaptations….</a:t>
            </a:r>
          </a:p>
        </p:txBody>
      </p:sp>
      <p:sp>
        <p:nvSpPr>
          <p:cNvPr id="3" name="Slide Number Placeholder 2">
            <a:extLst>
              <a:ext uri="{FF2B5EF4-FFF2-40B4-BE49-F238E27FC236}">
                <a16:creationId xmlns:a16="http://schemas.microsoft.com/office/drawing/2014/main" id="{E2745E87-CBA3-0637-3639-F40FFF85FAD3}"/>
              </a:ext>
            </a:extLst>
          </p:cNvPr>
          <p:cNvSpPr>
            <a:spLocks noGrp="1"/>
          </p:cNvSpPr>
          <p:nvPr>
            <p:ph type="sldNum" sz="quarter" idx="12"/>
          </p:nvPr>
        </p:nvSpPr>
        <p:spPr/>
        <p:txBody>
          <a:bodyPr/>
          <a:lstStyle/>
          <a:p>
            <a:fld id="{F55E13C6-A4BF-A842-9635-B1271B30A9E0}" type="slidenum">
              <a:rPr lang="en-US" smtClean="0"/>
              <a:t>15</a:t>
            </a:fld>
            <a:endParaRPr lang="en-US"/>
          </a:p>
        </p:txBody>
      </p:sp>
      <p:graphicFrame>
        <p:nvGraphicFramePr>
          <p:cNvPr id="4" name="Table 3">
            <a:extLst>
              <a:ext uri="{FF2B5EF4-FFF2-40B4-BE49-F238E27FC236}">
                <a16:creationId xmlns:a16="http://schemas.microsoft.com/office/drawing/2014/main" id="{C74A50A7-DCC8-B91B-C49F-23FE152F55EA}"/>
              </a:ext>
            </a:extLst>
          </p:cNvPr>
          <p:cNvGraphicFramePr>
            <a:graphicFrameLocks noGrp="1"/>
          </p:cNvGraphicFramePr>
          <p:nvPr>
            <p:extLst>
              <p:ext uri="{D42A27DB-BD31-4B8C-83A1-F6EECF244321}">
                <p14:modId xmlns:p14="http://schemas.microsoft.com/office/powerpoint/2010/main" val="1409570959"/>
              </p:ext>
            </p:extLst>
          </p:nvPr>
        </p:nvGraphicFramePr>
        <p:xfrm>
          <a:off x="115286" y="1397134"/>
          <a:ext cx="11830528" cy="4058285"/>
        </p:xfrm>
        <a:graphic>
          <a:graphicData uri="http://schemas.openxmlformats.org/drawingml/2006/table">
            <a:tbl>
              <a:tblPr firstRow="1" firstCol="1" bandRow="1">
                <a:tableStyleId>{5C22544A-7EE6-4342-B048-85BDC9FD1C3A}</a:tableStyleId>
              </a:tblPr>
              <a:tblGrid>
                <a:gridCol w="2017718">
                  <a:extLst>
                    <a:ext uri="{9D8B030D-6E8A-4147-A177-3AD203B41FA5}">
                      <a16:colId xmlns:a16="http://schemas.microsoft.com/office/drawing/2014/main" val="263989267"/>
                    </a:ext>
                  </a:extLst>
                </a:gridCol>
                <a:gridCol w="4906405">
                  <a:extLst>
                    <a:ext uri="{9D8B030D-6E8A-4147-A177-3AD203B41FA5}">
                      <a16:colId xmlns:a16="http://schemas.microsoft.com/office/drawing/2014/main" val="3757394347"/>
                    </a:ext>
                  </a:extLst>
                </a:gridCol>
                <a:gridCol w="4906405">
                  <a:extLst>
                    <a:ext uri="{9D8B030D-6E8A-4147-A177-3AD203B41FA5}">
                      <a16:colId xmlns:a16="http://schemas.microsoft.com/office/drawing/2014/main" val="671774389"/>
                    </a:ext>
                  </a:extLst>
                </a:gridCol>
              </a:tblGrid>
              <a:tr h="302624">
                <a:tc>
                  <a:txBody>
                    <a:bodyPr/>
                    <a:lstStyle/>
                    <a:p>
                      <a:pPr marL="0" marR="0">
                        <a:lnSpc>
                          <a:spcPct val="150000"/>
                        </a:lnSpc>
                        <a:spcBef>
                          <a:spcPts val="430"/>
                        </a:spcBef>
                        <a:spcAft>
                          <a:spcPts val="0"/>
                        </a:spcAft>
                      </a:pPr>
                      <a:r>
                        <a:rPr lang="en-US" sz="1800">
                          <a:effectLst/>
                        </a:rPr>
                        <a:t>Characteristic</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tc>
                  <a:txBody>
                    <a:bodyPr/>
                    <a:lstStyle/>
                    <a:p>
                      <a:pPr marL="0" marR="0" algn="ctr">
                        <a:lnSpc>
                          <a:spcPct val="150000"/>
                        </a:lnSpc>
                        <a:spcBef>
                          <a:spcPts val="430"/>
                        </a:spcBef>
                        <a:spcAft>
                          <a:spcPts val="0"/>
                        </a:spcAft>
                      </a:pPr>
                      <a:r>
                        <a:rPr lang="en-US" sz="1800">
                          <a:effectLst/>
                        </a:rPr>
                        <a:t>Standard of Care Intervention: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tc>
                  <a:txBody>
                    <a:bodyPr/>
                    <a:lstStyle/>
                    <a:p>
                      <a:pPr marL="0" marR="0" algn="ctr">
                        <a:lnSpc>
                          <a:spcPct val="150000"/>
                        </a:lnSpc>
                        <a:spcBef>
                          <a:spcPts val="430"/>
                        </a:spcBef>
                        <a:spcAft>
                          <a:spcPts val="0"/>
                        </a:spcAft>
                      </a:pPr>
                      <a:r>
                        <a:rPr lang="en-US" sz="1800">
                          <a:effectLst/>
                        </a:rPr>
                        <a:t>Context-Adapted Intervention: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extLst>
                  <a:ext uri="{0D108BD9-81ED-4DB2-BD59-A6C34878D82A}">
                    <a16:rowId xmlns:a16="http://schemas.microsoft.com/office/drawing/2014/main" val="2401803754"/>
                  </a:ext>
                </a:extLst>
              </a:tr>
              <a:tr h="302624">
                <a:tc>
                  <a:txBody>
                    <a:bodyPr/>
                    <a:lstStyle/>
                    <a:p>
                      <a:pPr marL="0" marR="0">
                        <a:lnSpc>
                          <a:spcPct val="150000"/>
                        </a:lnSpc>
                        <a:spcBef>
                          <a:spcPts val="0"/>
                        </a:spcBef>
                        <a:spcAft>
                          <a:spcPts val="430"/>
                        </a:spcAft>
                      </a:pPr>
                      <a:r>
                        <a:rPr lang="en-US" sz="1800">
                          <a:effectLst/>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tc>
                  <a:txBody>
                    <a:bodyPr/>
                    <a:lstStyle/>
                    <a:p>
                      <a:pPr marL="0" marR="0" algn="ctr">
                        <a:lnSpc>
                          <a:spcPct val="150000"/>
                        </a:lnSpc>
                        <a:spcBef>
                          <a:spcPts val="0"/>
                        </a:spcBef>
                        <a:spcAft>
                          <a:spcPts val="430"/>
                        </a:spcAft>
                      </a:pPr>
                      <a:r>
                        <a:rPr lang="en-US" sz="1800">
                          <a:effectLst/>
                        </a:rPr>
                        <a:t>“Household TB Contact Investigation”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tc>
                  <a:txBody>
                    <a:bodyPr/>
                    <a:lstStyle/>
                    <a:p>
                      <a:pPr marL="0" marR="0" algn="ctr">
                        <a:lnSpc>
                          <a:spcPct val="150000"/>
                        </a:lnSpc>
                        <a:spcBef>
                          <a:spcPts val="0"/>
                        </a:spcBef>
                        <a:spcAft>
                          <a:spcPts val="430"/>
                        </a:spcAft>
                      </a:pPr>
                      <a:r>
                        <a:rPr lang="en-US" sz="1800">
                          <a:effectLst/>
                        </a:rPr>
                        <a:t>“Home-Based TB Contact Investigation”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extLst>
                  <a:ext uri="{0D108BD9-81ED-4DB2-BD59-A6C34878D82A}">
                    <a16:rowId xmlns:a16="http://schemas.microsoft.com/office/drawing/2014/main" val="3495786301"/>
                  </a:ext>
                </a:extLst>
              </a:tr>
              <a:tr h="302624">
                <a:tc>
                  <a:txBody>
                    <a:bodyPr/>
                    <a:lstStyle/>
                    <a:p>
                      <a:pPr marL="0" marR="0">
                        <a:lnSpc>
                          <a:spcPct val="150000"/>
                        </a:lnSpc>
                        <a:spcBef>
                          <a:spcPts val="200"/>
                        </a:spcBef>
                        <a:spcAft>
                          <a:spcPts val="200"/>
                        </a:spcAft>
                      </a:pPr>
                      <a:r>
                        <a:rPr lang="en-US" sz="1800">
                          <a:effectLst/>
                        </a:rPr>
                        <a:t>Actors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tc>
                  <a:txBody>
                    <a:bodyPr/>
                    <a:lstStyle/>
                    <a:p>
                      <a:pPr marL="0" marR="0" algn="ctr">
                        <a:lnSpc>
                          <a:spcPct val="150000"/>
                        </a:lnSpc>
                        <a:spcBef>
                          <a:spcPts val="200"/>
                        </a:spcBef>
                        <a:spcAft>
                          <a:spcPts val="200"/>
                        </a:spcAft>
                      </a:pPr>
                      <a:r>
                        <a:rPr lang="en-US" sz="1800">
                          <a:effectLst/>
                        </a:rPr>
                        <a:t>Clinic-based Health Care Workers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tc>
                  <a:txBody>
                    <a:bodyPr/>
                    <a:lstStyle/>
                    <a:p>
                      <a:pPr marL="0" marR="0" algn="ctr">
                        <a:lnSpc>
                          <a:spcPct val="150000"/>
                        </a:lnSpc>
                        <a:spcBef>
                          <a:spcPts val="200"/>
                        </a:spcBef>
                        <a:spcAft>
                          <a:spcPts val="200"/>
                        </a:spcAft>
                      </a:pPr>
                      <a:r>
                        <a:rPr lang="en-US" sz="1800">
                          <a:effectLst/>
                        </a:rPr>
                        <a:t>Community Health Workers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extLst>
                  <a:ext uri="{0D108BD9-81ED-4DB2-BD59-A6C34878D82A}">
                    <a16:rowId xmlns:a16="http://schemas.microsoft.com/office/drawing/2014/main" val="2878670432"/>
                  </a:ext>
                </a:extLst>
              </a:tr>
              <a:tr h="302624">
                <a:tc>
                  <a:txBody>
                    <a:bodyPr/>
                    <a:lstStyle/>
                    <a:p>
                      <a:pPr marL="0" marR="0">
                        <a:lnSpc>
                          <a:spcPct val="150000"/>
                        </a:lnSpc>
                        <a:spcBef>
                          <a:spcPts val="200"/>
                        </a:spcBef>
                        <a:spcAft>
                          <a:spcPts val="0"/>
                        </a:spcAft>
                      </a:pPr>
                      <a:r>
                        <a:rPr lang="en-US" sz="1800">
                          <a:effectLst/>
                        </a:rPr>
                        <a:t>Targets of action</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tc>
                  <a:txBody>
                    <a:bodyPr/>
                    <a:lstStyle/>
                    <a:p>
                      <a:pPr marL="228600" marR="0" indent="-228600">
                        <a:lnSpc>
                          <a:spcPct val="150000"/>
                        </a:lnSpc>
                        <a:spcBef>
                          <a:spcPts val="200"/>
                        </a:spcBef>
                        <a:spcAft>
                          <a:spcPts val="0"/>
                        </a:spcAft>
                      </a:pPr>
                      <a:r>
                        <a:rPr lang="en-US" sz="1800">
                          <a:effectLst/>
                        </a:rPr>
                        <a:t>Persons with TB (to help reach contacts)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tc>
                <a:tc>
                  <a:txBody>
                    <a:bodyPr/>
                    <a:lstStyle/>
                    <a:p>
                      <a:pPr marL="228600" marR="0" indent="-228600">
                        <a:lnSpc>
                          <a:spcPct val="150000"/>
                        </a:lnSpc>
                        <a:spcBef>
                          <a:spcPts val="200"/>
                        </a:spcBef>
                        <a:spcAft>
                          <a:spcPts val="0"/>
                        </a:spcAft>
                      </a:pPr>
                      <a:r>
                        <a:rPr lang="en-US" sz="1800">
                          <a:effectLst/>
                        </a:rPr>
                        <a:t>Persons with TB (to help reach contacts)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tc>
                <a:extLst>
                  <a:ext uri="{0D108BD9-81ED-4DB2-BD59-A6C34878D82A}">
                    <a16:rowId xmlns:a16="http://schemas.microsoft.com/office/drawing/2014/main" val="1638906459"/>
                  </a:ext>
                </a:extLst>
              </a:tr>
              <a:tr h="302624">
                <a:tc>
                  <a:txBody>
                    <a:bodyPr/>
                    <a:lstStyle/>
                    <a:p>
                      <a:pPr marL="0" marR="0">
                        <a:lnSpc>
                          <a:spcPct val="150000"/>
                        </a:lnSpc>
                        <a:spcBef>
                          <a:spcPts val="200"/>
                        </a:spcBef>
                        <a:spcAft>
                          <a:spcPts val="0"/>
                        </a:spcAft>
                      </a:pPr>
                      <a:r>
                        <a:rPr lang="en-US" sz="1800">
                          <a:effectLst/>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tc>
                  <a:txBody>
                    <a:bodyPr/>
                    <a:lstStyle/>
                    <a:p>
                      <a:pPr marL="228600" marR="0" indent="-228600">
                        <a:lnSpc>
                          <a:spcPct val="150000"/>
                        </a:lnSpc>
                        <a:spcBef>
                          <a:spcPts val="200"/>
                        </a:spcBef>
                        <a:spcAft>
                          <a:spcPts val="0"/>
                        </a:spcAft>
                      </a:pPr>
                      <a:r>
                        <a:rPr lang="en-US" sz="1800" dirty="0">
                          <a:effectLst/>
                        </a:rPr>
                        <a:t>Household contacts of persons with TB</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tc>
                <a:tc>
                  <a:txBody>
                    <a:bodyPr/>
                    <a:lstStyle/>
                    <a:p>
                      <a:pPr marL="228600" marR="0" indent="-228600">
                        <a:lnSpc>
                          <a:spcPct val="150000"/>
                        </a:lnSpc>
                        <a:spcBef>
                          <a:spcPts val="200"/>
                        </a:spcBef>
                        <a:spcAft>
                          <a:spcPts val="0"/>
                        </a:spcAft>
                      </a:pPr>
                      <a:r>
                        <a:rPr lang="en-US" sz="1800">
                          <a:effectLst/>
                        </a:rPr>
                        <a:t>Household contacts of persons with TB</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tc>
                <a:extLst>
                  <a:ext uri="{0D108BD9-81ED-4DB2-BD59-A6C34878D82A}">
                    <a16:rowId xmlns:a16="http://schemas.microsoft.com/office/drawing/2014/main" val="3014522245"/>
                  </a:ext>
                </a:extLst>
              </a:tr>
              <a:tr h="302624">
                <a:tc>
                  <a:txBody>
                    <a:bodyPr/>
                    <a:lstStyle/>
                    <a:p>
                      <a:pPr marL="0" marR="0">
                        <a:lnSpc>
                          <a:spcPct val="150000"/>
                        </a:lnSpc>
                        <a:spcBef>
                          <a:spcPts val="200"/>
                        </a:spcBef>
                        <a:spcAft>
                          <a:spcPts val="0"/>
                        </a:spcAft>
                      </a:pPr>
                      <a:r>
                        <a:rPr lang="en-US" sz="1800">
                          <a:effectLst/>
                        </a:rPr>
                        <a:t>Actions</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tc>
                  <a:txBody>
                    <a:bodyPr/>
                    <a:lstStyle/>
                    <a:p>
                      <a:pPr marL="0" marR="0" lvl="0" indent="0">
                        <a:lnSpc>
                          <a:spcPct val="150000"/>
                        </a:lnSpc>
                        <a:spcBef>
                          <a:spcPts val="200"/>
                        </a:spcBef>
                        <a:spcAft>
                          <a:spcPts val="0"/>
                        </a:spcAft>
                        <a:buSzPts val="800"/>
                        <a:buFont typeface="+mj-lt"/>
                        <a:buNone/>
                      </a:pPr>
                      <a:r>
                        <a:rPr lang="en-US" sz="1800" dirty="0">
                          <a:effectLst/>
                        </a:rPr>
                        <a:t>1. Enumerate contacts with index patient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tc>
                  <a:txBody>
                    <a:bodyPr/>
                    <a:lstStyle/>
                    <a:p>
                      <a:pPr marL="0" marR="0" lvl="0" indent="0">
                        <a:lnSpc>
                          <a:spcPct val="150000"/>
                        </a:lnSpc>
                        <a:spcBef>
                          <a:spcPts val="200"/>
                        </a:spcBef>
                        <a:spcAft>
                          <a:spcPts val="0"/>
                        </a:spcAft>
                        <a:buSzPts val="800"/>
                        <a:buFont typeface="Calibri" panose="020F0502020204030204" pitchFamily="34" charset="0"/>
                        <a:buNone/>
                      </a:pPr>
                      <a:r>
                        <a:rPr lang="en-US" sz="1800" dirty="0">
                          <a:effectLst/>
                        </a:rPr>
                        <a:t>1. Enumerate contacts </a:t>
                      </a:r>
                      <a:r>
                        <a:rPr lang="en-US" sz="1800" b="1" dirty="0">
                          <a:effectLst/>
                        </a:rPr>
                        <a:t>at home</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extLst>
                  <a:ext uri="{0D108BD9-81ED-4DB2-BD59-A6C34878D82A}">
                    <a16:rowId xmlns:a16="http://schemas.microsoft.com/office/drawing/2014/main" val="521308991"/>
                  </a:ext>
                </a:extLst>
              </a:tr>
              <a:tr h="302624">
                <a:tc>
                  <a:txBody>
                    <a:bodyPr/>
                    <a:lstStyle/>
                    <a:p>
                      <a:pPr marL="0" marR="0">
                        <a:lnSpc>
                          <a:spcPct val="150000"/>
                        </a:lnSpc>
                        <a:spcBef>
                          <a:spcPts val="200"/>
                        </a:spcBef>
                        <a:spcAft>
                          <a:spcPts val="0"/>
                        </a:spcAft>
                      </a:pPr>
                      <a:r>
                        <a:rPr lang="en-US" sz="1800">
                          <a:effectLst/>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tc>
                  <a:txBody>
                    <a:bodyPr/>
                    <a:lstStyle/>
                    <a:p>
                      <a:pPr marL="0" marR="0" lvl="0" indent="0">
                        <a:lnSpc>
                          <a:spcPct val="150000"/>
                        </a:lnSpc>
                        <a:spcBef>
                          <a:spcPts val="200"/>
                        </a:spcBef>
                        <a:spcAft>
                          <a:spcPts val="0"/>
                        </a:spcAft>
                        <a:buSzPts val="800"/>
                        <a:buFont typeface="+mj-lt"/>
                        <a:buNone/>
                      </a:pPr>
                      <a:r>
                        <a:rPr lang="en-US" sz="1800" dirty="0">
                          <a:effectLst/>
                        </a:rPr>
                        <a:t>2. Screen contacts for TB at clinic, or at home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tc>
                  <a:txBody>
                    <a:bodyPr/>
                    <a:lstStyle/>
                    <a:p>
                      <a:pPr marL="0" marR="0" lvl="0" indent="0">
                        <a:lnSpc>
                          <a:spcPct val="150000"/>
                        </a:lnSpc>
                        <a:spcBef>
                          <a:spcPts val="200"/>
                        </a:spcBef>
                        <a:spcAft>
                          <a:spcPts val="0"/>
                        </a:spcAft>
                        <a:buSzPts val="800"/>
                        <a:buFont typeface="Calibri" panose="020F0502020204030204" pitchFamily="34" charset="0"/>
                        <a:buNone/>
                      </a:pPr>
                      <a:r>
                        <a:rPr lang="en-US" sz="1800" dirty="0">
                          <a:effectLst/>
                        </a:rPr>
                        <a:t>2. Screen household contacts </a:t>
                      </a:r>
                      <a:r>
                        <a:rPr lang="en-US" sz="1800" b="1" dirty="0">
                          <a:effectLst/>
                        </a:rPr>
                        <a:t>at home</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extLst>
                  <a:ext uri="{0D108BD9-81ED-4DB2-BD59-A6C34878D82A}">
                    <a16:rowId xmlns:a16="http://schemas.microsoft.com/office/drawing/2014/main" val="1849805062"/>
                  </a:ext>
                </a:extLst>
              </a:tr>
              <a:tr h="302624">
                <a:tc>
                  <a:txBody>
                    <a:bodyPr/>
                    <a:lstStyle/>
                    <a:p>
                      <a:pPr marL="0" marR="0">
                        <a:lnSpc>
                          <a:spcPct val="150000"/>
                        </a:lnSpc>
                        <a:spcBef>
                          <a:spcPts val="200"/>
                        </a:spcBef>
                        <a:spcAft>
                          <a:spcPts val="0"/>
                        </a:spcAft>
                      </a:pPr>
                      <a:r>
                        <a:rPr lang="en-US" sz="1800">
                          <a:effectLst/>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tc>
                  <a:txBody>
                    <a:bodyPr/>
                    <a:lstStyle/>
                    <a:p>
                      <a:pPr marL="0" marR="0" lvl="0" indent="0">
                        <a:lnSpc>
                          <a:spcPct val="150000"/>
                        </a:lnSpc>
                        <a:spcBef>
                          <a:spcPts val="200"/>
                        </a:spcBef>
                        <a:spcAft>
                          <a:spcPts val="0"/>
                        </a:spcAft>
                        <a:buSzPts val="800"/>
                        <a:buFont typeface="+mj-lt"/>
                        <a:buNone/>
                      </a:pPr>
                      <a:r>
                        <a:rPr lang="en-US" sz="1800" dirty="0">
                          <a:effectLst/>
                        </a:rPr>
                        <a:t>3. Evaluate contacts for TB in clinics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tc>
                  <a:txBody>
                    <a:bodyPr/>
                    <a:lstStyle/>
                    <a:p>
                      <a:pPr marL="0" marR="0" lvl="0" indent="0">
                        <a:lnSpc>
                          <a:spcPct val="150000"/>
                        </a:lnSpc>
                        <a:spcBef>
                          <a:spcPts val="200"/>
                        </a:spcBef>
                        <a:spcAft>
                          <a:spcPts val="0"/>
                        </a:spcAft>
                        <a:buSzPts val="800"/>
                        <a:buFont typeface="Calibri" panose="020F0502020204030204" pitchFamily="34" charset="0"/>
                        <a:buNone/>
                      </a:pPr>
                      <a:r>
                        <a:rPr lang="en-US" sz="1800" dirty="0">
                          <a:effectLst/>
                        </a:rPr>
                        <a:t>3. Evaluate contacts for TB </a:t>
                      </a:r>
                      <a:r>
                        <a:rPr lang="en-US" sz="1800" b="1" dirty="0">
                          <a:effectLst/>
                        </a:rPr>
                        <a:t>at home</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extLst>
                  <a:ext uri="{0D108BD9-81ED-4DB2-BD59-A6C34878D82A}">
                    <a16:rowId xmlns:a16="http://schemas.microsoft.com/office/drawing/2014/main" val="1627929186"/>
                  </a:ext>
                </a:extLst>
              </a:tr>
              <a:tr h="302624">
                <a:tc>
                  <a:txBody>
                    <a:bodyPr/>
                    <a:lstStyle/>
                    <a:p>
                      <a:pPr marL="0" marR="0">
                        <a:lnSpc>
                          <a:spcPct val="150000"/>
                        </a:lnSpc>
                        <a:spcBef>
                          <a:spcPts val="200"/>
                        </a:spcBef>
                        <a:spcAft>
                          <a:spcPts val="0"/>
                        </a:spcAft>
                      </a:pPr>
                      <a:r>
                        <a:rPr lang="en-US" sz="1800">
                          <a:effectLst/>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tc>
                  <a:txBody>
                    <a:bodyPr/>
                    <a:lstStyle/>
                    <a:p>
                      <a:pPr marL="0" marR="0">
                        <a:lnSpc>
                          <a:spcPct val="150000"/>
                        </a:lnSpc>
                        <a:spcBef>
                          <a:spcPts val="200"/>
                        </a:spcBef>
                        <a:spcAft>
                          <a:spcPts val="0"/>
                        </a:spcAft>
                      </a:pPr>
                      <a:r>
                        <a:rPr lang="en-US" sz="1800">
                          <a:effectLst/>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tc>
                <a:tc>
                  <a:txBody>
                    <a:bodyPr/>
                    <a:lstStyle/>
                    <a:p>
                      <a:pPr marL="457200" marR="0" lvl="1" indent="0">
                        <a:lnSpc>
                          <a:spcPct val="150000"/>
                        </a:lnSpc>
                        <a:spcBef>
                          <a:spcPts val="200"/>
                        </a:spcBef>
                        <a:spcAft>
                          <a:spcPts val="0"/>
                        </a:spcAft>
                        <a:buFont typeface="+mj-lt"/>
                        <a:buNone/>
                      </a:pPr>
                      <a:r>
                        <a:rPr lang="en-US" sz="1800" dirty="0">
                          <a:effectLst/>
                        </a:rPr>
                        <a:t>a) Home-based sputum collection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extLst>
                  <a:ext uri="{0D108BD9-81ED-4DB2-BD59-A6C34878D82A}">
                    <a16:rowId xmlns:a16="http://schemas.microsoft.com/office/drawing/2014/main" val="2752972681"/>
                  </a:ext>
                </a:extLst>
              </a:tr>
              <a:tr h="302624">
                <a:tc>
                  <a:txBody>
                    <a:bodyPr/>
                    <a:lstStyle/>
                    <a:p>
                      <a:pPr marL="0" marR="0">
                        <a:lnSpc>
                          <a:spcPct val="150000"/>
                        </a:lnSpc>
                        <a:spcBef>
                          <a:spcPts val="200"/>
                        </a:spcBef>
                        <a:spcAft>
                          <a:spcPts val="0"/>
                        </a:spcAft>
                      </a:pPr>
                      <a:r>
                        <a:rPr lang="en-US" sz="1800">
                          <a:effectLst/>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tc>
                  <a:txBody>
                    <a:bodyPr/>
                    <a:lstStyle/>
                    <a:p>
                      <a:pPr marL="0" marR="0">
                        <a:lnSpc>
                          <a:spcPct val="150000"/>
                        </a:lnSpc>
                        <a:spcBef>
                          <a:spcPts val="200"/>
                        </a:spcBef>
                        <a:spcAft>
                          <a:spcPts val="0"/>
                        </a:spcAft>
                      </a:pPr>
                      <a:r>
                        <a:rPr lang="en-US" sz="1800">
                          <a:effectLst/>
                        </a:rPr>
                        <a:t> </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tc>
                <a:tc>
                  <a:txBody>
                    <a:bodyPr/>
                    <a:lstStyle/>
                    <a:p>
                      <a:pPr marL="457200" marR="0" lvl="1" indent="0">
                        <a:lnSpc>
                          <a:spcPct val="150000"/>
                        </a:lnSpc>
                        <a:spcBef>
                          <a:spcPts val="200"/>
                        </a:spcBef>
                        <a:spcAft>
                          <a:spcPts val="0"/>
                        </a:spcAft>
                        <a:buFont typeface="+mj-lt"/>
                        <a:buNone/>
                      </a:pPr>
                      <a:r>
                        <a:rPr lang="en-US" sz="1800" dirty="0">
                          <a:effectLst/>
                        </a:rPr>
                        <a:t>b) Home-based HIV-testing</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extLst>
                  <a:ext uri="{0D108BD9-81ED-4DB2-BD59-A6C34878D82A}">
                    <a16:rowId xmlns:a16="http://schemas.microsoft.com/office/drawing/2014/main" val="1416996097"/>
                  </a:ext>
                </a:extLst>
              </a:tr>
              <a:tr h="302624">
                <a:tc>
                  <a:txBody>
                    <a:bodyPr/>
                    <a:lstStyle/>
                    <a:p>
                      <a:pPr marL="0" marR="0">
                        <a:lnSpc>
                          <a:spcPct val="150000"/>
                        </a:lnSpc>
                        <a:spcBef>
                          <a:spcPts val="200"/>
                        </a:spcBef>
                        <a:spcAft>
                          <a:spcPts val="200"/>
                        </a:spcAft>
                      </a:pPr>
                      <a:r>
                        <a:rPr lang="en-US" sz="1800">
                          <a:effectLst/>
                        </a:rPr>
                        <a:t>Temporality</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tc>
                  <a:txBody>
                    <a:bodyPr/>
                    <a:lstStyle/>
                    <a:p>
                      <a:pPr marL="0" marR="0">
                        <a:lnSpc>
                          <a:spcPct val="150000"/>
                        </a:lnSpc>
                        <a:spcBef>
                          <a:spcPts val="200"/>
                        </a:spcBef>
                        <a:spcAft>
                          <a:spcPts val="200"/>
                        </a:spcAft>
                      </a:pPr>
                      <a:r>
                        <a:rPr lang="en-US" sz="1800">
                          <a:effectLst/>
                        </a:rPr>
                        <a:t>Timeline not specified</a:t>
                      </a:r>
                      <a:endParaRPr lang="en-US" sz="240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tc>
                  <a:txBody>
                    <a:bodyPr/>
                    <a:lstStyle/>
                    <a:p>
                      <a:pPr marL="0" marR="0">
                        <a:lnSpc>
                          <a:spcPct val="150000"/>
                        </a:lnSpc>
                        <a:spcBef>
                          <a:spcPts val="200"/>
                        </a:spcBef>
                        <a:spcAft>
                          <a:spcPts val="200"/>
                        </a:spcAft>
                      </a:pPr>
                      <a:r>
                        <a:rPr lang="en-US" sz="1800" dirty="0">
                          <a:effectLst/>
                        </a:rPr>
                        <a:t>Household visit within one week of TB diagnosis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100408" marR="100408" marT="0" marB="0" anchor="ctr"/>
                </a:tc>
                <a:extLst>
                  <a:ext uri="{0D108BD9-81ED-4DB2-BD59-A6C34878D82A}">
                    <a16:rowId xmlns:a16="http://schemas.microsoft.com/office/drawing/2014/main" val="2839464303"/>
                  </a:ext>
                </a:extLst>
              </a:tr>
            </a:tbl>
          </a:graphicData>
        </a:graphic>
      </p:graphicFrame>
      <p:sp>
        <p:nvSpPr>
          <p:cNvPr id="6" name="TextBox 5">
            <a:extLst>
              <a:ext uri="{FF2B5EF4-FFF2-40B4-BE49-F238E27FC236}">
                <a16:creationId xmlns:a16="http://schemas.microsoft.com/office/drawing/2014/main" id="{290AE7DD-620D-7044-331C-9D59F96C9E1F}"/>
              </a:ext>
            </a:extLst>
          </p:cNvPr>
          <p:cNvSpPr txBox="1"/>
          <p:nvPr/>
        </p:nvSpPr>
        <p:spPr>
          <a:xfrm>
            <a:off x="3761624" y="6412524"/>
            <a:ext cx="4668752" cy="338554"/>
          </a:xfrm>
          <a:prstGeom prst="rect">
            <a:avLst/>
          </a:prstGeom>
          <a:noFill/>
          <a:ln w="38100">
            <a:noFill/>
          </a:ln>
        </p:spPr>
        <p:txBody>
          <a:bodyPr wrap="square" rtlCol="0" anchor="t">
            <a:spAutoFit/>
          </a:bodyPr>
          <a:lstStyle/>
          <a:p>
            <a:pPr algn="ctr" fontAlgn="base">
              <a:spcBef>
                <a:spcPct val="0"/>
              </a:spcBef>
              <a:spcAft>
                <a:spcPct val="0"/>
              </a:spcAft>
              <a:defRPr/>
            </a:pPr>
            <a:r>
              <a:rPr lang="en-US" sz="1600" dirty="0">
                <a:solidFill>
                  <a:srgbClr val="000000"/>
                </a:solidFill>
                <a:latin typeface="Calibri" charset="0"/>
                <a:ea typeface="ＭＳ Ｐゴシック" charset="0"/>
              </a:rPr>
              <a:t>Hoffman </a:t>
            </a:r>
            <a:r>
              <a:rPr lang="en-US" sz="1600" dirty="0" err="1">
                <a:solidFill>
                  <a:srgbClr val="000000"/>
                </a:solidFill>
                <a:latin typeface="Calibri" charset="0"/>
                <a:ea typeface="ＭＳ Ｐゴシック" charset="0"/>
              </a:rPr>
              <a:t>TiDIER</a:t>
            </a:r>
            <a:r>
              <a:rPr lang="en-US" sz="1600" dirty="0">
                <a:solidFill>
                  <a:srgbClr val="000000"/>
                </a:solidFill>
                <a:latin typeface="Calibri" charset="0"/>
                <a:ea typeface="ＭＳ Ｐゴシック" charset="0"/>
              </a:rPr>
              <a:t> Framework BMJ 2014</a:t>
            </a:r>
          </a:p>
        </p:txBody>
      </p:sp>
    </p:spTree>
    <p:extLst>
      <p:ext uri="{BB962C8B-B14F-4D97-AF65-F5344CB8AC3E}">
        <p14:creationId xmlns:p14="http://schemas.microsoft.com/office/powerpoint/2010/main" val="174538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3A2EF-FE0D-9424-EF48-7DEE23BDE3FE}"/>
              </a:ext>
            </a:extLst>
          </p:cNvPr>
          <p:cNvSpPr>
            <a:spLocks noGrp="1"/>
          </p:cNvSpPr>
          <p:nvPr>
            <p:ph type="title"/>
          </p:nvPr>
        </p:nvSpPr>
        <p:spPr/>
        <p:txBody>
          <a:bodyPr/>
          <a:lstStyle/>
          <a:p>
            <a:r>
              <a:rPr lang="en-US" dirty="0"/>
              <a:t>….mechanisms and </a:t>
            </a:r>
            <a:r>
              <a:rPr lang="en-US"/>
              <a:t>implementation measures</a:t>
            </a:r>
            <a:endParaRPr lang="en-US" dirty="0"/>
          </a:p>
        </p:txBody>
      </p:sp>
      <p:sp>
        <p:nvSpPr>
          <p:cNvPr id="3" name="Slide Number Placeholder 2">
            <a:extLst>
              <a:ext uri="{FF2B5EF4-FFF2-40B4-BE49-F238E27FC236}">
                <a16:creationId xmlns:a16="http://schemas.microsoft.com/office/drawing/2014/main" id="{0E738843-4DD3-F2B1-B534-35283F3E1994}"/>
              </a:ext>
            </a:extLst>
          </p:cNvPr>
          <p:cNvSpPr>
            <a:spLocks noGrp="1"/>
          </p:cNvSpPr>
          <p:nvPr>
            <p:ph type="sldNum" sz="quarter" idx="12"/>
          </p:nvPr>
        </p:nvSpPr>
        <p:spPr/>
        <p:txBody>
          <a:bodyPr/>
          <a:lstStyle/>
          <a:p>
            <a:fld id="{F55E13C6-A4BF-A842-9635-B1271B30A9E0}" type="slidenum">
              <a:rPr lang="en-US" smtClean="0"/>
              <a:t>16</a:t>
            </a:fld>
            <a:endParaRPr lang="en-US"/>
          </a:p>
        </p:txBody>
      </p:sp>
      <p:graphicFrame>
        <p:nvGraphicFramePr>
          <p:cNvPr id="4" name="Table 3">
            <a:extLst>
              <a:ext uri="{FF2B5EF4-FFF2-40B4-BE49-F238E27FC236}">
                <a16:creationId xmlns:a16="http://schemas.microsoft.com/office/drawing/2014/main" id="{751F5282-4CB0-B093-8000-200A99F3911F}"/>
              </a:ext>
            </a:extLst>
          </p:cNvPr>
          <p:cNvGraphicFramePr>
            <a:graphicFrameLocks noGrp="1"/>
          </p:cNvGraphicFramePr>
          <p:nvPr>
            <p:extLst>
              <p:ext uri="{D42A27DB-BD31-4B8C-83A1-F6EECF244321}">
                <p14:modId xmlns:p14="http://schemas.microsoft.com/office/powerpoint/2010/main" val="3927846462"/>
              </p:ext>
            </p:extLst>
          </p:nvPr>
        </p:nvGraphicFramePr>
        <p:xfrm>
          <a:off x="268187" y="1629424"/>
          <a:ext cx="11617418" cy="3954145"/>
        </p:xfrm>
        <a:graphic>
          <a:graphicData uri="http://schemas.openxmlformats.org/drawingml/2006/table">
            <a:tbl>
              <a:tblPr firstRow="1" firstCol="1" bandRow="1">
                <a:tableStyleId>{5C22544A-7EE6-4342-B048-85BDC9FD1C3A}</a:tableStyleId>
              </a:tblPr>
              <a:tblGrid>
                <a:gridCol w="2468880">
                  <a:extLst>
                    <a:ext uri="{9D8B030D-6E8A-4147-A177-3AD203B41FA5}">
                      <a16:colId xmlns:a16="http://schemas.microsoft.com/office/drawing/2014/main" val="1609107980"/>
                    </a:ext>
                  </a:extLst>
                </a:gridCol>
                <a:gridCol w="4192870">
                  <a:extLst>
                    <a:ext uri="{9D8B030D-6E8A-4147-A177-3AD203B41FA5}">
                      <a16:colId xmlns:a16="http://schemas.microsoft.com/office/drawing/2014/main" val="2255735048"/>
                    </a:ext>
                  </a:extLst>
                </a:gridCol>
                <a:gridCol w="4955668">
                  <a:extLst>
                    <a:ext uri="{9D8B030D-6E8A-4147-A177-3AD203B41FA5}">
                      <a16:colId xmlns:a16="http://schemas.microsoft.com/office/drawing/2014/main" val="465344099"/>
                    </a:ext>
                  </a:extLst>
                </a:gridCol>
              </a:tblGrid>
              <a:tr h="194310">
                <a:tc>
                  <a:txBody>
                    <a:bodyPr/>
                    <a:lstStyle/>
                    <a:p>
                      <a:pPr marL="0" marR="0">
                        <a:lnSpc>
                          <a:spcPct val="150000"/>
                        </a:lnSpc>
                        <a:spcBef>
                          <a:spcPts val="430"/>
                        </a:spcBef>
                        <a:spcAft>
                          <a:spcPts val="0"/>
                        </a:spcAft>
                      </a:pPr>
                      <a:r>
                        <a:rPr lang="en-US" sz="1800" dirty="0">
                          <a:effectLst/>
                        </a:rPr>
                        <a:t>Characteristic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nchor="ctr"/>
                </a:tc>
                <a:tc>
                  <a:txBody>
                    <a:bodyPr/>
                    <a:lstStyle/>
                    <a:p>
                      <a:pPr marL="0" marR="0" algn="ctr">
                        <a:lnSpc>
                          <a:spcPct val="150000"/>
                        </a:lnSpc>
                        <a:spcBef>
                          <a:spcPts val="430"/>
                        </a:spcBef>
                        <a:spcAft>
                          <a:spcPts val="0"/>
                        </a:spcAft>
                      </a:pPr>
                      <a:r>
                        <a:rPr lang="en-US" sz="1800">
                          <a:effectLst/>
                        </a:rPr>
                        <a:t>Standard of Care Intervention: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nchor="ctr"/>
                </a:tc>
                <a:tc>
                  <a:txBody>
                    <a:bodyPr/>
                    <a:lstStyle/>
                    <a:p>
                      <a:pPr marL="0" marR="0" algn="ctr">
                        <a:lnSpc>
                          <a:spcPct val="150000"/>
                        </a:lnSpc>
                        <a:spcBef>
                          <a:spcPts val="430"/>
                        </a:spcBef>
                        <a:spcAft>
                          <a:spcPts val="0"/>
                        </a:spcAft>
                      </a:pPr>
                      <a:r>
                        <a:rPr lang="en-US" sz="1800">
                          <a:effectLst/>
                        </a:rPr>
                        <a:t>Context-Adapted Intervention: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nchor="ctr"/>
                </a:tc>
                <a:extLst>
                  <a:ext uri="{0D108BD9-81ED-4DB2-BD59-A6C34878D82A}">
                    <a16:rowId xmlns:a16="http://schemas.microsoft.com/office/drawing/2014/main" val="2030981142"/>
                  </a:ext>
                </a:extLst>
              </a:tr>
              <a:tr h="194310">
                <a:tc>
                  <a:txBody>
                    <a:bodyPr/>
                    <a:lstStyle/>
                    <a:p>
                      <a:pPr marL="0" marR="0">
                        <a:lnSpc>
                          <a:spcPct val="150000"/>
                        </a:lnSpc>
                        <a:spcBef>
                          <a:spcPts val="0"/>
                        </a:spcBef>
                        <a:spcAft>
                          <a:spcPts val="430"/>
                        </a:spcAft>
                      </a:pPr>
                      <a:r>
                        <a:rPr lang="en-US"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nchor="ctr"/>
                </a:tc>
                <a:tc>
                  <a:txBody>
                    <a:bodyPr/>
                    <a:lstStyle/>
                    <a:p>
                      <a:pPr marL="0" marR="0" algn="ctr">
                        <a:lnSpc>
                          <a:spcPct val="150000"/>
                        </a:lnSpc>
                        <a:spcBef>
                          <a:spcPts val="0"/>
                        </a:spcBef>
                        <a:spcAft>
                          <a:spcPts val="430"/>
                        </a:spcAft>
                      </a:pPr>
                      <a:r>
                        <a:rPr lang="en-US" sz="1800">
                          <a:effectLst/>
                        </a:rPr>
                        <a:t>“Household TB Contact Investigation”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nchor="ctr"/>
                </a:tc>
                <a:tc>
                  <a:txBody>
                    <a:bodyPr/>
                    <a:lstStyle/>
                    <a:p>
                      <a:pPr marL="0" marR="0" algn="ctr">
                        <a:lnSpc>
                          <a:spcPct val="150000"/>
                        </a:lnSpc>
                        <a:spcBef>
                          <a:spcPts val="0"/>
                        </a:spcBef>
                        <a:spcAft>
                          <a:spcPts val="430"/>
                        </a:spcAft>
                      </a:pPr>
                      <a:r>
                        <a:rPr lang="en-US" sz="1800">
                          <a:effectLst/>
                        </a:rPr>
                        <a:t>“Home-Based TB Contact Investigation”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nchor="ctr"/>
                </a:tc>
                <a:extLst>
                  <a:ext uri="{0D108BD9-81ED-4DB2-BD59-A6C34878D82A}">
                    <a16:rowId xmlns:a16="http://schemas.microsoft.com/office/drawing/2014/main" val="2839554336"/>
                  </a:ext>
                </a:extLst>
              </a:tr>
              <a:tr h="194310">
                <a:tc>
                  <a:txBody>
                    <a:bodyPr/>
                    <a:lstStyle/>
                    <a:p>
                      <a:pPr marL="0" marR="0">
                        <a:spcBef>
                          <a:spcPts val="200"/>
                        </a:spcBef>
                        <a:spcAft>
                          <a:spcPts val="0"/>
                        </a:spcAft>
                      </a:pPr>
                      <a:r>
                        <a:rPr lang="en-US" sz="1800" i="1">
                          <a:effectLst/>
                          <a:latin typeface="Calibri" panose="020F0502020204030204" pitchFamily="34" charset="0"/>
                          <a:ea typeface="Calibri" panose="020F0502020204030204" pitchFamily="34" charset="0"/>
                          <a:cs typeface="Calibri" panose="020F0502020204030204" pitchFamily="34" charset="0"/>
                        </a:rPr>
                        <a:t>Justification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spcBef>
                          <a:spcPts val="20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Not applicable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spcBef>
                          <a:spcPts val="200"/>
                        </a:spcBef>
                        <a:spcAft>
                          <a:spcPts val="0"/>
                        </a:spcAft>
                        <a:buSzPts val="800"/>
                        <a:buFont typeface="+mj-lt"/>
                        <a:buNone/>
                      </a:pPr>
                      <a:r>
                        <a:rPr lang="en-US" sz="1800" dirty="0">
                          <a:effectLst/>
                          <a:latin typeface="Calibri" panose="020F0502020204030204" pitchFamily="34" charset="0"/>
                          <a:ea typeface="Calibri" panose="020F0502020204030204" pitchFamily="34" charset="0"/>
                          <a:cs typeface="Calibri" panose="020F0502020204030204" pitchFamily="34" charset="0"/>
                        </a:rPr>
                        <a:t>Reduce anticipated stigma for clients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28462451"/>
                  </a:ext>
                </a:extLst>
              </a:tr>
              <a:tr h="194310">
                <a:tc>
                  <a:txBody>
                    <a:bodyPr/>
                    <a:lstStyle/>
                    <a:p>
                      <a:pPr marL="0" marR="0">
                        <a:spcBef>
                          <a:spcPts val="200"/>
                        </a:spcBef>
                        <a:spcAft>
                          <a:spcPts val="0"/>
                        </a:spcAft>
                      </a:pPr>
                      <a:r>
                        <a:rPr lang="en-US" sz="1800" i="1">
                          <a:effectLst/>
                          <a:latin typeface="Calibri" panose="020F0502020204030204" pitchFamily="34" charset="0"/>
                          <a:ea typeface="Calibri" panose="020F0502020204030204" pitchFamily="34" charset="0"/>
                          <a:cs typeface="Calibri" panose="020F0502020204030204" pitchFamily="34"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spcBef>
                          <a:spcPts val="200"/>
                        </a:spcBef>
                        <a:spcAft>
                          <a:spcPts val="0"/>
                        </a:spcAft>
                      </a:pPr>
                      <a:r>
                        <a:rPr lang="en-US" sz="1800">
                          <a:effectLst/>
                          <a:latin typeface="Calibri" panose="020F0502020204030204" pitchFamily="34" charset="0"/>
                          <a:ea typeface="Calibri" panose="020F0502020204030204" pitchFamily="34" charset="0"/>
                          <a:cs typeface="Calibri" panose="020F0502020204030204" pitchFamily="34"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spcBef>
                          <a:spcPts val="200"/>
                        </a:spcBef>
                        <a:spcAft>
                          <a:spcPts val="0"/>
                        </a:spcAft>
                        <a:buSzPts val="800"/>
                        <a:buFont typeface="+mj-lt"/>
                        <a:buNone/>
                      </a:pPr>
                      <a:r>
                        <a:rPr lang="en-US" sz="1800" dirty="0">
                          <a:effectLst/>
                          <a:latin typeface="Calibri" panose="020F0502020204030204" pitchFamily="34" charset="0"/>
                          <a:ea typeface="Calibri" panose="020F0502020204030204" pitchFamily="34" charset="0"/>
                          <a:cs typeface="Calibri" panose="020F0502020204030204" pitchFamily="34" charset="0"/>
                        </a:rPr>
                        <a:t>Decongest clinic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6522526"/>
                  </a:ext>
                </a:extLst>
              </a:tr>
              <a:tr h="194310">
                <a:tc>
                  <a:txBody>
                    <a:bodyPr/>
                    <a:lstStyle/>
                    <a:p>
                      <a:pPr marL="0" marR="0">
                        <a:spcBef>
                          <a:spcPts val="200"/>
                        </a:spcBef>
                        <a:spcAft>
                          <a:spcPts val="0"/>
                        </a:spcAft>
                      </a:pPr>
                      <a:r>
                        <a:rPr lang="en-US" sz="1800" i="1">
                          <a:effectLst/>
                          <a:latin typeface="Calibri" panose="020F0502020204030204" pitchFamily="34" charset="0"/>
                          <a:ea typeface="Calibri" panose="020F0502020204030204" pitchFamily="34" charset="0"/>
                          <a:cs typeface="Calibri" panose="020F0502020204030204" pitchFamily="34"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spcBef>
                          <a:spcPts val="200"/>
                        </a:spcBef>
                        <a:spcAft>
                          <a:spcPts val="0"/>
                        </a:spcAft>
                      </a:pPr>
                      <a:r>
                        <a:rPr lang="en-US" sz="1800">
                          <a:effectLst/>
                          <a:latin typeface="Calibri" panose="020F0502020204030204" pitchFamily="34" charset="0"/>
                          <a:ea typeface="Calibri" panose="020F0502020204030204" pitchFamily="34" charset="0"/>
                          <a:cs typeface="Calibri" panose="020F0502020204030204" pitchFamily="34"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spcBef>
                          <a:spcPts val="200"/>
                        </a:spcBef>
                        <a:spcAft>
                          <a:spcPts val="0"/>
                        </a:spcAft>
                        <a:buSzPts val="800"/>
                        <a:buFont typeface="+mj-lt"/>
                        <a:buNone/>
                      </a:pPr>
                      <a:r>
                        <a:rPr lang="en-US" sz="1800" dirty="0">
                          <a:effectLst/>
                          <a:latin typeface="Calibri" panose="020F0502020204030204" pitchFamily="34" charset="0"/>
                          <a:ea typeface="Calibri" panose="020F0502020204030204" pitchFamily="34" charset="0"/>
                          <a:cs typeface="Calibri" panose="020F0502020204030204" pitchFamily="34" charset="0"/>
                        </a:rPr>
                        <a:t>Minimize client costs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40365198"/>
                  </a:ext>
                </a:extLst>
              </a:tr>
              <a:tr h="194310">
                <a:tc>
                  <a:txBody>
                    <a:bodyPr/>
                    <a:lstStyle/>
                    <a:p>
                      <a:pPr marL="0" marR="0">
                        <a:spcBef>
                          <a:spcPts val="200"/>
                        </a:spcBef>
                        <a:spcAft>
                          <a:spcPts val="0"/>
                        </a:spcAft>
                      </a:pPr>
                      <a:r>
                        <a:rPr lang="en-US" sz="1800" i="1">
                          <a:effectLst/>
                          <a:latin typeface="Calibri" panose="020F0502020204030204" pitchFamily="34" charset="0"/>
                          <a:ea typeface="Calibri" panose="020F0502020204030204" pitchFamily="34" charset="0"/>
                          <a:cs typeface="Calibri" panose="020F0502020204030204" pitchFamily="34"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spcBef>
                          <a:spcPts val="200"/>
                        </a:spcBef>
                        <a:spcAft>
                          <a:spcPts val="0"/>
                        </a:spcAft>
                      </a:pPr>
                      <a:r>
                        <a:rPr lang="en-US" sz="1800">
                          <a:effectLst/>
                          <a:latin typeface="Calibri" panose="020F0502020204030204" pitchFamily="34" charset="0"/>
                          <a:ea typeface="Calibri" panose="020F0502020204030204" pitchFamily="34" charset="0"/>
                          <a:cs typeface="Calibri" panose="020F0502020204030204" pitchFamily="34"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742950" marR="0" lvl="1" indent="-285750">
                        <a:spcBef>
                          <a:spcPts val="200"/>
                        </a:spcBef>
                        <a:spcAft>
                          <a:spcPts val="0"/>
                        </a:spcAft>
                        <a:buFont typeface="+mj-lt"/>
                        <a:buAutoNum type="alphaLcPeriod"/>
                      </a:pPr>
                      <a:r>
                        <a:rPr lang="en-US" sz="1800">
                          <a:effectLst/>
                          <a:latin typeface="Calibri" panose="020F0502020204030204" pitchFamily="34" charset="0"/>
                          <a:ea typeface="Calibri" panose="020F0502020204030204" pitchFamily="34" charset="0"/>
                          <a:cs typeface="Calibri" panose="020F0502020204030204" pitchFamily="34" charset="0"/>
                        </a:rPr>
                        <a:t>Increase completion of TB testing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24616624"/>
                  </a:ext>
                </a:extLst>
              </a:tr>
              <a:tr h="194310">
                <a:tc>
                  <a:txBody>
                    <a:bodyPr/>
                    <a:lstStyle/>
                    <a:p>
                      <a:pPr marL="0" marR="0">
                        <a:spcBef>
                          <a:spcPts val="200"/>
                        </a:spcBef>
                        <a:spcAft>
                          <a:spcPts val="0"/>
                        </a:spcAft>
                      </a:pPr>
                      <a:r>
                        <a:rPr lang="en-US" sz="1800" i="1">
                          <a:effectLst/>
                          <a:latin typeface="Calibri" panose="020F0502020204030204" pitchFamily="34" charset="0"/>
                          <a:ea typeface="Calibri" panose="020F0502020204030204" pitchFamily="34" charset="0"/>
                          <a:cs typeface="Calibri" panose="020F0502020204030204" pitchFamily="34"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spcBef>
                          <a:spcPts val="200"/>
                        </a:spcBef>
                        <a:spcAft>
                          <a:spcPts val="0"/>
                        </a:spcAft>
                      </a:pPr>
                      <a:r>
                        <a:rPr lang="en-US" sz="1800">
                          <a:effectLst/>
                          <a:latin typeface="Calibri" panose="020F0502020204030204" pitchFamily="34" charset="0"/>
                          <a:ea typeface="Calibri" panose="020F0502020204030204" pitchFamily="34" charset="0"/>
                          <a:cs typeface="Calibri" panose="020F0502020204030204" pitchFamily="34"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742950" marR="0" lvl="1" indent="-285750">
                        <a:spcBef>
                          <a:spcPts val="200"/>
                        </a:spcBef>
                        <a:spcAft>
                          <a:spcPts val="0"/>
                        </a:spcAft>
                        <a:buFont typeface="+mj-lt"/>
                        <a:buAutoNum type="alphaLcPeriod"/>
                      </a:pPr>
                      <a:r>
                        <a:rPr lang="en-US" sz="1800" dirty="0">
                          <a:effectLst/>
                          <a:latin typeface="Calibri" panose="020F0502020204030204" pitchFamily="34" charset="0"/>
                          <a:ea typeface="Calibri" panose="020F0502020204030204" pitchFamily="34" charset="0"/>
                          <a:cs typeface="Calibri" panose="020F0502020204030204" pitchFamily="34" charset="0"/>
                        </a:rPr>
                        <a:t>Increase completion of HIV testing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219782827"/>
                  </a:ext>
                </a:extLst>
              </a:tr>
              <a:tr h="194310">
                <a:tc>
                  <a:txBody>
                    <a:bodyPr/>
                    <a:lstStyle/>
                    <a:p>
                      <a:pPr marL="0" marR="0">
                        <a:lnSpc>
                          <a:spcPct val="150000"/>
                        </a:lnSpc>
                        <a:spcBef>
                          <a:spcPts val="200"/>
                        </a:spcBef>
                        <a:spcAft>
                          <a:spcPts val="0"/>
                        </a:spcAft>
                      </a:pPr>
                      <a:r>
                        <a:rPr lang="en-US" sz="1800" dirty="0">
                          <a:effectLst/>
                        </a:rPr>
                        <a:t>Outcomes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nchor="ctr"/>
                </a:tc>
                <a:tc>
                  <a:txBody>
                    <a:bodyPr/>
                    <a:lstStyle/>
                    <a:p>
                      <a:pPr marL="0" marR="0">
                        <a:lnSpc>
                          <a:spcPct val="150000"/>
                        </a:lnSpc>
                        <a:spcBef>
                          <a:spcPts val="20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nchor="ctr"/>
                </a:tc>
                <a:tc>
                  <a:txBody>
                    <a:bodyPr/>
                    <a:lstStyle/>
                    <a:p>
                      <a:pPr marL="0" marR="0">
                        <a:lnSpc>
                          <a:spcPct val="150000"/>
                        </a:lnSpc>
                        <a:spcBef>
                          <a:spcPts val="200"/>
                        </a:spcBef>
                        <a:spcAft>
                          <a:spcPts val="0"/>
                        </a:spcAft>
                      </a:pPr>
                      <a:r>
                        <a:rPr lang="en-US" sz="1800">
                          <a:effectLst/>
                        </a:rPr>
                        <a:t>Number of contacts identified</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nchor="ctr"/>
                </a:tc>
                <a:extLst>
                  <a:ext uri="{0D108BD9-81ED-4DB2-BD59-A6C34878D82A}">
                    <a16:rowId xmlns:a16="http://schemas.microsoft.com/office/drawing/2014/main" val="3174883933"/>
                  </a:ext>
                </a:extLst>
              </a:tr>
              <a:tr h="194310">
                <a:tc>
                  <a:txBody>
                    <a:bodyPr/>
                    <a:lstStyle/>
                    <a:p>
                      <a:pPr marL="0" marR="0">
                        <a:lnSpc>
                          <a:spcPct val="150000"/>
                        </a:lnSpc>
                        <a:spcBef>
                          <a:spcPts val="200"/>
                        </a:spcBef>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tc>
                <a:tc>
                  <a:txBody>
                    <a:bodyPr/>
                    <a:lstStyle/>
                    <a:p>
                      <a:pPr marL="0" marR="0">
                        <a:lnSpc>
                          <a:spcPct val="150000"/>
                        </a:lnSpc>
                        <a:spcBef>
                          <a:spcPts val="20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nchor="ctr"/>
                </a:tc>
                <a:tc>
                  <a:txBody>
                    <a:bodyPr/>
                    <a:lstStyle/>
                    <a:p>
                      <a:pPr marL="0" marR="0">
                        <a:lnSpc>
                          <a:spcPct val="150000"/>
                        </a:lnSpc>
                        <a:spcBef>
                          <a:spcPts val="200"/>
                        </a:spcBef>
                        <a:spcAft>
                          <a:spcPts val="0"/>
                        </a:spcAft>
                      </a:pPr>
                      <a:r>
                        <a:rPr lang="en-US" sz="1800">
                          <a:effectLst/>
                        </a:rPr>
                        <a:t>Number of contacts screened for TB</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nchor="ctr"/>
                </a:tc>
                <a:extLst>
                  <a:ext uri="{0D108BD9-81ED-4DB2-BD59-A6C34878D82A}">
                    <a16:rowId xmlns:a16="http://schemas.microsoft.com/office/drawing/2014/main" val="979167371"/>
                  </a:ext>
                </a:extLst>
              </a:tr>
              <a:tr h="194310">
                <a:tc>
                  <a:txBody>
                    <a:bodyPr/>
                    <a:lstStyle/>
                    <a:p>
                      <a:pPr marL="0" marR="0">
                        <a:lnSpc>
                          <a:spcPct val="150000"/>
                        </a:lnSpc>
                        <a:spcBef>
                          <a:spcPts val="200"/>
                        </a:spcBef>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tc>
                <a:tc>
                  <a:txBody>
                    <a:bodyPr/>
                    <a:lstStyle/>
                    <a:p>
                      <a:pPr marL="0" marR="0">
                        <a:lnSpc>
                          <a:spcPct val="150000"/>
                        </a:lnSpc>
                        <a:spcBef>
                          <a:spcPts val="20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nchor="ctr"/>
                </a:tc>
                <a:tc>
                  <a:txBody>
                    <a:bodyPr/>
                    <a:lstStyle/>
                    <a:p>
                      <a:pPr marL="0" marR="0">
                        <a:lnSpc>
                          <a:spcPct val="150000"/>
                        </a:lnSpc>
                        <a:spcBef>
                          <a:spcPts val="200"/>
                        </a:spcBef>
                        <a:spcAft>
                          <a:spcPts val="0"/>
                        </a:spcAft>
                      </a:pPr>
                      <a:r>
                        <a:rPr lang="en-US" sz="1800">
                          <a:effectLst/>
                        </a:rPr>
                        <a:t>Number of contacts evaluated for TB</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nchor="ctr"/>
                </a:tc>
                <a:extLst>
                  <a:ext uri="{0D108BD9-81ED-4DB2-BD59-A6C34878D82A}">
                    <a16:rowId xmlns:a16="http://schemas.microsoft.com/office/drawing/2014/main" val="3106095004"/>
                  </a:ext>
                </a:extLst>
              </a:tr>
              <a:tr h="194310">
                <a:tc>
                  <a:txBody>
                    <a:bodyPr/>
                    <a:lstStyle/>
                    <a:p>
                      <a:pPr marL="0" marR="0">
                        <a:lnSpc>
                          <a:spcPct val="150000"/>
                        </a:lnSpc>
                        <a:spcBef>
                          <a:spcPts val="200"/>
                        </a:spcBef>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tc>
                <a:tc>
                  <a:txBody>
                    <a:bodyPr/>
                    <a:lstStyle/>
                    <a:p>
                      <a:pPr marL="0" marR="0">
                        <a:lnSpc>
                          <a:spcPct val="150000"/>
                        </a:lnSpc>
                        <a:spcBef>
                          <a:spcPts val="20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nchor="ctr"/>
                </a:tc>
                <a:tc>
                  <a:txBody>
                    <a:bodyPr/>
                    <a:lstStyle/>
                    <a:p>
                      <a:pPr marL="0" marR="0">
                        <a:lnSpc>
                          <a:spcPct val="150000"/>
                        </a:lnSpc>
                        <a:spcBef>
                          <a:spcPts val="200"/>
                        </a:spcBef>
                        <a:spcAft>
                          <a:spcPts val="0"/>
                        </a:spcAft>
                      </a:pPr>
                      <a:r>
                        <a:rPr lang="en-US" sz="1800" dirty="0">
                          <a:effectLst/>
                        </a:rPr>
                        <a:t>Number of contacts tested for HIV</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nchor="ctr"/>
                </a:tc>
                <a:extLst>
                  <a:ext uri="{0D108BD9-81ED-4DB2-BD59-A6C34878D82A}">
                    <a16:rowId xmlns:a16="http://schemas.microsoft.com/office/drawing/2014/main" val="940008159"/>
                  </a:ext>
                </a:extLst>
              </a:tr>
              <a:tr h="194310">
                <a:tc>
                  <a:txBody>
                    <a:bodyPr/>
                    <a:lstStyle/>
                    <a:p>
                      <a:pPr marL="0" marR="0">
                        <a:lnSpc>
                          <a:spcPct val="150000"/>
                        </a:lnSpc>
                        <a:spcBef>
                          <a:spcPts val="200"/>
                        </a:spcBef>
                        <a:spcAft>
                          <a:spcPts val="0"/>
                        </a:spcAft>
                      </a:pPr>
                      <a:r>
                        <a:rPr lang="en-US"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tc>
                <a:tc>
                  <a:txBody>
                    <a:bodyPr/>
                    <a:lstStyle/>
                    <a:p>
                      <a:pPr marL="0" marR="0">
                        <a:lnSpc>
                          <a:spcPct val="150000"/>
                        </a:lnSpc>
                        <a:spcBef>
                          <a:spcPts val="200"/>
                        </a:spcBef>
                        <a:spcAft>
                          <a:spcPts val="0"/>
                        </a:spcAft>
                      </a:pPr>
                      <a:r>
                        <a:rPr lang="en-US" sz="1800" dirty="0">
                          <a:effectLst/>
                        </a:rPr>
                        <a:t>Yield of TB diagnoses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nchor="ctr"/>
                </a:tc>
                <a:tc>
                  <a:txBody>
                    <a:bodyPr/>
                    <a:lstStyle/>
                    <a:p>
                      <a:pPr marL="0" marR="0">
                        <a:lnSpc>
                          <a:spcPct val="150000"/>
                        </a:lnSpc>
                        <a:spcBef>
                          <a:spcPts val="200"/>
                        </a:spcBef>
                        <a:spcAft>
                          <a:spcPts val="0"/>
                        </a:spcAft>
                      </a:pPr>
                      <a:r>
                        <a:rPr lang="en-US" sz="1800" dirty="0">
                          <a:effectLst/>
                        </a:rPr>
                        <a:t>Yield of TB diagnoses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1280" marR="91280" marT="0" marB="0" anchor="ctr"/>
                </a:tc>
                <a:extLst>
                  <a:ext uri="{0D108BD9-81ED-4DB2-BD59-A6C34878D82A}">
                    <a16:rowId xmlns:a16="http://schemas.microsoft.com/office/drawing/2014/main" val="3996518931"/>
                  </a:ext>
                </a:extLst>
              </a:tr>
            </a:tbl>
          </a:graphicData>
        </a:graphic>
      </p:graphicFrame>
    </p:spTree>
    <p:extLst>
      <p:ext uri="{BB962C8B-B14F-4D97-AF65-F5344CB8AC3E}">
        <p14:creationId xmlns:p14="http://schemas.microsoft.com/office/powerpoint/2010/main" val="505376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C059D8-7615-8B39-D888-3DF1786A999F}"/>
              </a:ext>
            </a:extLst>
          </p:cNvPr>
          <p:cNvSpPr>
            <a:spLocks noGrp="1"/>
          </p:cNvSpPr>
          <p:nvPr>
            <p:ph type="title"/>
          </p:nvPr>
        </p:nvSpPr>
        <p:spPr>
          <a:xfrm>
            <a:off x="521679" y="365125"/>
            <a:ext cx="11482752" cy="900967"/>
          </a:xfrm>
        </p:spPr>
        <p:txBody>
          <a:bodyPr/>
          <a:lstStyle/>
          <a:p>
            <a:r>
              <a:rPr lang="en-US" dirty="0"/>
              <a:t>Implementation Science Communications Case Studies Series</a:t>
            </a:r>
          </a:p>
        </p:txBody>
      </p:sp>
      <p:pic>
        <p:nvPicPr>
          <p:cNvPr id="9" name="Content Placeholder 8" descr="A close-up of a document&#10;&#10;Description automatically generated">
            <a:extLst>
              <a:ext uri="{FF2B5EF4-FFF2-40B4-BE49-F238E27FC236}">
                <a16:creationId xmlns:a16="http://schemas.microsoft.com/office/drawing/2014/main" id="{E938342C-A7AE-9A5A-121F-88A4AEC1B02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2938" y="1532731"/>
            <a:ext cx="10960100" cy="4584700"/>
          </a:xfrm>
        </p:spPr>
      </p:pic>
      <p:sp>
        <p:nvSpPr>
          <p:cNvPr id="3" name="Slide Number Placeholder 2">
            <a:extLst>
              <a:ext uri="{FF2B5EF4-FFF2-40B4-BE49-F238E27FC236}">
                <a16:creationId xmlns:a16="http://schemas.microsoft.com/office/drawing/2014/main" id="{A852A8E1-84D9-0374-7965-336DBA86C966}"/>
              </a:ext>
            </a:extLst>
          </p:cNvPr>
          <p:cNvSpPr>
            <a:spLocks noGrp="1"/>
          </p:cNvSpPr>
          <p:nvPr>
            <p:ph type="sldNum" sz="quarter" idx="12"/>
          </p:nvPr>
        </p:nvSpPr>
        <p:spPr/>
        <p:txBody>
          <a:bodyPr/>
          <a:lstStyle/>
          <a:p>
            <a:fld id="{F55E13C6-A4BF-A842-9635-B1271B30A9E0}" type="slidenum">
              <a:rPr lang="en-US" smtClean="0"/>
              <a:t>17</a:t>
            </a:fld>
            <a:endParaRPr lang="en-US"/>
          </a:p>
        </p:txBody>
      </p:sp>
    </p:spTree>
    <p:extLst>
      <p:ext uri="{BB962C8B-B14F-4D97-AF65-F5344CB8AC3E}">
        <p14:creationId xmlns:p14="http://schemas.microsoft.com/office/powerpoint/2010/main" val="1016905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088B30-9C0D-4703-8D15-48F45F91B13F}"/>
              </a:ext>
            </a:extLst>
          </p:cNvPr>
          <p:cNvSpPr>
            <a:spLocks noGrp="1"/>
          </p:cNvSpPr>
          <p:nvPr>
            <p:ph type="title"/>
          </p:nvPr>
        </p:nvSpPr>
        <p:spPr>
          <a:xfrm>
            <a:off x="521679" y="365125"/>
            <a:ext cx="11353798" cy="900967"/>
          </a:xfrm>
        </p:spPr>
        <p:txBody>
          <a:bodyPr/>
          <a:lstStyle/>
          <a:p>
            <a:r>
              <a:rPr lang="en-US" dirty="0"/>
              <a:t>Implementation Science Communications Case Studies Series</a:t>
            </a:r>
          </a:p>
        </p:txBody>
      </p:sp>
      <p:sp>
        <p:nvSpPr>
          <p:cNvPr id="5" name="Slide Number Placeholder 4">
            <a:extLst>
              <a:ext uri="{FF2B5EF4-FFF2-40B4-BE49-F238E27FC236}">
                <a16:creationId xmlns:a16="http://schemas.microsoft.com/office/drawing/2014/main" id="{9E0BCF0B-6745-5BC8-DC92-6CB1941F25B3}"/>
              </a:ext>
            </a:extLst>
          </p:cNvPr>
          <p:cNvSpPr>
            <a:spLocks noGrp="1"/>
          </p:cNvSpPr>
          <p:nvPr>
            <p:ph type="sldNum" sz="quarter" idx="12"/>
          </p:nvPr>
        </p:nvSpPr>
        <p:spPr/>
        <p:txBody>
          <a:bodyPr/>
          <a:lstStyle/>
          <a:p>
            <a:fld id="{F55E13C6-A4BF-A842-9635-B1271B30A9E0}" type="slidenum">
              <a:rPr lang="en-US" smtClean="0"/>
              <a:t>18</a:t>
            </a:fld>
            <a:endParaRPr lang="en-US"/>
          </a:p>
        </p:txBody>
      </p:sp>
      <p:sp>
        <p:nvSpPr>
          <p:cNvPr id="9" name="TextBox 8">
            <a:extLst>
              <a:ext uri="{FF2B5EF4-FFF2-40B4-BE49-F238E27FC236}">
                <a16:creationId xmlns:a16="http://schemas.microsoft.com/office/drawing/2014/main" id="{BA676D7D-C922-A549-B9F1-F0CCC1AEFC6F}"/>
              </a:ext>
            </a:extLst>
          </p:cNvPr>
          <p:cNvSpPr txBox="1"/>
          <p:nvPr/>
        </p:nvSpPr>
        <p:spPr>
          <a:xfrm>
            <a:off x="2564422" y="6383417"/>
            <a:ext cx="6113584" cy="369332"/>
          </a:xfrm>
          <a:prstGeom prst="rect">
            <a:avLst/>
          </a:prstGeom>
          <a:noFill/>
        </p:spPr>
        <p:txBody>
          <a:bodyPr wrap="square">
            <a:spAutoFit/>
          </a:bodyPr>
          <a:lstStyle/>
          <a:p>
            <a:r>
              <a:rPr lang="en-US" dirty="0">
                <a:hlinkClick r:id="rId2"/>
              </a:rPr>
              <a:t>https://</a:t>
            </a:r>
            <a:r>
              <a:rPr lang="en-US" dirty="0" err="1">
                <a:hlinkClick r:id="rId2"/>
              </a:rPr>
              <a:t>www.biomedcentral.com</a:t>
            </a:r>
            <a:r>
              <a:rPr lang="en-US" dirty="0">
                <a:hlinkClick r:id="rId2"/>
              </a:rPr>
              <a:t>/collections/</a:t>
            </a:r>
            <a:r>
              <a:rPr lang="en-US" dirty="0" err="1">
                <a:hlinkClick r:id="rId2"/>
              </a:rPr>
              <a:t>impscicasestudies</a:t>
            </a:r>
            <a:endParaRPr lang="en-US" dirty="0"/>
          </a:p>
        </p:txBody>
      </p:sp>
      <p:pic>
        <p:nvPicPr>
          <p:cNvPr id="4098" name="Picture 2" descr="New Content Item">
            <a:extLst>
              <a:ext uri="{FF2B5EF4-FFF2-40B4-BE49-F238E27FC236}">
                <a16:creationId xmlns:a16="http://schemas.microsoft.com/office/drawing/2014/main" id="{E7600D05-53BE-847A-B153-CF80A9FC8EA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58861" y="1973879"/>
            <a:ext cx="9528254" cy="3702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47158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a:t>Questions, then an exercise!</a:t>
            </a:r>
          </a:p>
        </p:txBody>
      </p:sp>
      <p:pic>
        <p:nvPicPr>
          <p:cNvPr id="5" name="Content Placeholder 4" descr="A picture containing building, sky, outdoor, government building&#10;&#10;Description automatically generated">
            <a:extLst>
              <a:ext uri="{FF2B5EF4-FFF2-40B4-BE49-F238E27FC236}">
                <a16:creationId xmlns:a16="http://schemas.microsoft.com/office/drawing/2014/main" id="{18385341-E9C4-E740-878E-3F9C5951C6EB}"/>
              </a:ext>
            </a:extLst>
          </p:cNvPr>
          <p:cNvPicPr>
            <a:picLocks noGrp="1" noChangeAspect="1"/>
          </p:cNvPicPr>
          <p:nvPr>
            <p:ph idx="4294967295"/>
          </p:nvPr>
        </p:nvPicPr>
        <p:blipFill>
          <a:blip r:embed="rId3">
            <a:extLst>
              <a:ext uri="{28A0092B-C50C-407E-A947-70E740481C1C}">
                <a14:useLocalDpi xmlns:a14="http://schemas.microsoft.com/office/drawing/2010/main"/>
              </a:ext>
            </a:extLst>
          </a:blip>
          <a:stretch>
            <a:fillRect/>
          </a:stretch>
        </p:blipFill>
        <p:spPr>
          <a:xfrm>
            <a:off x="2189018" y="1510818"/>
            <a:ext cx="7813964" cy="4542858"/>
          </a:xfrm>
        </p:spPr>
      </p:pic>
      <p:sp>
        <p:nvSpPr>
          <p:cNvPr id="4" name="Footer Placeholder 2">
            <a:extLst>
              <a:ext uri="{FF2B5EF4-FFF2-40B4-BE49-F238E27FC236}">
                <a16:creationId xmlns:a16="http://schemas.microsoft.com/office/drawing/2014/main" id="{99C7A98C-5AB7-9D44-A9DD-A248620D9750}"/>
              </a:ext>
            </a:extLst>
          </p:cNvPr>
          <p:cNvSpPr>
            <a:spLocks noGrp="1"/>
          </p:cNvSpPr>
          <p:nvPr>
            <p:ph type="ftr" sz="quarter" idx="4294967295"/>
          </p:nvPr>
        </p:nvSpPr>
        <p:spPr>
          <a:xfrm>
            <a:off x="363474" y="6458744"/>
            <a:ext cx="8961437" cy="304800"/>
          </a:xfrm>
          <a:prstGeom prst="rect">
            <a:avLst/>
          </a:prstGeom>
        </p:spPr>
        <p:txBody>
          <a:bodyPr anchor="ctr"/>
          <a:lstStyle/>
          <a:p>
            <a:pPr algn="l">
              <a:defRPr/>
            </a:pPr>
            <a:r>
              <a:rPr lang="en-US" sz="2000" dirty="0">
                <a:solidFill>
                  <a:srgbClr val="0E4C92"/>
                </a:solidFill>
                <a:hlinkClick r:id="rId4">
                  <a:extLst>
                    <a:ext uri="{A12FA001-AC4F-418D-AE19-62706E023703}">
                      <ahyp:hlinkClr xmlns:ahyp="http://schemas.microsoft.com/office/drawing/2018/hyperlinkcolor" val="tx"/>
                    </a:ext>
                  </a:extLst>
                </a:hlinkClick>
              </a:rPr>
              <a:t>Lucian.Davis@yale.edu</a:t>
            </a:r>
            <a:r>
              <a:rPr lang="en-US" sz="2000" dirty="0">
                <a:solidFill>
                  <a:srgbClr val="0E4C92"/>
                </a:solidFill>
              </a:rPr>
              <a:t> 			              @</a:t>
            </a:r>
            <a:r>
              <a:rPr lang="en-US" sz="2000" dirty="0" err="1">
                <a:solidFill>
                  <a:srgbClr val="0E4C92"/>
                </a:solidFill>
              </a:rPr>
              <a:t>LDavisMD</a:t>
            </a:r>
            <a:endParaRPr lang="en-US" sz="2000" dirty="0">
              <a:solidFill>
                <a:srgbClr val="0E4C92"/>
              </a:solidFill>
            </a:endParaRPr>
          </a:p>
        </p:txBody>
      </p:sp>
      <p:pic>
        <p:nvPicPr>
          <p:cNvPr id="6" name="Picture 5">
            <a:extLst>
              <a:ext uri="{FF2B5EF4-FFF2-40B4-BE49-F238E27FC236}">
                <a16:creationId xmlns:a16="http://schemas.microsoft.com/office/drawing/2014/main" id="{94276F03-AEC3-2E4D-918A-D39E687479B3}"/>
              </a:ext>
            </a:extLst>
          </p:cNvPr>
          <p:cNvPicPr>
            <a:picLocks noChangeAspect="1"/>
          </p:cNvPicPr>
          <p:nvPr/>
        </p:nvPicPr>
        <p:blipFill>
          <a:blip r:embed="rId5" cstate="hqprint">
            <a:extLst>
              <a:ext uri="{28A0092B-C50C-407E-A947-70E740481C1C}">
                <a14:useLocalDpi xmlns:a14="http://schemas.microsoft.com/office/drawing/2010/main"/>
              </a:ext>
            </a:extLst>
          </a:blip>
          <a:srcRect l="-3241" t="-87833" r="-3241" b="-87833"/>
          <a:stretch>
            <a:fillRect/>
          </a:stretch>
        </p:blipFill>
        <p:spPr bwMode="auto">
          <a:xfrm>
            <a:off x="8762818" y="6483495"/>
            <a:ext cx="2570306" cy="495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C8365B86-64DD-DD46-981D-0F9DDB10F8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44384" y="6427727"/>
            <a:ext cx="320241" cy="320241"/>
          </a:xfrm>
          <a:prstGeom prst="rect">
            <a:avLst/>
          </a:prstGeom>
        </p:spPr>
      </p:pic>
    </p:spTree>
    <p:extLst>
      <p:ext uri="{BB962C8B-B14F-4D97-AF65-F5344CB8AC3E}">
        <p14:creationId xmlns:p14="http://schemas.microsoft.com/office/powerpoint/2010/main" val="847020099"/>
      </p:ext>
    </p:extLst>
  </p:cSld>
  <p:clrMapOvr>
    <a:masterClrMapping/>
  </p:clrMapOvr>
  <mc:AlternateContent xmlns:mc="http://schemas.openxmlformats.org/markup-compatibility/2006" xmlns:p14="http://schemas.microsoft.com/office/powerpoint/2010/main">
    <mc:Choice Requires="p14">
      <p:transition spd="slow" p14:dur="2000" advTm="7811"/>
    </mc:Choice>
    <mc:Fallback xmlns="">
      <p:transition spd="slow" advTm="7811"/>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D77D3-EB94-882B-0FFE-D0F5FCB593CE}"/>
              </a:ext>
            </a:extLst>
          </p:cNvPr>
          <p:cNvSpPr>
            <a:spLocks noGrp="1"/>
          </p:cNvSpPr>
          <p:nvPr>
            <p:ph type="title"/>
          </p:nvPr>
        </p:nvSpPr>
        <p:spPr/>
        <p:txBody>
          <a:bodyPr/>
          <a:lstStyle/>
          <a:p>
            <a:r>
              <a:rPr lang="en-US" dirty="0"/>
              <a:t>It’s your turn to adapt an evidence-based intervention!</a:t>
            </a:r>
          </a:p>
        </p:txBody>
      </p:sp>
      <p:sp>
        <p:nvSpPr>
          <p:cNvPr id="3" name="Slide Number Placeholder 2">
            <a:extLst>
              <a:ext uri="{FF2B5EF4-FFF2-40B4-BE49-F238E27FC236}">
                <a16:creationId xmlns:a16="http://schemas.microsoft.com/office/drawing/2014/main" id="{DBE7312E-B3B9-459E-82BE-F74593BD051E}"/>
              </a:ext>
            </a:extLst>
          </p:cNvPr>
          <p:cNvSpPr>
            <a:spLocks noGrp="1"/>
          </p:cNvSpPr>
          <p:nvPr>
            <p:ph type="sldNum" sz="quarter" idx="12"/>
          </p:nvPr>
        </p:nvSpPr>
        <p:spPr/>
        <p:txBody>
          <a:bodyPr/>
          <a:lstStyle/>
          <a:p>
            <a:fld id="{F55E13C6-A4BF-A842-9635-B1271B30A9E0}" type="slidenum">
              <a:rPr lang="en-US" smtClean="0"/>
              <a:t>20</a:t>
            </a:fld>
            <a:endParaRPr lang="en-US"/>
          </a:p>
        </p:txBody>
      </p:sp>
      <p:sp>
        <p:nvSpPr>
          <p:cNvPr id="8" name="Content Placeholder 7">
            <a:extLst>
              <a:ext uri="{FF2B5EF4-FFF2-40B4-BE49-F238E27FC236}">
                <a16:creationId xmlns:a16="http://schemas.microsoft.com/office/drawing/2014/main" id="{F59209D3-D852-0BF4-BC1E-320F745F56AA}"/>
              </a:ext>
            </a:extLst>
          </p:cNvPr>
          <p:cNvSpPr>
            <a:spLocks noGrp="1"/>
          </p:cNvSpPr>
          <p:nvPr>
            <p:ph idx="1"/>
          </p:nvPr>
        </p:nvSpPr>
        <p:spPr/>
        <p:txBody>
          <a:bodyPr>
            <a:normAutofit/>
          </a:bodyPr>
          <a:lstStyle/>
          <a:p>
            <a:r>
              <a:rPr lang="en-US" dirty="0"/>
              <a:t>Work with the group at your table</a:t>
            </a:r>
          </a:p>
          <a:p>
            <a:endParaRPr lang="en-US" dirty="0"/>
          </a:p>
          <a:p>
            <a:r>
              <a:rPr lang="en-US" dirty="0"/>
              <a:t>Pick an </a:t>
            </a:r>
            <a:r>
              <a:rPr lang="en-US" b="1" dirty="0"/>
              <a:t>evidence-based intervention </a:t>
            </a:r>
            <a:r>
              <a:rPr lang="en-US" dirty="0"/>
              <a:t>relevant to this setting</a:t>
            </a:r>
          </a:p>
          <a:p>
            <a:pPr lvl="1"/>
            <a:r>
              <a:rPr lang="en-US" dirty="0" err="1"/>
              <a:t>PrEP</a:t>
            </a:r>
            <a:r>
              <a:rPr lang="en-US" dirty="0"/>
              <a:t> for persons at high risk of HIV</a:t>
            </a:r>
          </a:p>
          <a:p>
            <a:pPr lvl="1"/>
            <a:r>
              <a:rPr lang="en-US" dirty="0"/>
              <a:t>OAT for PWID</a:t>
            </a:r>
          </a:p>
          <a:p>
            <a:pPr lvl="1"/>
            <a:r>
              <a:rPr lang="en-US" dirty="0"/>
              <a:t>WHO </a:t>
            </a:r>
            <a:r>
              <a:rPr lang="en-US" dirty="0" err="1"/>
              <a:t>mhGAP</a:t>
            </a:r>
            <a:r>
              <a:rPr lang="en-US" dirty="0"/>
              <a:t> for major depression</a:t>
            </a:r>
          </a:p>
          <a:p>
            <a:pPr lvl="1"/>
            <a:r>
              <a:rPr lang="en-US" dirty="0"/>
              <a:t>Interventions for unhealthy alcohol use or smoking</a:t>
            </a:r>
          </a:p>
          <a:p>
            <a:pPr lvl="1"/>
            <a:r>
              <a:rPr lang="en-US" dirty="0"/>
              <a:t>NCDs or Cancer screening</a:t>
            </a:r>
          </a:p>
          <a:p>
            <a:pPr lvl="1"/>
            <a:r>
              <a:rPr lang="en-US" dirty="0"/>
              <a:t>Anything else you wish!</a:t>
            </a:r>
          </a:p>
          <a:p>
            <a:pPr lvl="1"/>
            <a:endParaRPr lang="en-US" dirty="0"/>
          </a:p>
          <a:p>
            <a:r>
              <a:rPr lang="en-US" dirty="0"/>
              <a:t>Identify 1 rapporteur to record your adaptations using the MADI</a:t>
            </a:r>
          </a:p>
        </p:txBody>
      </p:sp>
    </p:spTree>
    <p:extLst>
      <p:ext uri="{BB962C8B-B14F-4D97-AF65-F5344CB8AC3E}">
        <p14:creationId xmlns:p14="http://schemas.microsoft.com/office/powerpoint/2010/main" val="116130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736293E-E29E-A785-94C8-B081BA81C24F}"/>
              </a:ext>
            </a:extLst>
          </p:cNvPr>
          <p:cNvSpPr>
            <a:spLocks noGrp="1"/>
          </p:cNvSpPr>
          <p:nvPr>
            <p:ph type="title"/>
          </p:nvPr>
        </p:nvSpPr>
        <p:spPr/>
        <p:txBody>
          <a:bodyPr/>
          <a:lstStyle/>
          <a:p>
            <a:r>
              <a:rPr lang="en-US" dirty="0">
                <a:solidFill>
                  <a:srgbClr val="101010"/>
                </a:solidFill>
                <a:effectLst/>
                <a:latin typeface="Helvetica" pitchFamily="2" charset="0"/>
              </a:rPr>
              <a:t>The Model for Adaptation Design and Impact (MADI)</a:t>
            </a:r>
          </a:p>
        </p:txBody>
      </p:sp>
      <p:pic>
        <p:nvPicPr>
          <p:cNvPr id="13" name="Content Placeholder 12" descr="A blue rectangle with black text&#10;&#10;Description automatically generated">
            <a:extLst>
              <a:ext uri="{FF2B5EF4-FFF2-40B4-BE49-F238E27FC236}">
                <a16:creationId xmlns:a16="http://schemas.microsoft.com/office/drawing/2014/main" id="{D9F0633B-D054-CE62-313A-B79F08AA7C6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0383" y="1546253"/>
            <a:ext cx="11963992" cy="2241521"/>
          </a:xfrm>
        </p:spPr>
      </p:pic>
      <p:sp>
        <p:nvSpPr>
          <p:cNvPr id="5" name="Slide Number Placeholder 4">
            <a:extLst>
              <a:ext uri="{FF2B5EF4-FFF2-40B4-BE49-F238E27FC236}">
                <a16:creationId xmlns:a16="http://schemas.microsoft.com/office/drawing/2014/main" id="{0B8DE69F-DFC0-FD47-3D46-D09E41CFFB1D}"/>
              </a:ext>
            </a:extLst>
          </p:cNvPr>
          <p:cNvSpPr>
            <a:spLocks noGrp="1"/>
          </p:cNvSpPr>
          <p:nvPr>
            <p:ph type="sldNum" sz="quarter" idx="12"/>
          </p:nvPr>
        </p:nvSpPr>
        <p:spPr/>
        <p:txBody>
          <a:bodyPr/>
          <a:lstStyle/>
          <a:p>
            <a:fld id="{F55E13C6-A4BF-A842-9635-B1271B30A9E0}" type="slidenum">
              <a:rPr lang="en-US" smtClean="0"/>
              <a:t>21</a:t>
            </a:fld>
            <a:endParaRPr lang="en-US"/>
          </a:p>
        </p:txBody>
      </p:sp>
      <p:sp>
        <p:nvSpPr>
          <p:cNvPr id="14" name="TextBox 13">
            <a:extLst>
              <a:ext uri="{FF2B5EF4-FFF2-40B4-BE49-F238E27FC236}">
                <a16:creationId xmlns:a16="http://schemas.microsoft.com/office/drawing/2014/main" id="{C9552A1A-EFB7-402D-D2B3-9D6B43625134}"/>
              </a:ext>
            </a:extLst>
          </p:cNvPr>
          <p:cNvSpPr txBox="1"/>
          <p:nvPr/>
        </p:nvSpPr>
        <p:spPr>
          <a:xfrm>
            <a:off x="93492" y="2438428"/>
            <a:ext cx="3353094" cy="2246769"/>
          </a:xfrm>
          <a:prstGeom prst="rect">
            <a:avLst/>
          </a:prstGeom>
          <a:solidFill>
            <a:schemeClr val="bg1"/>
          </a:solidFill>
        </p:spPr>
        <p:txBody>
          <a:bodyPr wrap="square" rtlCol="0">
            <a:spAutoFit/>
          </a:bodyPr>
          <a:lstStyle/>
          <a:p>
            <a:r>
              <a:rPr lang="en-US" sz="2000" b="1" u="sng" dirty="0">
                <a:solidFill>
                  <a:srgbClr val="D14B01"/>
                </a:solidFill>
              </a:rPr>
              <a:t>Specify the Adaptations</a:t>
            </a:r>
          </a:p>
          <a:p>
            <a:pPr marL="342900" indent="-342900">
              <a:buAutoNum type="arabicPeriod"/>
            </a:pPr>
            <a:r>
              <a:rPr lang="en-US" sz="2000" b="1" dirty="0"/>
              <a:t>What </a:t>
            </a:r>
            <a:r>
              <a:rPr lang="en-US" sz="2000" dirty="0"/>
              <a:t>is modified?</a:t>
            </a:r>
          </a:p>
          <a:p>
            <a:pPr marL="342900" indent="-342900">
              <a:buAutoNum type="arabicPeriod"/>
            </a:pPr>
            <a:r>
              <a:rPr lang="en-US" sz="2000" b="1" dirty="0"/>
              <a:t>Nature</a:t>
            </a:r>
            <a:r>
              <a:rPr lang="en-US" sz="2000" dirty="0"/>
              <a:t> of adaptation?</a:t>
            </a:r>
          </a:p>
          <a:p>
            <a:pPr marL="342900" indent="-342900">
              <a:buAutoNum type="arabicPeriod"/>
            </a:pPr>
            <a:r>
              <a:rPr lang="en-US" sz="2000" b="1" dirty="0"/>
              <a:t>Who</a:t>
            </a:r>
            <a:r>
              <a:rPr lang="en-US" sz="2000" dirty="0"/>
              <a:t> adapted it</a:t>
            </a:r>
          </a:p>
          <a:p>
            <a:pPr marL="342900" indent="-342900">
              <a:buAutoNum type="arabicPeriod"/>
            </a:pPr>
            <a:r>
              <a:rPr lang="en-US" sz="2000" dirty="0"/>
              <a:t>For </a:t>
            </a:r>
            <a:r>
              <a:rPr lang="en-US" sz="2000" b="1" dirty="0"/>
              <a:t>whom/what </a:t>
            </a:r>
            <a:r>
              <a:rPr lang="en-US" sz="2000" dirty="0"/>
              <a:t>adapted?</a:t>
            </a:r>
          </a:p>
          <a:p>
            <a:pPr marL="342900" indent="-342900">
              <a:buAutoNum type="arabicPeriod"/>
            </a:pPr>
            <a:r>
              <a:rPr lang="en-US" sz="2000" b="1" dirty="0"/>
              <a:t>When</a:t>
            </a:r>
            <a:r>
              <a:rPr lang="en-US" sz="2000" dirty="0"/>
              <a:t> adapted?</a:t>
            </a:r>
            <a:endParaRPr lang="en-US" sz="2000" b="1" dirty="0"/>
          </a:p>
          <a:p>
            <a:pPr marL="342900" indent="-342900">
              <a:buAutoNum type="arabicPeriod"/>
            </a:pPr>
            <a:endParaRPr lang="en-US" sz="2000" dirty="0"/>
          </a:p>
        </p:txBody>
      </p:sp>
      <p:sp>
        <p:nvSpPr>
          <p:cNvPr id="15" name="TextBox 14">
            <a:extLst>
              <a:ext uri="{FF2B5EF4-FFF2-40B4-BE49-F238E27FC236}">
                <a16:creationId xmlns:a16="http://schemas.microsoft.com/office/drawing/2014/main" id="{B9FF277E-594A-4FE5-C1B6-C708F29ADEA7}"/>
              </a:ext>
            </a:extLst>
          </p:cNvPr>
          <p:cNvSpPr txBox="1"/>
          <p:nvPr/>
        </p:nvSpPr>
        <p:spPr>
          <a:xfrm>
            <a:off x="3302379" y="2438428"/>
            <a:ext cx="3930761" cy="1631216"/>
          </a:xfrm>
          <a:prstGeom prst="rect">
            <a:avLst/>
          </a:prstGeom>
          <a:solidFill>
            <a:schemeClr val="bg1"/>
          </a:solidFill>
        </p:spPr>
        <p:txBody>
          <a:bodyPr wrap="square" rtlCol="0">
            <a:spAutoFit/>
          </a:bodyPr>
          <a:lstStyle/>
          <a:p>
            <a:r>
              <a:rPr lang="en-US" sz="2000" b="1" u="sng" dirty="0">
                <a:solidFill>
                  <a:srgbClr val="D14B01"/>
                </a:solidFill>
              </a:rPr>
              <a:t>Are the adaptations well-justified?</a:t>
            </a:r>
            <a:endParaRPr lang="en-US" sz="2000" u="sng" dirty="0">
              <a:solidFill>
                <a:srgbClr val="D14B01"/>
              </a:solidFill>
            </a:endParaRPr>
          </a:p>
          <a:p>
            <a:pPr marL="231775" indent="-231775">
              <a:buAutoNum type="arabicPeriod"/>
            </a:pPr>
            <a:r>
              <a:rPr lang="en-US" sz="2000" dirty="0"/>
              <a:t>Are </a:t>
            </a:r>
            <a:r>
              <a:rPr lang="en-US" sz="2000" b="1" dirty="0"/>
              <a:t>core mechanisms </a:t>
            </a:r>
            <a:r>
              <a:rPr lang="en-US" sz="2000" dirty="0"/>
              <a:t>preserved?</a:t>
            </a:r>
          </a:p>
          <a:p>
            <a:pPr marL="231775" indent="-231775">
              <a:buAutoNum type="arabicPeriod"/>
            </a:pPr>
            <a:r>
              <a:rPr lang="en-US" sz="2000" dirty="0"/>
              <a:t>Do adaptations enhance </a:t>
            </a:r>
            <a:r>
              <a:rPr lang="en-US" sz="2000" b="1" dirty="0"/>
              <a:t>fit</a:t>
            </a:r>
            <a:r>
              <a:rPr lang="en-US" sz="2000" dirty="0"/>
              <a:t>?</a:t>
            </a:r>
          </a:p>
          <a:p>
            <a:pPr marL="457200" indent="-457200">
              <a:buAutoNum type="arabicPeriod"/>
            </a:pPr>
            <a:endParaRPr lang="en-US" sz="2000" dirty="0"/>
          </a:p>
          <a:p>
            <a:pPr marL="457200" indent="-457200">
              <a:buAutoNum type="arabicPeriod"/>
            </a:pPr>
            <a:endParaRPr lang="en-US" sz="2000" dirty="0"/>
          </a:p>
        </p:txBody>
      </p:sp>
      <p:sp>
        <p:nvSpPr>
          <p:cNvPr id="16" name="TextBox 15">
            <a:extLst>
              <a:ext uri="{FF2B5EF4-FFF2-40B4-BE49-F238E27FC236}">
                <a16:creationId xmlns:a16="http://schemas.microsoft.com/office/drawing/2014/main" id="{E34F73F9-90AE-9686-13D9-67C63DECAEE6}"/>
              </a:ext>
            </a:extLst>
          </p:cNvPr>
          <p:cNvSpPr txBox="1"/>
          <p:nvPr/>
        </p:nvSpPr>
        <p:spPr>
          <a:xfrm>
            <a:off x="7233140" y="2438428"/>
            <a:ext cx="4918126" cy="1631216"/>
          </a:xfrm>
          <a:prstGeom prst="rect">
            <a:avLst/>
          </a:prstGeom>
          <a:solidFill>
            <a:schemeClr val="bg1"/>
          </a:solidFill>
        </p:spPr>
        <p:txBody>
          <a:bodyPr wrap="square" rtlCol="0">
            <a:spAutoFit/>
          </a:bodyPr>
          <a:lstStyle/>
          <a:p>
            <a:r>
              <a:rPr lang="en-US" sz="2000" b="1" u="sng" dirty="0">
                <a:solidFill>
                  <a:srgbClr val="D14B01"/>
                </a:solidFill>
              </a:rPr>
              <a:t>Plan relevant implementation measures</a:t>
            </a:r>
            <a:endParaRPr lang="en-US" sz="2000" u="sng" dirty="0">
              <a:solidFill>
                <a:srgbClr val="D14B01"/>
              </a:solidFill>
            </a:endParaRPr>
          </a:p>
          <a:p>
            <a:pPr marL="231775" indent="-231775">
              <a:buAutoNum type="arabicPeriod"/>
            </a:pPr>
            <a:r>
              <a:rPr lang="en-US" sz="2000" dirty="0"/>
              <a:t>Fidelity/adaptability</a:t>
            </a:r>
          </a:p>
          <a:p>
            <a:pPr marL="231775" indent="-231775">
              <a:buAutoNum type="arabicPeriod"/>
            </a:pPr>
            <a:r>
              <a:rPr lang="en-US" sz="2000" dirty="0"/>
              <a:t>Context</a:t>
            </a:r>
          </a:p>
          <a:p>
            <a:pPr marL="457200" indent="-457200">
              <a:buAutoNum type="arabicPeriod"/>
            </a:pPr>
            <a:endParaRPr lang="en-US" sz="2000" dirty="0"/>
          </a:p>
          <a:p>
            <a:pPr marL="457200" indent="-457200">
              <a:buAutoNum type="arabicPeriod"/>
            </a:pPr>
            <a:endParaRPr lang="en-US" sz="2000" dirty="0"/>
          </a:p>
        </p:txBody>
      </p:sp>
      <p:sp>
        <p:nvSpPr>
          <p:cNvPr id="18" name="TextBox 17">
            <a:extLst>
              <a:ext uri="{FF2B5EF4-FFF2-40B4-BE49-F238E27FC236}">
                <a16:creationId xmlns:a16="http://schemas.microsoft.com/office/drawing/2014/main" id="{F27BBA3E-3B44-7DDB-3733-09C8DD4D14E9}"/>
              </a:ext>
            </a:extLst>
          </p:cNvPr>
          <p:cNvSpPr txBox="1"/>
          <p:nvPr/>
        </p:nvSpPr>
        <p:spPr>
          <a:xfrm>
            <a:off x="2892669" y="6391519"/>
            <a:ext cx="6113584" cy="369332"/>
          </a:xfrm>
          <a:prstGeom prst="rect">
            <a:avLst/>
          </a:prstGeom>
          <a:noFill/>
        </p:spPr>
        <p:txBody>
          <a:bodyPr wrap="square">
            <a:spAutoFit/>
          </a:bodyPr>
          <a:lstStyle/>
          <a:p>
            <a:pPr algn="ctr"/>
            <a:r>
              <a:rPr lang="en-US" dirty="0">
                <a:solidFill>
                  <a:srgbClr val="101010"/>
                </a:solidFill>
                <a:effectLst/>
                <a:latin typeface="Calibri" panose="020F0502020204030204" pitchFamily="34" charset="0"/>
                <a:cs typeface="Calibri" panose="020F0502020204030204" pitchFamily="34" charset="0"/>
              </a:rPr>
              <a:t>Kirk et al Implementation Science (2020)</a:t>
            </a:r>
          </a:p>
        </p:txBody>
      </p:sp>
    </p:spTree>
    <p:extLst>
      <p:ext uri="{BB962C8B-B14F-4D97-AF65-F5344CB8AC3E}">
        <p14:creationId xmlns:p14="http://schemas.microsoft.com/office/powerpoint/2010/main" val="1922527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1BE8EF5-FF95-8D4B-469F-F96DDD7648EE}"/>
              </a:ext>
            </a:extLst>
          </p:cNvPr>
          <p:cNvSpPr>
            <a:spLocks noGrp="1"/>
          </p:cNvSpPr>
          <p:nvPr>
            <p:ph type="title"/>
          </p:nvPr>
        </p:nvSpPr>
        <p:spPr>
          <a:xfrm>
            <a:off x="521679" y="365125"/>
            <a:ext cx="11496388" cy="900967"/>
          </a:xfrm>
        </p:spPr>
        <p:txBody>
          <a:bodyPr>
            <a:normAutofit/>
          </a:bodyPr>
          <a:lstStyle/>
          <a:p>
            <a:r>
              <a:rPr lang="en-US" sz="2400" dirty="0"/>
              <a:t>Framework for Reporting Adaptations &amp; Modifications-Expanded (</a:t>
            </a:r>
            <a:r>
              <a:rPr lang="en-US" sz="2400" b="1" dirty="0"/>
              <a:t>FRAME</a:t>
            </a:r>
            <a:r>
              <a:rPr lang="en-US" sz="2400" dirty="0"/>
              <a:t>)</a:t>
            </a:r>
          </a:p>
        </p:txBody>
      </p:sp>
      <p:pic>
        <p:nvPicPr>
          <p:cNvPr id="7" name="Content Placeholder 6" descr="A diagram of a process&#10;&#10;Description automatically generated">
            <a:extLst>
              <a:ext uri="{FF2B5EF4-FFF2-40B4-BE49-F238E27FC236}">
                <a16:creationId xmlns:a16="http://schemas.microsoft.com/office/drawing/2014/main" id="{29AD2323-6BB2-3B45-72B5-9A5BCB98B8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68275" y="1473200"/>
            <a:ext cx="8367022" cy="4703763"/>
          </a:xfrm>
        </p:spPr>
      </p:pic>
      <p:sp>
        <p:nvSpPr>
          <p:cNvPr id="3" name="Slide Number Placeholder 2">
            <a:extLst>
              <a:ext uri="{FF2B5EF4-FFF2-40B4-BE49-F238E27FC236}">
                <a16:creationId xmlns:a16="http://schemas.microsoft.com/office/drawing/2014/main" id="{7AE521E7-3D92-F96C-38F5-9D4DF613A608}"/>
              </a:ext>
            </a:extLst>
          </p:cNvPr>
          <p:cNvSpPr>
            <a:spLocks noGrp="1"/>
          </p:cNvSpPr>
          <p:nvPr>
            <p:ph type="sldNum" sz="quarter" idx="12"/>
          </p:nvPr>
        </p:nvSpPr>
        <p:spPr/>
        <p:txBody>
          <a:bodyPr/>
          <a:lstStyle/>
          <a:p>
            <a:fld id="{F55E13C6-A4BF-A842-9635-B1271B30A9E0}" type="slidenum">
              <a:rPr lang="en-US" smtClean="0"/>
              <a:t>22</a:t>
            </a:fld>
            <a:endParaRPr lang="en-US"/>
          </a:p>
        </p:txBody>
      </p:sp>
      <p:pic>
        <p:nvPicPr>
          <p:cNvPr id="8" name="Content Placeholder 12" descr="A blue rectangle with black text&#10;&#10;Description automatically generated">
            <a:extLst>
              <a:ext uri="{FF2B5EF4-FFF2-40B4-BE49-F238E27FC236}">
                <a16:creationId xmlns:a16="http://schemas.microsoft.com/office/drawing/2014/main" id="{02585CE0-DE82-1C8C-64B7-A61A57CD06C6}"/>
              </a:ext>
            </a:extLst>
          </p:cNvPr>
          <p:cNvPicPr>
            <a:picLocks noChangeAspect="1"/>
          </p:cNvPicPr>
          <p:nvPr/>
        </p:nvPicPr>
        <p:blipFill rotWithShape="1">
          <a:blip r:embed="rId3">
            <a:extLst>
              <a:ext uri="{28A0092B-C50C-407E-A947-70E740481C1C}">
                <a14:useLocalDpi xmlns:a14="http://schemas.microsoft.com/office/drawing/2010/main" val="0"/>
              </a:ext>
            </a:extLst>
          </a:blip>
          <a:srcRect r="72365"/>
          <a:stretch/>
        </p:blipFill>
        <p:spPr>
          <a:xfrm>
            <a:off x="116937" y="2015173"/>
            <a:ext cx="3306203" cy="2241521"/>
          </a:xfrm>
          <a:prstGeom prst="rect">
            <a:avLst/>
          </a:prstGeom>
        </p:spPr>
      </p:pic>
      <p:sp>
        <p:nvSpPr>
          <p:cNvPr id="9" name="TextBox 8">
            <a:extLst>
              <a:ext uri="{FF2B5EF4-FFF2-40B4-BE49-F238E27FC236}">
                <a16:creationId xmlns:a16="http://schemas.microsoft.com/office/drawing/2014/main" id="{7F7445E9-F010-9D0A-C670-A952DE124E07}"/>
              </a:ext>
            </a:extLst>
          </p:cNvPr>
          <p:cNvSpPr txBox="1"/>
          <p:nvPr/>
        </p:nvSpPr>
        <p:spPr>
          <a:xfrm>
            <a:off x="70046" y="2907348"/>
            <a:ext cx="3353094" cy="2246769"/>
          </a:xfrm>
          <a:prstGeom prst="rect">
            <a:avLst/>
          </a:prstGeom>
          <a:solidFill>
            <a:schemeClr val="bg1"/>
          </a:solidFill>
        </p:spPr>
        <p:txBody>
          <a:bodyPr wrap="square" rtlCol="0">
            <a:spAutoFit/>
          </a:bodyPr>
          <a:lstStyle/>
          <a:p>
            <a:r>
              <a:rPr lang="en-US" sz="2000" b="1" u="sng" dirty="0">
                <a:solidFill>
                  <a:srgbClr val="D14B01"/>
                </a:solidFill>
              </a:rPr>
              <a:t>Specify the Adaptations</a:t>
            </a:r>
          </a:p>
          <a:p>
            <a:pPr marL="342900" indent="-342900">
              <a:buAutoNum type="arabicPeriod"/>
            </a:pPr>
            <a:r>
              <a:rPr lang="en-US" sz="2000" b="1" dirty="0"/>
              <a:t>What </a:t>
            </a:r>
            <a:r>
              <a:rPr lang="en-US" sz="2000" dirty="0"/>
              <a:t>is modified?</a:t>
            </a:r>
          </a:p>
          <a:p>
            <a:pPr marL="342900" indent="-342900">
              <a:buAutoNum type="arabicPeriod"/>
            </a:pPr>
            <a:r>
              <a:rPr lang="en-US" sz="2000" b="1" dirty="0"/>
              <a:t>Nature</a:t>
            </a:r>
            <a:r>
              <a:rPr lang="en-US" sz="2000" dirty="0"/>
              <a:t> of adaptation?</a:t>
            </a:r>
          </a:p>
          <a:p>
            <a:pPr marL="342900" indent="-342900">
              <a:buAutoNum type="arabicPeriod"/>
            </a:pPr>
            <a:r>
              <a:rPr lang="en-US" sz="2000" b="1" dirty="0"/>
              <a:t>Who</a:t>
            </a:r>
            <a:r>
              <a:rPr lang="en-US" sz="2000" dirty="0"/>
              <a:t> adapted it</a:t>
            </a:r>
          </a:p>
          <a:p>
            <a:pPr marL="342900" indent="-342900">
              <a:buAutoNum type="arabicPeriod"/>
            </a:pPr>
            <a:r>
              <a:rPr lang="en-US" sz="2000" dirty="0"/>
              <a:t>For </a:t>
            </a:r>
            <a:r>
              <a:rPr lang="en-US" sz="2000" b="1" dirty="0"/>
              <a:t>whom/what </a:t>
            </a:r>
            <a:r>
              <a:rPr lang="en-US" sz="2000" dirty="0"/>
              <a:t>adapted?</a:t>
            </a:r>
          </a:p>
          <a:p>
            <a:pPr marL="342900" indent="-342900">
              <a:buAutoNum type="arabicPeriod"/>
            </a:pPr>
            <a:r>
              <a:rPr lang="en-US" sz="2000" b="1" dirty="0"/>
              <a:t>When</a:t>
            </a:r>
            <a:r>
              <a:rPr lang="en-US" sz="2000" dirty="0"/>
              <a:t> adapted?</a:t>
            </a:r>
            <a:endParaRPr lang="en-US" sz="2000" b="1" dirty="0"/>
          </a:p>
          <a:p>
            <a:pPr marL="342900" indent="-342900">
              <a:buAutoNum type="arabicPeriod"/>
            </a:pPr>
            <a:endParaRPr lang="en-US" sz="2000" dirty="0"/>
          </a:p>
        </p:txBody>
      </p:sp>
      <p:sp>
        <p:nvSpPr>
          <p:cNvPr id="10" name="Right Arrow 9">
            <a:extLst>
              <a:ext uri="{FF2B5EF4-FFF2-40B4-BE49-F238E27FC236}">
                <a16:creationId xmlns:a16="http://schemas.microsoft.com/office/drawing/2014/main" id="{C2F6335B-40F8-55C1-A41B-CE5793CA8C34}"/>
              </a:ext>
            </a:extLst>
          </p:cNvPr>
          <p:cNvSpPr/>
          <p:nvPr/>
        </p:nvSpPr>
        <p:spPr>
          <a:xfrm>
            <a:off x="3200400" y="2625967"/>
            <a:ext cx="450645" cy="201637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3170335"/>
      </p:ext>
    </p:extLst>
  </p:cSld>
  <p:clrMapOvr>
    <a:masterClrMapping/>
  </p:clrMapOvr>
</p:sld>
</file>

<file path=ppt/theme/theme1.xml><?xml version="1.0" encoding="utf-8"?>
<a:theme xmlns:a="http://schemas.openxmlformats.org/drawingml/2006/main" name="Office Theme">
  <a:themeElements>
    <a:clrScheme name="LCM Yale Blues">
      <a:dk1>
        <a:srgbClr val="000000"/>
      </a:dk1>
      <a:lt1>
        <a:srgbClr val="FFFFFF"/>
      </a:lt1>
      <a:dk2>
        <a:srgbClr val="44546A"/>
      </a:dk2>
      <a:lt2>
        <a:srgbClr val="E7E6E6"/>
      </a:lt2>
      <a:accent1>
        <a:srgbClr val="1C619E"/>
      </a:accent1>
      <a:accent2>
        <a:srgbClr val="FF9300"/>
      </a:accent2>
      <a:accent3>
        <a:srgbClr val="8E867B"/>
      </a:accent3>
      <a:accent4>
        <a:srgbClr val="FFC000"/>
      </a:accent4>
      <a:accent5>
        <a:srgbClr val="09345F"/>
      </a:accent5>
      <a:accent6>
        <a:srgbClr val="70AD47"/>
      </a:accent6>
      <a:hlink>
        <a:srgbClr val="013562"/>
      </a:hlink>
      <a:folHlink>
        <a:srgbClr val="94165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YSPH_widescreen_template" id="{B3C38D75-B3DA-2444-BC8F-62029DE012F7}" vid="{7FBA8A56-C076-3443-8418-F76E12E5EE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13421</TotalTime>
  <Words>1426</Words>
  <Application>Microsoft Office PowerPoint</Application>
  <PresentationFormat>Widescreen</PresentationFormat>
  <Paragraphs>230</Paragraphs>
  <Slides>23</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Abadi MT Condensed Light</vt:lpstr>
      <vt:lpstr>Arial</vt:lpstr>
      <vt:lpstr>Calibri</vt:lpstr>
      <vt:lpstr>CambriaMath</vt:lpstr>
      <vt:lpstr>Corbel</vt:lpstr>
      <vt:lpstr>Helvetica</vt:lpstr>
      <vt:lpstr>LucidaGrande</vt:lpstr>
      <vt:lpstr>Verdana</vt:lpstr>
      <vt:lpstr>Office Theme</vt:lpstr>
      <vt:lpstr>Adapting Evidence-Based Interventions to New Contexts</vt:lpstr>
      <vt:lpstr>Learning Objectives</vt:lpstr>
      <vt:lpstr>Implementation starts with evidence-based practices* </vt:lpstr>
      <vt:lpstr>Context influences implementation &amp; operates at multiple levels</vt:lpstr>
      <vt:lpstr>Example of the adaptable periphery:  Community Health Workers</vt:lpstr>
      <vt:lpstr>We may need to adapt to new systems &amp; conditions</vt:lpstr>
      <vt:lpstr>There is a process for adapting interventions to  new settings/contexts/people</vt:lpstr>
      <vt:lpstr>Fidelity vs Adaptation: Baking vs. Frosting a Cake</vt:lpstr>
      <vt:lpstr>Fidelity vs Adaptation: A more detailed look</vt:lpstr>
      <vt:lpstr>Why are fidelity/adaptation important?</vt:lpstr>
      <vt:lpstr>The Model for Adaptation Design and Impact (MADI)</vt:lpstr>
      <vt:lpstr>Example of adaptation: TB Contact Investigation,  an evidence-based WHO-endorsed intervention </vt:lpstr>
      <vt:lpstr>Standard TB contact investigation hard to implement in resource-constrained settings</vt:lpstr>
      <vt:lpstr>Multidisciplinary Adaptation team</vt:lpstr>
      <vt:lpstr>Adapted Contact Investigation</vt:lpstr>
      <vt:lpstr>Specified intervention adaptations….</vt:lpstr>
      <vt:lpstr>….mechanisms and implementation measures</vt:lpstr>
      <vt:lpstr>Implementation Science Communications Case Studies Series</vt:lpstr>
      <vt:lpstr>Implementation Science Communications Case Studies Series</vt:lpstr>
      <vt:lpstr>Questions, then an exercise!</vt:lpstr>
      <vt:lpstr>It’s your turn to adapt an evidence-based intervention!</vt:lpstr>
      <vt:lpstr>The Model for Adaptation Design and Impact (MADI)</vt:lpstr>
      <vt:lpstr>Framework for Reporting Adaptations &amp; Modifications-Expanded (FRAME)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Microsoft Office User</dc:creator>
  <cp:keywords/>
  <dc:description/>
  <cp:lastModifiedBy>khairyl nabil</cp:lastModifiedBy>
  <cp:revision>124</cp:revision>
  <dcterms:created xsi:type="dcterms:W3CDTF">2018-06-27T21:30:46Z</dcterms:created>
  <dcterms:modified xsi:type="dcterms:W3CDTF">2023-07-19T04:11:40Z</dcterms:modified>
  <cp:category/>
</cp:coreProperties>
</file>