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40"/>
  </p:notesMasterIdLst>
  <p:sldIdLst>
    <p:sldId id="257" r:id="rId2"/>
    <p:sldId id="258" r:id="rId3"/>
    <p:sldId id="1013" r:id="rId4"/>
    <p:sldId id="366" r:id="rId5"/>
    <p:sldId id="1012" r:id="rId6"/>
    <p:sldId id="354" r:id="rId7"/>
    <p:sldId id="364" r:id="rId8"/>
    <p:sldId id="1016" r:id="rId9"/>
    <p:sldId id="256" r:id="rId10"/>
    <p:sldId id="997" r:id="rId11"/>
    <p:sldId id="992" r:id="rId12"/>
    <p:sldId id="999" r:id="rId13"/>
    <p:sldId id="1009" r:id="rId14"/>
    <p:sldId id="1010" r:id="rId15"/>
    <p:sldId id="994" r:id="rId16"/>
    <p:sldId id="993" r:id="rId17"/>
    <p:sldId id="995" r:id="rId18"/>
    <p:sldId id="996" r:id="rId19"/>
    <p:sldId id="1014" r:id="rId20"/>
    <p:sldId id="1015" r:id="rId21"/>
    <p:sldId id="1019" r:id="rId22"/>
    <p:sldId id="1001" r:id="rId23"/>
    <p:sldId id="1021" r:id="rId24"/>
    <p:sldId id="1023" r:id="rId25"/>
    <p:sldId id="1020" r:id="rId26"/>
    <p:sldId id="1022" r:id="rId27"/>
    <p:sldId id="1017" r:id="rId28"/>
    <p:sldId id="1024" r:id="rId29"/>
    <p:sldId id="1003" r:id="rId30"/>
    <p:sldId id="625" r:id="rId31"/>
    <p:sldId id="1005" r:id="rId32"/>
    <p:sldId id="1004" r:id="rId33"/>
    <p:sldId id="1006" r:id="rId34"/>
    <p:sldId id="1007" r:id="rId35"/>
    <p:sldId id="1008" r:id="rId36"/>
    <p:sldId id="1025" r:id="rId37"/>
    <p:sldId id="1026" r:id="rId38"/>
    <p:sldId id="101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82"/>
    <p:restoredTop sz="94650"/>
  </p:normalViewPr>
  <p:slideViewPr>
    <p:cSldViewPr>
      <p:cViewPr varScale="1">
        <p:scale>
          <a:sx n="115" d="100"/>
          <a:sy n="115" d="100"/>
        </p:scale>
        <p:origin x="79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969734251968504E-2"/>
          <c:y val="2.2782443861184019E-2"/>
          <c:w val="0.95757193241469818"/>
          <c:h val="0.81514242704955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General patient</c:v>
                </c:pt>
                <c:pt idx="1">
                  <c:v>PWID</c:v>
                </c:pt>
                <c:pt idx="2">
                  <c:v>General </c:v>
                </c:pt>
                <c:pt idx="3">
                  <c:v>PWID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72.7</c:v>
                </c:pt>
                <c:pt idx="1">
                  <c:v>47.6</c:v>
                </c:pt>
                <c:pt idx="2">
                  <c:v>73.2</c:v>
                </c:pt>
                <c:pt idx="3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C4-F744-9D74-43DF87DCEC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12 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General patient</c:v>
                </c:pt>
                <c:pt idx="1">
                  <c:v>PWID</c:v>
                </c:pt>
                <c:pt idx="2">
                  <c:v>General </c:v>
                </c:pt>
                <c:pt idx="3">
                  <c:v>PWID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69.099999999999994</c:v>
                </c:pt>
                <c:pt idx="1">
                  <c:v>46.8</c:v>
                </c:pt>
                <c:pt idx="2">
                  <c:v>71.599999999999994</c:v>
                </c:pt>
                <c:pt idx="3">
                  <c:v>30.8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C4-F744-9D74-43DF87DCEC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24 mo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General patient</c:v>
                </c:pt>
                <c:pt idx="1">
                  <c:v>PWID</c:v>
                </c:pt>
                <c:pt idx="2">
                  <c:v>General </c:v>
                </c:pt>
                <c:pt idx="3">
                  <c:v>PWID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73.5</c:v>
                </c:pt>
                <c:pt idx="1">
                  <c:v>52.3</c:v>
                </c:pt>
                <c:pt idx="2">
                  <c:v>68.400000000000006</c:v>
                </c:pt>
                <c:pt idx="3">
                  <c:v>35.200000000000003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C4-F744-9D74-43DF87DCE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3415503"/>
        <c:axId val="1612875455"/>
      </c:barChart>
      <c:catAx>
        <c:axId val="1613415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875455"/>
        <c:crosses val="autoZero"/>
        <c:auto val="1"/>
        <c:lblAlgn val="ctr"/>
        <c:lblOffset val="100"/>
        <c:noMultiLvlLbl val="0"/>
      </c:catAx>
      <c:valAx>
        <c:axId val="1612875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3415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6783817257217846"/>
          <c:y val="6.3965004374453141E-2"/>
          <c:w val="0.1644534940944882"/>
          <c:h val="0.242121026538349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7583A-5673-B245-82CE-7DF2C00C2899}" type="doc">
      <dgm:prSet loTypeId="urn:microsoft.com/office/officeart/2005/8/layout/l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8CA40E-60E3-C94E-B9BC-F4493B5359A4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r>
            <a:rPr lang="en-US" dirty="0"/>
            <a:t>Internalized</a:t>
          </a:r>
        </a:p>
      </dgm:t>
    </dgm:pt>
    <dgm:pt modelId="{2F3AE5B8-5582-3E41-AC1A-E699B707B28F}" type="parTrans" cxnId="{A364181F-1749-3548-9E0B-4FB0CBA96AC2}">
      <dgm:prSet/>
      <dgm:spPr/>
      <dgm:t>
        <a:bodyPr/>
        <a:lstStyle/>
        <a:p>
          <a:endParaRPr lang="en-US"/>
        </a:p>
      </dgm:t>
    </dgm:pt>
    <dgm:pt modelId="{1FBB1E14-D037-9D43-8FA2-FEA8FB701A5C}" type="sibTrans" cxnId="{A364181F-1749-3548-9E0B-4FB0CBA96AC2}">
      <dgm:prSet/>
      <dgm:spPr/>
      <dgm:t>
        <a:bodyPr/>
        <a:lstStyle/>
        <a:p>
          <a:endParaRPr lang="en-US"/>
        </a:p>
      </dgm:t>
    </dgm:pt>
    <dgm:pt modelId="{4070EF46-E460-304C-B20D-579F71826E38}">
      <dgm:prSet phldrT="[Text]"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pPr rtl="0"/>
          <a:r>
            <a:rPr lang="en-US" sz="1600" dirty="0">
              <a:solidFill>
                <a:srgbClr val="FFFF00"/>
              </a:solidFill>
            </a:rPr>
            <a:t>↓ fear of dying</a:t>
          </a:r>
        </a:p>
        <a:p>
          <a:pPr rtl="0"/>
          <a:r>
            <a:rPr lang="en-US" sz="1600" dirty="0">
              <a:solidFill>
                <a:srgbClr val="FFFF00"/>
              </a:solidFill>
            </a:rPr>
            <a:t>↑ optimism</a:t>
          </a:r>
        </a:p>
        <a:p>
          <a:pPr rtl="0"/>
          <a:r>
            <a:rPr lang="en-US" sz="1600" dirty="0">
              <a:solidFill>
                <a:srgbClr val="FFFF00"/>
              </a:solidFill>
            </a:rPr>
            <a:t>Restored value &amp; role via productivity</a:t>
          </a:r>
        </a:p>
      </dgm:t>
    </dgm:pt>
    <dgm:pt modelId="{B34EF2CA-61BF-BE47-AC40-51A2741652CF}" type="parTrans" cxnId="{CD4C50D6-5C7B-5945-B2E5-8C9A0C384DF7}">
      <dgm:prSet/>
      <dgm:spPr/>
      <dgm:t>
        <a:bodyPr/>
        <a:lstStyle/>
        <a:p>
          <a:endParaRPr lang="en-US"/>
        </a:p>
      </dgm:t>
    </dgm:pt>
    <dgm:pt modelId="{CB787749-E6BA-8D4B-B4F0-8611BD6C4F5D}" type="sibTrans" cxnId="{CD4C50D6-5C7B-5945-B2E5-8C9A0C384DF7}">
      <dgm:prSet/>
      <dgm:spPr/>
      <dgm:t>
        <a:bodyPr/>
        <a:lstStyle/>
        <a:p>
          <a:endParaRPr lang="en-US"/>
        </a:p>
      </dgm:t>
    </dgm:pt>
    <dgm:pt modelId="{00A94526-68EE-FF40-BFD7-0F32D508F517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en-US" sz="1400" dirty="0"/>
            <a:t>Universal ART access</a:t>
          </a:r>
        </a:p>
        <a:p>
          <a:pPr rtl="0"/>
          <a:r>
            <a:rPr lang="en-US" sz="1400" dirty="0"/>
            <a:t>ART efficacy on a community level (other PWH getting better)</a:t>
          </a:r>
        </a:p>
      </dgm:t>
    </dgm:pt>
    <dgm:pt modelId="{988F7031-2AE5-754C-A975-1013E1A7A56E}" type="parTrans" cxnId="{1904D4D0-EB64-FA45-95D5-D39290E16FD2}">
      <dgm:prSet/>
      <dgm:spPr/>
      <dgm:t>
        <a:bodyPr/>
        <a:lstStyle/>
        <a:p>
          <a:endParaRPr lang="en-US"/>
        </a:p>
      </dgm:t>
    </dgm:pt>
    <dgm:pt modelId="{6857E611-FEF4-0449-8637-600095AD0B5C}" type="sibTrans" cxnId="{1904D4D0-EB64-FA45-95D5-D39290E16FD2}">
      <dgm:prSet/>
      <dgm:spPr/>
      <dgm:t>
        <a:bodyPr/>
        <a:lstStyle/>
        <a:p>
          <a:endParaRPr lang="en-US"/>
        </a:p>
      </dgm:t>
    </dgm:pt>
    <dgm:pt modelId="{040C31C5-7527-C345-A782-F3B549A5E534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en-US" dirty="0"/>
            <a:t>Perceived /</a:t>
          </a:r>
          <a:br>
            <a:rPr lang="en-US" dirty="0"/>
          </a:br>
          <a:r>
            <a:rPr lang="en-US" dirty="0"/>
            <a:t>Anticipated</a:t>
          </a:r>
        </a:p>
      </dgm:t>
    </dgm:pt>
    <dgm:pt modelId="{470F2E24-2894-6446-94F2-1EB81884C65E}" type="parTrans" cxnId="{78849DA9-9A2E-594D-AE9A-D580D0ADD512}">
      <dgm:prSet/>
      <dgm:spPr/>
      <dgm:t>
        <a:bodyPr/>
        <a:lstStyle/>
        <a:p>
          <a:endParaRPr lang="en-US"/>
        </a:p>
      </dgm:t>
    </dgm:pt>
    <dgm:pt modelId="{1617390E-6433-9A4D-83C5-32400BB44D0C}" type="sibTrans" cxnId="{78849DA9-9A2E-594D-AE9A-D580D0ADD512}">
      <dgm:prSet/>
      <dgm:spPr/>
      <dgm:t>
        <a:bodyPr/>
        <a:lstStyle/>
        <a:p>
          <a:endParaRPr lang="en-US"/>
        </a:p>
      </dgm:t>
    </dgm:pt>
    <dgm:pt modelId="{6770F7F7-2197-0F46-8648-F9FCAA8924CC}">
      <dgm:prSet phldrT="[Text]" custT="1"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pPr rtl="0"/>
          <a:r>
            <a:rPr lang="en-US" sz="1600" dirty="0">
              <a:solidFill>
                <a:srgbClr val="FFFF00"/>
              </a:solidFill>
            </a:rPr>
            <a:t>+ experiences with HIV disclosure</a:t>
          </a:r>
        </a:p>
        <a:p>
          <a:pPr rtl="0"/>
          <a:r>
            <a:rPr lang="en-US" sz="1600" dirty="0">
              <a:solidFill>
                <a:srgbClr val="FFFF00"/>
              </a:solidFill>
            </a:rPr>
            <a:t>↑ social support from others (staff, PWH, </a:t>
          </a:r>
          <a:r>
            <a:rPr lang="en-US" sz="1600" dirty="0" err="1">
              <a:solidFill>
                <a:srgbClr val="FFFF00"/>
              </a:solidFill>
            </a:rPr>
            <a:t>etc</a:t>
          </a:r>
          <a:r>
            <a:rPr lang="en-US" sz="1600" dirty="0">
              <a:solidFill>
                <a:srgbClr val="FFFF00"/>
              </a:solidFill>
            </a:rPr>
            <a:t>)</a:t>
          </a:r>
        </a:p>
      </dgm:t>
    </dgm:pt>
    <dgm:pt modelId="{5C19394C-3D70-8747-9594-6483C19D1DB7}" type="parTrans" cxnId="{13AD4AC6-6457-5F48-A73C-126058116A4C}">
      <dgm:prSet/>
      <dgm:spPr/>
      <dgm:t>
        <a:bodyPr/>
        <a:lstStyle/>
        <a:p>
          <a:endParaRPr lang="en-US"/>
        </a:p>
      </dgm:t>
    </dgm:pt>
    <dgm:pt modelId="{50BB394A-7B09-2C42-9385-303F7BA48092}" type="sibTrans" cxnId="{13AD4AC6-6457-5F48-A73C-126058116A4C}">
      <dgm:prSet/>
      <dgm:spPr/>
      <dgm:t>
        <a:bodyPr/>
        <a:lstStyle/>
        <a:p>
          <a:endParaRPr lang="en-US"/>
        </a:p>
      </dgm:t>
    </dgm:pt>
    <dgm:pt modelId="{B16F08D9-BF03-F04B-B149-ACD3DB017655}">
      <dgm:prSet phldrT="[Tex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en-US" sz="1100" dirty="0"/>
            <a:t>Universal HIV testing (i.e., prison)</a:t>
          </a:r>
        </a:p>
        <a:p>
          <a:pPr rtl="0"/>
          <a:r>
            <a:rPr lang="en-US" sz="1100" dirty="0"/>
            <a:t>Visibility at clinics (i.e., care seeking closer to home)</a:t>
          </a:r>
        </a:p>
        <a:p>
          <a:pPr rtl="0"/>
          <a:r>
            <a:rPr lang="en-US" sz="1100" dirty="0"/>
            <a:t>Not labeled as the PWH but instead as regular patient</a:t>
          </a:r>
        </a:p>
      </dgm:t>
    </dgm:pt>
    <dgm:pt modelId="{AEE5BC5C-6FF1-FE49-947D-6522A38F57E3}" type="parTrans" cxnId="{230D204B-9B5C-204D-A73C-7F59D3AEC4D9}">
      <dgm:prSet/>
      <dgm:spPr/>
      <dgm:t>
        <a:bodyPr/>
        <a:lstStyle/>
        <a:p>
          <a:endParaRPr lang="en-US"/>
        </a:p>
      </dgm:t>
    </dgm:pt>
    <dgm:pt modelId="{4C3A0F88-5ED2-7943-95AE-F5B6F9F173E5}" type="sibTrans" cxnId="{230D204B-9B5C-204D-A73C-7F59D3AEC4D9}">
      <dgm:prSet/>
      <dgm:spPr/>
      <dgm:t>
        <a:bodyPr/>
        <a:lstStyle/>
        <a:p>
          <a:endParaRPr lang="en-US"/>
        </a:p>
      </dgm:t>
    </dgm:pt>
    <dgm:pt modelId="{42A0CEF0-08E1-DF4C-9D56-06E5B8EFE9FA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dirty="0"/>
            <a:t>Enacted</a:t>
          </a:r>
        </a:p>
      </dgm:t>
    </dgm:pt>
    <dgm:pt modelId="{86602537-74A9-D245-8420-02288CAFF60E}" type="parTrans" cxnId="{8C4EF023-F2C5-8E43-9E9B-0312433DEFD4}">
      <dgm:prSet/>
      <dgm:spPr/>
      <dgm:t>
        <a:bodyPr/>
        <a:lstStyle/>
        <a:p>
          <a:endParaRPr lang="en-US"/>
        </a:p>
      </dgm:t>
    </dgm:pt>
    <dgm:pt modelId="{D34CFD92-19CD-FE42-9D19-BD73B5C159F0}" type="sibTrans" cxnId="{8C4EF023-F2C5-8E43-9E9B-0312433DEFD4}">
      <dgm:prSet/>
      <dgm:spPr/>
      <dgm:t>
        <a:bodyPr/>
        <a:lstStyle/>
        <a:p>
          <a:endParaRPr lang="en-US"/>
        </a:p>
      </dgm:t>
    </dgm:pt>
    <dgm:pt modelId="{AB4E7E0F-0337-A645-B68F-6028FA1720AC}">
      <dgm:prSet phldrT="[Text]" custT="1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pPr rtl="0"/>
          <a:r>
            <a:rPr lang="en-US" sz="1300" dirty="0">
              <a:solidFill>
                <a:srgbClr val="FFFF00"/>
              </a:solidFill>
            </a:rPr>
            <a:t>Power of appearance (healthy bodies)</a:t>
          </a:r>
        </a:p>
        <a:p>
          <a:pPr rtl="0"/>
          <a:r>
            <a:rPr lang="en-US" sz="1300" dirty="0">
              <a:solidFill>
                <a:srgbClr val="FFFF00"/>
              </a:solidFill>
            </a:rPr>
            <a:t>↓ fears (medical harms, death, sin)</a:t>
          </a:r>
        </a:p>
        <a:p>
          <a:pPr rtl="0"/>
          <a:r>
            <a:rPr lang="en-US" sz="1300" dirty="0">
              <a:solidFill>
                <a:srgbClr val="FFFF00"/>
              </a:solidFill>
            </a:rPr>
            <a:t>Reduced social normative behaviors by others</a:t>
          </a:r>
        </a:p>
      </dgm:t>
    </dgm:pt>
    <dgm:pt modelId="{8CFBFDB4-E049-6545-91E2-3EF1412BD908}" type="parTrans" cxnId="{1C41A9B0-CB74-624D-8F9C-B61B426CB599}">
      <dgm:prSet/>
      <dgm:spPr/>
      <dgm:t>
        <a:bodyPr/>
        <a:lstStyle/>
        <a:p>
          <a:endParaRPr lang="en-US"/>
        </a:p>
      </dgm:t>
    </dgm:pt>
    <dgm:pt modelId="{57C16711-569F-2949-AB92-52EE9CE4D24C}" type="sibTrans" cxnId="{1C41A9B0-CB74-624D-8F9C-B61B426CB599}">
      <dgm:prSet/>
      <dgm:spPr/>
      <dgm:t>
        <a:bodyPr/>
        <a:lstStyle/>
        <a:p>
          <a:endParaRPr lang="en-US"/>
        </a:p>
      </dgm:t>
    </dgm:pt>
    <dgm:pt modelId="{A1378C90-9A9C-7F44-BCB2-F8AA695D75B6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en-US" dirty="0"/>
            <a:t>RS-ART (no waiting)</a:t>
          </a:r>
        </a:p>
        <a:p>
          <a:pPr rtl="0"/>
          <a:r>
            <a:rPr lang="en-US" dirty="0"/>
            <a:t>Intervention messaging (e.g. by staff as they normalize PWID with HIV)</a:t>
          </a:r>
        </a:p>
        <a:p>
          <a:pPr rtl="0"/>
          <a:r>
            <a:rPr lang="en-US" dirty="0"/>
            <a:t>Broader ART coverage to other PWID with HIV</a:t>
          </a:r>
        </a:p>
      </dgm:t>
    </dgm:pt>
    <dgm:pt modelId="{CFA9216D-0BB9-1D49-83E8-71B35CCF51BF}" type="parTrans" cxnId="{57411488-D991-3F4A-8152-24A4F2820F9D}">
      <dgm:prSet/>
      <dgm:spPr/>
      <dgm:t>
        <a:bodyPr/>
        <a:lstStyle/>
        <a:p>
          <a:endParaRPr lang="en-US"/>
        </a:p>
      </dgm:t>
    </dgm:pt>
    <dgm:pt modelId="{4B1F402F-E7AD-E44C-BB08-7392B0EF23AD}" type="sibTrans" cxnId="{57411488-D991-3F4A-8152-24A4F2820F9D}">
      <dgm:prSet/>
      <dgm:spPr/>
      <dgm:t>
        <a:bodyPr/>
        <a:lstStyle/>
        <a:p>
          <a:endParaRPr lang="en-US"/>
        </a:p>
      </dgm:t>
    </dgm:pt>
    <dgm:pt modelId="{B2967B71-323F-034C-B76F-D7A05A97511C}" type="pres">
      <dgm:prSet presAssocID="{A977583A-5673-B245-82CE-7DF2C00C289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5E4FECD-222A-3A4E-8866-7DB6A32F8382}" type="pres">
      <dgm:prSet presAssocID="{998CA40E-60E3-C94E-B9BC-F4493B5359A4}" presName="horFlow" presStyleCnt="0"/>
      <dgm:spPr/>
    </dgm:pt>
    <dgm:pt modelId="{C95ACDED-92A7-0241-BA20-3869E9B2547C}" type="pres">
      <dgm:prSet presAssocID="{998CA40E-60E3-C94E-B9BC-F4493B5359A4}" presName="bigChev" presStyleLbl="node1" presStyleIdx="0" presStyleCnt="3"/>
      <dgm:spPr/>
    </dgm:pt>
    <dgm:pt modelId="{3DF584AE-7273-A145-B69F-47C8BF019B1A}" type="pres">
      <dgm:prSet presAssocID="{B34EF2CA-61BF-BE47-AC40-51A2741652CF}" presName="parTrans" presStyleCnt="0"/>
      <dgm:spPr/>
    </dgm:pt>
    <dgm:pt modelId="{9FAEC644-EB17-9640-B6B1-AC7935C2B9A8}" type="pres">
      <dgm:prSet presAssocID="{4070EF46-E460-304C-B20D-579F71826E38}" presName="node" presStyleLbl="alignAccFollowNode1" presStyleIdx="0" presStyleCnt="6">
        <dgm:presLayoutVars>
          <dgm:bulletEnabled val="1"/>
        </dgm:presLayoutVars>
      </dgm:prSet>
      <dgm:spPr/>
    </dgm:pt>
    <dgm:pt modelId="{62576E21-ACBF-3D45-BE12-1D3FE699FE12}" type="pres">
      <dgm:prSet presAssocID="{CB787749-E6BA-8D4B-B4F0-8611BD6C4F5D}" presName="sibTrans" presStyleCnt="0"/>
      <dgm:spPr/>
    </dgm:pt>
    <dgm:pt modelId="{B69BE1E3-90AE-524C-ABAE-9200D3E34598}" type="pres">
      <dgm:prSet presAssocID="{00A94526-68EE-FF40-BFD7-0F32D508F517}" presName="node" presStyleLbl="alignAccFollowNode1" presStyleIdx="1" presStyleCnt="6">
        <dgm:presLayoutVars>
          <dgm:bulletEnabled val="1"/>
        </dgm:presLayoutVars>
      </dgm:prSet>
      <dgm:spPr/>
    </dgm:pt>
    <dgm:pt modelId="{C24153A9-70F2-4841-925C-F77FB9AB2A23}" type="pres">
      <dgm:prSet presAssocID="{998CA40E-60E3-C94E-B9BC-F4493B5359A4}" presName="vSp" presStyleCnt="0"/>
      <dgm:spPr/>
    </dgm:pt>
    <dgm:pt modelId="{C9F6C2FB-A553-414D-8BF9-F48C6FF7A3BB}" type="pres">
      <dgm:prSet presAssocID="{040C31C5-7527-C345-A782-F3B549A5E534}" presName="horFlow" presStyleCnt="0"/>
      <dgm:spPr/>
    </dgm:pt>
    <dgm:pt modelId="{1CF5A7CD-4D61-A343-BB5F-D7F64B1701CC}" type="pres">
      <dgm:prSet presAssocID="{040C31C5-7527-C345-A782-F3B549A5E534}" presName="bigChev" presStyleLbl="node1" presStyleIdx="1" presStyleCnt="3"/>
      <dgm:spPr/>
    </dgm:pt>
    <dgm:pt modelId="{2D39E711-D2DC-6A4D-8034-49E48C316E6E}" type="pres">
      <dgm:prSet presAssocID="{5C19394C-3D70-8747-9594-6483C19D1DB7}" presName="parTrans" presStyleCnt="0"/>
      <dgm:spPr/>
    </dgm:pt>
    <dgm:pt modelId="{5C1C00E2-5CFB-A141-AC80-DAFDE23B883A}" type="pres">
      <dgm:prSet presAssocID="{6770F7F7-2197-0F46-8648-F9FCAA8924CC}" presName="node" presStyleLbl="alignAccFollowNode1" presStyleIdx="2" presStyleCnt="6">
        <dgm:presLayoutVars>
          <dgm:bulletEnabled val="1"/>
        </dgm:presLayoutVars>
      </dgm:prSet>
      <dgm:spPr/>
    </dgm:pt>
    <dgm:pt modelId="{9BECE9F0-3A8D-6142-A5BE-F97286D4CEBD}" type="pres">
      <dgm:prSet presAssocID="{50BB394A-7B09-2C42-9385-303F7BA48092}" presName="sibTrans" presStyleCnt="0"/>
      <dgm:spPr/>
    </dgm:pt>
    <dgm:pt modelId="{A0DEAC51-541E-2845-B0E5-111B24FB9D9B}" type="pres">
      <dgm:prSet presAssocID="{B16F08D9-BF03-F04B-B149-ACD3DB017655}" presName="node" presStyleLbl="alignAccFollowNode1" presStyleIdx="3" presStyleCnt="6">
        <dgm:presLayoutVars>
          <dgm:bulletEnabled val="1"/>
        </dgm:presLayoutVars>
      </dgm:prSet>
      <dgm:spPr/>
    </dgm:pt>
    <dgm:pt modelId="{576D8A35-A3E5-8244-9F4B-F16540D05C7E}" type="pres">
      <dgm:prSet presAssocID="{040C31C5-7527-C345-A782-F3B549A5E534}" presName="vSp" presStyleCnt="0"/>
      <dgm:spPr/>
    </dgm:pt>
    <dgm:pt modelId="{A58D587E-4425-BA4C-ACE9-458786517699}" type="pres">
      <dgm:prSet presAssocID="{42A0CEF0-08E1-DF4C-9D56-06E5B8EFE9FA}" presName="horFlow" presStyleCnt="0"/>
      <dgm:spPr/>
    </dgm:pt>
    <dgm:pt modelId="{BCE14F06-EEEE-F94B-A9DB-81D85B88ED55}" type="pres">
      <dgm:prSet presAssocID="{42A0CEF0-08E1-DF4C-9D56-06E5B8EFE9FA}" presName="bigChev" presStyleLbl="node1" presStyleIdx="2" presStyleCnt="3"/>
      <dgm:spPr/>
    </dgm:pt>
    <dgm:pt modelId="{29F7AF6B-9F97-2449-BF13-FF9E1F0F22D9}" type="pres">
      <dgm:prSet presAssocID="{8CFBFDB4-E049-6545-91E2-3EF1412BD908}" presName="parTrans" presStyleCnt="0"/>
      <dgm:spPr/>
    </dgm:pt>
    <dgm:pt modelId="{1406AEEB-90C7-AF42-ACFD-41AFE6E29ACA}" type="pres">
      <dgm:prSet presAssocID="{AB4E7E0F-0337-A645-B68F-6028FA1720AC}" presName="node" presStyleLbl="alignAccFollowNode1" presStyleIdx="4" presStyleCnt="6">
        <dgm:presLayoutVars>
          <dgm:bulletEnabled val="1"/>
        </dgm:presLayoutVars>
      </dgm:prSet>
      <dgm:spPr/>
    </dgm:pt>
    <dgm:pt modelId="{0EE97BA8-B919-1A4D-B949-520F70A9E4E5}" type="pres">
      <dgm:prSet presAssocID="{57C16711-569F-2949-AB92-52EE9CE4D24C}" presName="sibTrans" presStyleCnt="0"/>
      <dgm:spPr/>
    </dgm:pt>
    <dgm:pt modelId="{39D0174E-00E4-B64E-9BA4-86100C9E7571}" type="pres">
      <dgm:prSet presAssocID="{A1378C90-9A9C-7F44-BCB2-F8AA695D75B6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FE41030C-6A78-A14B-A24B-C891FE78930F}" type="presOf" srcId="{00A94526-68EE-FF40-BFD7-0F32D508F517}" destId="{B69BE1E3-90AE-524C-ABAE-9200D3E34598}" srcOrd="0" destOrd="0" presId="urn:microsoft.com/office/officeart/2005/8/layout/lProcess3"/>
    <dgm:cxn modelId="{029C1318-1CD3-7F41-92BE-DBB90A129B70}" type="presOf" srcId="{040C31C5-7527-C345-A782-F3B549A5E534}" destId="{1CF5A7CD-4D61-A343-BB5F-D7F64B1701CC}" srcOrd="0" destOrd="0" presId="urn:microsoft.com/office/officeart/2005/8/layout/lProcess3"/>
    <dgm:cxn modelId="{5CF86218-69F6-8944-9807-05F5910EA95A}" type="presOf" srcId="{6770F7F7-2197-0F46-8648-F9FCAA8924CC}" destId="{5C1C00E2-5CFB-A141-AC80-DAFDE23B883A}" srcOrd="0" destOrd="0" presId="urn:microsoft.com/office/officeart/2005/8/layout/lProcess3"/>
    <dgm:cxn modelId="{A364181F-1749-3548-9E0B-4FB0CBA96AC2}" srcId="{A977583A-5673-B245-82CE-7DF2C00C2899}" destId="{998CA40E-60E3-C94E-B9BC-F4493B5359A4}" srcOrd="0" destOrd="0" parTransId="{2F3AE5B8-5582-3E41-AC1A-E699B707B28F}" sibTransId="{1FBB1E14-D037-9D43-8FA2-FEA8FB701A5C}"/>
    <dgm:cxn modelId="{8C4EF023-F2C5-8E43-9E9B-0312433DEFD4}" srcId="{A977583A-5673-B245-82CE-7DF2C00C2899}" destId="{42A0CEF0-08E1-DF4C-9D56-06E5B8EFE9FA}" srcOrd="2" destOrd="0" parTransId="{86602537-74A9-D245-8420-02288CAFF60E}" sibTransId="{D34CFD92-19CD-FE42-9D19-BD73B5C159F0}"/>
    <dgm:cxn modelId="{230D204B-9B5C-204D-A73C-7F59D3AEC4D9}" srcId="{040C31C5-7527-C345-A782-F3B549A5E534}" destId="{B16F08D9-BF03-F04B-B149-ACD3DB017655}" srcOrd="1" destOrd="0" parTransId="{AEE5BC5C-6FF1-FE49-947D-6522A38F57E3}" sibTransId="{4C3A0F88-5ED2-7943-95AE-F5B6F9F173E5}"/>
    <dgm:cxn modelId="{57411488-D991-3F4A-8152-24A4F2820F9D}" srcId="{42A0CEF0-08E1-DF4C-9D56-06E5B8EFE9FA}" destId="{A1378C90-9A9C-7F44-BCB2-F8AA695D75B6}" srcOrd="1" destOrd="0" parTransId="{CFA9216D-0BB9-1D49-83E8-71B35CCF51BF}" sibTransId="{4B1F402F-E7AD-E44C-BB08-7392B0EF23AD}"/>
    <dgm:cxn modelId="{9F7803A4-6385-A74B-91A5-B3C84083D9D9}" type="presOf" srcId="{4070EF46-E460-304C-B20D-579F71826E38}" destId="{9FAEC644-EB17-9640-B6B1-AC7935C2B9A8}" srcOrd="0" destOrd="0" presId="urn:microsoft.com/office/officeart/2005/8/layout/lProcess3"/>
    <dgm:cxn modelId="{78849DA9-9A2E-594D-AE9A-D580D0ADD512}" srcId="{A977583A-5673-B245-82CE-7DF2C00C2899}" destId="{040C31C5-7527-C345-A782-F3B549A5E534}" srcOrd="1" destOrd="0" parTransId="{470F2E24-2894-6446-94F2-1EB81884C65E}" sibTransId="{1617390E-6433-9A4D-83C5-32400BB44D0C}"/>
    <dgm:cxn modelId="{1C41A9B0-CB74-624D-8F9C-B61B426CB599}" srcId="{42A0CEF0-08E1-DF4C-9D56-06E5B8EFE9FA}" destId="{AB4E7E0F-0337-A645-B68F-6028FA1720AC}" srcOrd="0" destOrd="0" parTransId="{8CFBFDB4-E049-6545-91E2-3EF1412BD908}" sibTransId="{57C16711-569F-2949-AB92-52EE9CE4D24C}"/>
    <dgm:cxn modelId="{13AD4AC6-6457-5F48-A73C-126058116A4C}" srcId="{040C31C5-7527-C345-A782-F3B549A5E534}" destId="{6770F7F7-2197-0F46-8648-F9FCAA8924CC}" srcOrd="0" destOrd="0" parTransId="{5C19394C-3D70-8747-9594-6483C19D1DB7}" sibTransId="{50BB394A-7B09-2C42-9385-303F7BA48092}"/>
    <dgm:cxn modelId="{1904D4D0-EB64-FA45-95D5-D39290E16FD2}" srcId="{998CA40E-60E3-C94E-B9BC-F4493B5359A4}" destId="{00A94526-68EE-FF40-BFD7-0F32D508F517}" srcOrd="1" destOrd="0" parTransId="{988F7031-2AE5-754C-A975-1013E1A7A56E}" sibTransId="{6857E611-FEF4-0449-8637-600095AD0B5C}"/>
    <dgm:cxn modelId="{AA5807D2-D197-1845-B6D4-2A39E6B0A35B}" type="presOf" srcId="{B16F08D9-BF03-F04B-B149-ACD3DB017655}" destId="{A0DEAC51-541E-2845-B0E5-111B24FB9D9B}" srcOrd="0" destOrd="0" presId="urn:microsoft.com/office/officeart/2005/8/layout/lProcess3"/>
    <dgm:cxn modelId="{CD4C50D6-5C7B-5945-B2E5-8C9A0C384DF7}" srcId="{998CA40E-60E3-C94E-B9BC-F4493B5359A4}" destId="{4070EF46-E460-304C-B20D-579F71826E38}" srcOrd="0" destOrd="0" parTransId="{B34EF2CA-61BF-BE47-AC40-51A2741652CF}" sibTransId="{CB787749-E6BA-8D4B-B4F0-8611BD6C4F5D}"/>
    <dgm:cxn modelId="{5D26E8D7-BE4A-524F-8902-D1826DC59315}" type="presOf" srcId="{998CA40E-60E3-C94E-B9BC-F4493B5359A4}" destId="{C95ACDED-92A7-0241-BA20-3869E9B2547C}" srcOrd="0" destOrd="0" presId="urn:microsoft.com/office/officeart/2005/8/layout/lProcess3"/>
    <dgm:cxn modelId="{380505E6-3F3D-384B-B141-1A7E4281AE1F}" type="presOf" srcId="{42A0CEF0-08E1-DF4C-9D56-06E5B8EFE9FA}" destId="{BCE14F06-EEEE-F94B-A9DB-81D85B88ED55}" srcOrd="0" destOrd="0" presId="urn:microsoft.com/office/officeart/2005/8/layout/lProcess3"/>
    <dgm:cxn modelId="{3445CAE7-F937-894D-A6D1-E4191F459E5A}" type="presOf" srcId="{AB4E7E0F-0337-A645-B68F-6028FA1720AC}" destId="{1406AEEB-90C7-AF42-ACFD-41AFE6E29ACA}" srcOrd="0" destOrd="0" presId="urn:microsoft.com/office/officeart/2005/8/layout/lProcess3"/>
    <dgm:cxn modelId="{97BBB2FA-7724-AD49-9566-7C1DBFADC789}" type="presOf" srcId="{A977583A-5673-B245-82CE-7DF2C00C2899}" destId="{B2967B71-323F-034C-B76F-D7A05A97511C}" srcOrd="0" destOrd="0" presId="urn:microsoft.com/office/officeart/2005/8/layout/lProcess3"/>
    <dgm:cxn modelId="{DFED96FB-E21B-3948-B7CB-6A7313C4BF32}" type="presOf" srcId="{A1378C90-9A9C-7F44-BCB2-F8AA695D75B6}" destId="{39D0174E-00E4-B64E-9BA4-86100C9E7571}" srcOrd="0" destOrd="0" presId="urn:microsoft.com/office/officeart/2005/8/layout/lProcess3"/>
    <dgm:cxn modelId="{DEBA3110-E8E2-2445-93A1-6CD55A98556E}" type="presParOf" srcId="{B2967B71-323F-034C-B76F-D7A05A97511C}" destId="{45E4FECD-222A-3A4E-8866-7DB6A32F8382}" srcOrd="0" destOrd="0" presId="urn:microsoft.com/office/officeart/2005/8/layout/lProcess3"/>
    <dgm:cxn modelId="{EDBE5FF5-34D0-4E4E-8955-D76BF1F7C35A}" type="presParOf" srcId="{45E4FECD-222A-3A4E-8866-7DB6A32F8382}" destId="{C95ACDED-92A7-0241-BA20-3869E9B2547C}" srcOrd="0" destOrd="0" presId="urn:microsoft.com/office/officeart/2005/8/layout/lProcess3"/>
    <dgm:cxn modelId="{76464A55-9EB0-3A4A-90FF-5B8CA3999A5B}" type="presParOf" srcId="{45E4FECD-222A-3A4E-8866-7DB6A32F8382}" destId="{3DF584AE-7273-A145-B69F-47C8BF019B1A}" srcOrd="1" destOrd="0" presId="urn:microsoft.com/office/officeart/2005/8/layout/lProcess3"/>
    <dgm:cxn modelId="{0CFEE5A8-38E1-E14A-AFCE-6A29E95FA398}" type="presParOf" srcId="{45E4FECD-222A-3A4E-8866-7DB6A32F8382}" destId="{9FAEC644-EB17-9640-B6B1-AC7935C2B9A8}" srcOrd="2" destOrd="0" presId="urn:microsoft.com/office/officeart/2005/8/layout/lProcess3"/>
    <dgm:cxn modelId="{D6F61AE3-7FB9-7040-BC4C-E34717E3A55A}" type="presParOf" srcId="{45E4FECD-222A-3A4E-8866-7DB6A32F8382}" destId="{62576E21-ACBF-3D45-BE12-1D3FE699FE12}" srcOrd="3" destOrd="0" presId="urn:microsoft.com/office/officeart/2005/8/layout/lProcess3"/>
    <dgm:cxn modelId="{9D54E511-A23A-F246-ADF0-DED8542953C3}" type="presParOf" srcId="{45E4FECD-222A-3A4E-8866-7DB6A32F8382}" destId="{B69BE1E3-90AE-524C-ABAE-9200D3E34598}" srcOrd="4" destOrd="0" presId="urn:microsoft.com/office/officeart/2005/8/layout/lProcess3"/>
    <dgm:cxn modelId="{AB1EC913-1E14-7649-8CBA-8D9F87B0B547}" type="presParOf" srcId="{B2967B71-323F-034C-B76F-D7A05A97511C}" destId="{C24153A9-70F2-4841-925C-F77FB9AB2A23}" srcOrd="1" destOrd="0" presId="urn:microsoft.com/office/officeart/2005/8/layout/lProcess3"/>
    <dgm:cxn modelId="{AF0BBC31-8ED2-1248-B80B-4B54F24EE072}" type="presParOf" srcId="{B2967B71-323F-034C-B76F-D7A05A97511C}" destId="{C9F6C2FB-A553-414D-8BF9-F48C6FF7A3BB}" srcOrd="2" destOrd="0" presId="urn:microsoft.com/office/officeart/2005/8/layout/lProcess3"/>
    <dgm:cxn modelId="{B2B5D897-F2FD-094E-BFEB-D60700B438AB}" type="presParOf" srcId="{C9F6C2FB-A553-414D-8BF9-F48C6FF7A3BB}" destId="{1CF5A7CD-4D61-A343-BB5F-D7F64B1701CC}" srcOrd="0" destOrd="0" presId="urn:microsoft.com/office/officeart/2005/8/layout/lProcess3"/>
    <dgm:cxn modelId="{49D36CD7-487C-6741-BE6D-B5EFC549F297}" type="presParOf" srcId="{C9F6C2FB-A553-414D-8BF9-F48C6FF7A3BB}" destId="{2D39E711-D2DC-6A4D-8034-49E48C316E6E}" srcOrd="1" destOrd="0" presId="urn:microsoft.com/office/officeart/2005/8/layout/lProcess3"/>
    <dgm:cxn modelId="{8C1D035E-0047-2849-974E-D493852A1B68}" type="presParOf" srcId="{C9F6C2FB-A553-414D-8BF9-F48C6FF7A3BB}" destId="{5C1C00E2-5CFB-A141-AC80-DAFDE23B883A}" srcOrd="2" destOrd="0" presId="urn:microsoft.com/office/officeart/2005/8/layout/lProcess3"/>
    <dgm:cxn modelId="{23975706-4C9E-F94C-9883-5297E846F3A5}" type="presParOf" srcId="{C9F6C2FB-A553-414D-8BF9-F48C6FF7A3BB}" destId="{9BECE9F0-3A8D-6142-A5BE-F97286D4CEBD}" srcOrd="3" destOrd="0" presId="urn:microsoft.com/office/officeart/2005/8/layout/lProcess3"/>
    <dgm:cxn modelId="{EEB75347-77C1-2044-BFCE-48855A180383}" type="presParOf" srcId="{C9F6C2FB-A553-414D-8BF9-F48C6FF7A3BB}" destId="{A0DEAC51-541E-2845-B0E5-111B24FB9D9B}" srcOrd="4" destOrd="0" presId="urn:microsoft.com/office/officeart/2005/8/layout/lProcess3"/>
    <dgm:cxn modelId="{E9E0719F-3389-4D46-A0CC-78C83921E76E}" type="presParOf" srcId="{B2967B71-323F-034C-B76F-D7A05A97511C}" destId="{576D8A35-A3E5-8244-9F4B-F16540D05C7E}" srcOrd="3" destOrd="0" presId="urn:microsoft.com/office/officeart/2005/8/layout/lProcess3"/>
    <dgm:cxn modelId="{FA4DA88B-1F5C-6B44-B0E1-2D3B69A831BB}" type="presParOf" srcId="{B2967B71-323F-034C-B76F-D7A05A97511C}" destId="{A58D587E-4425-BA4C-ACE9-458786517699}" srcOrd="4" destOrd="0" presId="urn:microsoft.com/office/officeart/2005/8/layout/lProcess3"/>
    <dgm:cxn modelId="{FAF73AA6-7AC9-9844-A9D9-255ABA99C352}" type="presParOf" srcId="{A58D587E-4425-BA4C-ACE9-458786517699}" destId="{BCE14F06-EEEE-F94B-A9DB-81D85B88ED55}" srcOrd="0" destOrd="0" presId="urn:microsoft.com/office/officeart/2005/8/layout/lProcess3"/>
    <dgm:cxn modelId="{29A1A0D4-3A9E-C941-9586-96761E6B3FDF}" type="presParOf" srcId="{A58D587E-4425-BA4C-ACE9-458786517699}" destId="{29F7AF6B-9F97-2449-BF13-FF9E1F0F22D9}" srcOrd="1" destOrd="0" presId="urn:microsoft.com/office/officeart/2005/8/layout/lProcess3"/>
    <dgm:cxn modelId="{1DCEE05A-FA6D-F64C-8EE5-8592752C8DF2}" type="presParOf" srcId="{A58D587E-4425-BA4C-ACE9-458786517699}" destId="{1406AEEB-90C7-AF42-ACFD-41AFE6E29ACA}" srcOrd="2" destOrd="0" presId="urn:microsoft.com/office/officeart/2005/8/layout/lProcess3"/>
    <dgm:cxn modelId="{71ED4C97-FFC6-B346-A7D0-EE1233F3E43F}" type="presParOf" srcId="{A58D587E-4425-BA4C-ACE9-458786517699}" destId="{0EE97BA8-B919-1A4D-B949-520F70A9E4E5}" srcOrd="3" destOrd="0" presId="urn:microsoft.com/office/officeart/2005/8/layout/lProcess3"/>
    <dgm:cxn modelId="{82E0A911-926B-BF46-AE6D-DDFB03787E77}" type="presParOf" srcId="{A58D587E-4425-BA4C-ACE9-458786517699}" destId="{39D0174E-00E4-B64E-9BA4-86100C9E7571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ACDED-92A7-0241-BA20-3869E9B2547C}">
      <dsp:nvSpPr>
        <dsp:cNvPr id="0" name=""/>
        <dsp:cNvSpPr/>
      </dsp:nvSpPr>
      <dsp:spPr>
        <a:xfrm>
          <a:off x="18616" y="1548"/>
          <a:ext cx="3772792" cy="1509117"/>
        </a:xfrm>
        <a:prstGeom prst="chevron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Internalized</a:t>
          </a:r>
        </a:p>
      </dsp:txBody>
      <dsp:txXfrm>
        <a:off x="773175" y="1548"/>
        <a:ext cx="2263675" cy="1509117"/>
      </dsp:txXfrm>
    </dsp:sp>
    <dsp:sp modelId="{9FAEC644-EB17-9640-B6B1-AC7935C2B9A8}">
      <dsp:nvSpPr>
        <dsp:cNvPr id="0" name=""/>
        <dsp:cNvSpPr/>
      </dsp:nvSpPr>
      <dsp:spPr>
        <a:xfrm>
          <a:off x="3300945" y="129823"/>
          <a:ext cx="3131417" cy="1252567"/>
        </a:xfrm>
        <a:prstGeom prst="chevron">
          <a:avLst/>
        </a:prstGeom>
        <a:solidFill>
          <a:schemeClr val="accent6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↓ fear of dying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↑ optimism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Restored value &amp; role via productivity</a:t>
          </a:r>
        </a:p>
      </dsp:txBody>
      <dsp:txXfrm>
        <a:off x="3927229" y="129823"/>
        <a:ext cx="1878850" cy="1252567"/>
      </dsp:txXfrm>
    </dsp:sp>
    <dsp:sp modelId="{B69BE1E3-90AE-524C-ABAE-9200D3E34598}">
      <dsp:nvSpPr>
        <dsp:cNvPr id="0" name=""/>
        <dsp:cNvSpPr/>
      </dsp:nvSpPr>
      <dsp:spPr>
        <a:xfrm>
          <a:off x="5993965" y="129823"/>
          <a:ext cx="3131417" cy="1252567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Universal ART access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ART efficacy on a community level (other PWH getting better)</a:t>
          </a:r>
        </a:p>
      </dsp:txBody>
      <dsp:txXfrm>
        <a:off x="6620249" y="129823"/>
        <a:ext cx="1878850" cy="1252567"/>
      </dsp:txXfrm>
    </dsp:sp>
    <dsp:sp modelId="{1CF5A7CD-4D61-A343-BB5F-D7F64B1701CC}">
      <dsp:nvSpPr>
        <dsp:cNvPr id="0" name=""/>
        <dsp:cNvSpPr/>
      </dsp:nvSpPr>
      <dsp:spPr>
        <a:xfrm>
          <a:off x="18616" y="1721941"/>
          <a:ext cx="3772792" cy="1509117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Perceived /</a:t>
          </a:r>
          <a:br>
            <a:rPr lang="en-US" sz="3200" kern="1200" dirty="0"/>
          </a:br>
          <a:r>
            <a:rPr lang="en-US" sz="3200" kern="1200" dirty="0"/>
            <a:t>Anticipated</a:t>
          </a:r>
        </a:p>
      </dsp:txBody>
      <dsp:txXfrm>
        <a:off x="773175" y="1721941"/>
        <a:ext cx="2263675" cy="1509117"/>
      </dsp:txXfrm>
    </dsp:sp>
    <dsp:sp modelId="{5C1C00E2-5CFB-A141-AC80-DAFDE23B883A}">
      <dsp:nvSpPr>
        <dsp:cNvPr id="0" name=""/>
        <dsp:cNvSpPr/>
      </dsp:nvSpPr>
      <dsp:spPr>
        <a:xfrm>
          <a:off x="3300945" y="1850216"/>
          <a:ext cx="3131417" cy="1252567"/>
        </a:xfrm>
        <a:prstGeom prst="chevron">
          <a:avLst/>
        </a:prstGeom>
        <a:solidFill>
          <a:schemeClr val="accent1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+ experiences with HIV disclosure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↑ social support from others (staff, PWH, </a:t>
          </a:r>
          <a:r>
            <a:rPr lang="en-US" sz="1600" kern="1200" dirty="0" err="1">
              <a:solidFill>
                <a:srgbClr val="FFFF00"/>
              </a:solidFill>
            </a:rPr>
            <a:t>etc</a:t>
          </a:r>
          <a:r>
            <a:rPr lang="en-US" sz="1600" kern="1200" dirty="0">
              <a:solidFill>
                <a:srgbClr val="FFFF00"/>
              </a:solidFill>
            </a:rPr>
            <a:t>)</a:t>
          </a:r>
        </a:p>
      </dsp:txBody>
      <dsp:txXfrm>
        <a:off x="3927229" y="1850216"/>
        <a:ext cx="1878850" cy="1252567"/>
      </dsp:txXfrm>
    </dsp:sp>
    <dsp:sp modelId="{A0DEAC51-541E-2845-B0E5-111B24FB9D9B}">
      <dsp:nvSpPr>
        <dsp:cNvPr id="0" name=""/>
        <dsp:cNvSpPr/>
      </dsp:nvSpPr>
      <dsp:spPr>
        <a:xfrm>
          <a:off x="5993965" y="1850216"/>
          <a:ext cx="3131417" cy="1252567"/>
        </a:xfrm>
        <a:prstGeom prst="chevron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Universal HIV testing (i.e., prison)</a:t>
          </a: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Visibility at clinics (i.e., care seeking closer to home)</a:t>
          </a: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Not labeled as the PWH but instead as regular patient</a:t>
          </a:r>
        </a:p>
      </dsp:txBody>
      <dsp:txXfrm>
        <a:off x="6620249" y="1850216"/>
        <a:ext cx="1878850" cy="1252567"/>
      </dsp:txXfrm>
    </dsp:sp>
    <dsp:sp modelId="{BCE14F06-EEEE-F94B-A9DB-81D85B88ED55}">
      <dsp:nvSpPr>
        <dsp:cNvPr id="0" name=""/>
        <dsp:cNvSpPr/>
      </dsp:nvSpPr>
      <dsp:spPr>
        <a:xfrm>
          <a:off x="18616" y="3442334"/>
          <a:ext cx="3772792" cy="1509117"/>
        </a:xfrm>
        <a:prstGeom prst="chevron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Enacted</a:t>
          </a:r>
        </a:p>
      </dsp:txBody>
      <dsp:txXfrm>
        <a:off x="773175" y="3442334"/>
        <a:ext cx="2263675" cy="1509117"/>
      </dsp:txXfrm>
    </dsp:sp>
    <dsp:sp modelId="{1406AEEB-90C7-AF42-ACFD-41AFE6E29ACA}">
      <dsp:nvSpPr>
        <dsp:cNvPr id="0" name=""/>
        <dsp:cNvSpPr/>
      </dsp:nvSpPr>
      <dsp:spPr>
        <a:xfrm>
          <a:off x="3300945" y="3570609"/>
          <a:ext cx="3131417" cy="1252567"/>
        </a:xfrm>
        <a:prstGeom prst="chevron">
          <a:avLst/>
        </a:prstGeom>
        <a:solidFill>
          <a:schemeClr val="accent2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FF00"/>
              </a:solidFill>
            </a:rPr>
            <a:t>Power of appearance (healthy bodies)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FF00"/>
              </a:solidFill>
            </a:rPr>
            <a:t>↓ fears (medical harms, death, sin)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FF00"/>
              </a:solidFill>
            </a:rPr>
            <a:t>Reduced social normative behaviors by others</a:t>
          </a:r>
        </a:p>
      </dsp:txBody>
      <dsp:txXfrm>
        <a:off x="3927229" y="3570609"/>
        <a:ext cx="1878850" cy="1252567"/>
      </dsp:txXfrm>
    </dsp:sp>
    <dsp:sp modelId="{39D0174E-00E4-B64E-9BA4-86100C9E7571}">
      <dsp:nvSpPr>
        <dsp:cNvPr id="0" name=""/>
        <dsp:cNvSpPr/>
      </dsp:nvSpPr>
      <dsp:spPr>
        <a:xfrm>
          <a:off x="5993965" y="3570609"/>
          <a:ext cx="3131417" cy="1252567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RS-ART (no waiting)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Intervention messaging (e.g. by staff as they normalize PWID with HIV)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Broader ART coverage to other PWID with HIV</a:t>
          </a:r>
        </a:p>
      </dsp:txBody>
      <dsp:txXfrm>
        <a:off x="6620249" y="3570609"/>
        <a:ext cx="1878850" cy="1252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0.07643</cdr:x>
      <cdr:y>0.91176</cdr:y>
    </cdr:from>
    <cdr:to>
      <cdr:x>0.48333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6C4B940-6553-002A-3A15-E042ECA8327F}"/>
            </a:ext>
          </a:extLst>
        </cdr:cNvPr>
        <cdr:cNvSpPr txBox="1"/>
      </cdr:nvSpPr>
      <cdr:spPr>
        <a:xfrm xmlns:a="http://schemas.openxmlformats.org/drawingml/2006/main">
          <a:off x="698863" y="4724400"/>
          <a:ext cx="3720737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>
              <a:solidFill>
                <a:srgbClr val="FF0000"/>
              </a:solidFill>
            </a:rPr>
            <a:t>Provides Direct Patient Care to PWID</a:t>
          </a:r>
        </a:p>
      </cdr:txBody>
    </cdr:sp>
  </cdr:relSizeAnchor>
  <cdr:relSizeAnchor xmlns:cdr="http://schemas.openxmlformats.org/drawingml/2006/chartDrawing">
    <cdr:from>
      <cdr:x>0.56667</cdr:x>
      <cdr:y>0.91176</cdr:y>
    </cdr:from>
    <cdr:to>
      <cdr:x>0.96667</cdr:x>
      <cdr:y>0.98529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511995-6F04-F2F3-034B-8624435503F0}"/>
            </a:ext>
          </a:extLst>
        </cdr:cNvPr>
        <cdr:cNvSpPr txBox="1"/>
      </cdr:nvSpPr>
      <cdr:spPr>
        <a:xfrm xmlns:a="http://schemas.openxmlformats.org/drawingml/2006/main">
          <a:off x="5181600" y="4724400"/>
          <a:ext cx="3657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>
              <a:solidFill>
                <a:srgbClr val="FF0000"/>
              </a:solidFill>
            </a:rPr>
            <a:t>No Direct Patient Care to PWID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F78A5-3ECC-410B-9C52-A57AA21C435F}" type="datetimeFigureOut">
              <a:rPr lang="en-US" smtClean="0"/>
              <a:t>7/19/23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43B9B-87D0-4380-A962-F69BD125A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43B9B-87D0-4380-A962-F69BD125AC41}" type="slidenum">
              <a:rPr lang="en-US" smtClean="0"/>
              <a:t>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43B9B-87D0-4380-A962-F69BD125AC4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E867-5880-4ED1-98BE-FFB437DA81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46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Prejudice is “negative emotions and feelings felt towards PLWHA”. People who aren’t living with HIV may feel</a:t>
            </a:r>
            <a:r>
              <a:rPr lang="en-US" baseline="0" dirty="0"/>
              <a:t> things like disgust, anger, or fear towards people living with HIV.</a:t>
            </a:r>
          </a:p>
          <a:p>
            <a:endParaRPr lang="en-US" baseline="0" dirty="0"/>
          </a:p>
          <a:p>
            <a:r>
              <a:rPr lang="en-US" baseline="0" dirty="0"/>
              <a:t>Stereotypes are “group-based beliefs about PLWHA, often applied to individuals living with HIV”. These could be assumptions that most people living with HIV are gay men, sex workers, or drug addicts. </a:t>
            </a:r>
          </a:p>
          <a:p>
            <a:endParaRPr lang="en-US" baseline="0" dirty="0"/>
          </a:p>
          <a:p>
            <a:r>
              <a:rPr lang="en-US" baseline="0" dirty="0"/>
              <a:t>Discrimination is “behavioral expressions of prejudice directed towards PLWHA”. People who aren’t living with HIV may refuse to be friends, not hire, or even physically attack people living with HIV.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6C330-5EDC-4518-9560-690658F1E1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47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E867-5880-4ED1-98BE-FFB437DA81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50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0BE09-BC38-4A47-9246-7AB5FDDEDE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99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43B9B-87D0-4380-A962-F69BD125AC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79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43B9B-87D0-4380-A962-F69BD125AC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98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76200"/>
            <a:ext cx="9144000" cy="708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011863"/>
            <a:ext cx="9144000" cy="9985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tangle 3"/>
          <p:cNvSpPr>
            <a:spLocks noChangeArrowheads="1"/>
          </p:cNvSpPr>
          <p:nvPr userDrawn="1"/>
        </p:nvSpPr>
        <p:spPr bwMode="auto">
          <a:xfrm>
            <a:off x="0" y="5748338"/>
            <a:ext cx="9144000" cy="228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0" y="228600"/>
            <a:ext cx="9144000" cy="566420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" name="Picture 12" descr="YSM_Shield_CMYK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43900" y="6143625"/>
            <a:ext cx="571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Z:\Justin\Logos\YSM\New Brand\YSM_YaleBlue_CMYK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343356"/>
            <a:ext cx="3652837" cy="266993"/>
          </a:xfrm>
          <a:prstGeom prst="rect">
            <a:avLst/>
          </a:prstGeom>
          <a:noFill/>
        </p:spPr>
      </p:pic>
      <p:sp>
        <p:nvSpPr>
          <p:cNvPr id="13" name="Title Placeholder 14"/>
          <p:cNvSpPr>
            <a:spLocks noGrp="1"/>
          </p:cNvSpPr>
          <p:nvPr>
            <p:ph type="title" hasCustomPrompt="1"/>
          </p:nvPr>
        </p:nvSpPr>
        <p:spPr>
          <a:xfrm>
            <a:off x="533400" y="990600"/>
            <a:ext cx="8229600" cy="1541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baseline="0" dirty="0">
                <a:solidFill>
                  <a:schemeClr val="bg1"/>
                </a:solidFill>
                <a:latin typeface="Georgia" pitchFamily="18" charset="0"/>
                <a:ea typeface="ＭＳ Ｐゴシック" pitchFamily="34" charset="-128"/>
                <a:cs typeface="+mn-cs"/>
              </a:defRPr>
            </a:lvl1pPr>
          </a:lstStyle>
          <a:p>
            <a:r>
              <a:rPr lang="en-US" dirty="0"/>
              <a:t>Click to edit Presentation Title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2514600"/>
            <a:ext cx="8229600" cy="914400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lang="en-US" sz="2000" kern="1200" noProof="0">
                <a:solidFill>
                  <a:schemeClr val="bg1"/>
                </a:solidFill>
                <a:latin typeface="Georgia" pitchFamily="18" charset="0"/>
                <a:ea typeface="ＭＳ Ｐゴシック" pitchFamily="34" charset="-128"/>
              </a:defRPr>
            </a:lvl1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kern="1200" noProof="0" dirty="0">
                <a:solidFill>
                  <a:schemeClr val="bg1"/>
                </a:solidFill>
                <a:latin typeface="Georgia" pitchFamily="18" charset="0"/>
                <a:ea typeface="ＭＳ Ｐゴシック" pitchFamily="34" charset="-128"/>
                <a:cs typeface="+mn-cs"/>
              </a:rPr>
              <a:t>Click to add presentation subtitle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3657600"/>
            <a:ext cx="8229600" cy="762000"/>
          </a:xfrm>
        </p:spPr>
        <p:txBody>
          <a:bodyPr/>
          <a:lstStyle>
            <a:lvl1pPr>
              <a:buNone/>
              <a:defRPr lang="en-US" sz="1800" i="1" kern="1200" baseline="0" dirty="0" smtClean="0">
                <a:solidFill>
                  <a:schemeClr val="bg1"/>
                </a:solidFill>
                <a:latin typeface="Georgia" pitchFamily="18" charset="0"/>
                <a:ea typeface="ＭＳ Ｐゴシック" pitchFamily="34" charset="-128"/>
                <a:cs typeface="+mn-cs"/>
              </a:defRPr>
            </a:lvl1pPr>
          </a:lstStyle>
          <a:p>
            <a:pPr marL="342900" lvl="0" indent="-3429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presenter’s name and presentation’s date</a:t>
            </a: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76200"/>
            <a:ext cx="9144000" cy="647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163" y="152400"/>
            <a:ext cx="8123237" cy="595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F77F-F0E1-42D2-A8B3-B42C1AB12F3C}" type="datetimeFigureOut">
              <a:rPr lang="en-US" smtClean="0"/>
              <a:t>7/19/23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D190-5D7D-4638-9D30-4B7307050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0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F3E87-9495-9C4F-B79F-D3B77AAABEAB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F3919-5E36-064B-986E-A30B0B20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3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960438"/>
            <a:ext cx="9144000" cy="228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0" y="-7938"/>
            <a:ext cx="9144000" cy="1163638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MS PGothic" pitchFamily="34" charset="-128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38163" y="152400"/>
            <a:ext cx="81359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Slide title goes here even if it goes longer than a line</a:t>
            </a:r>
            <a:endParaRPr lang="ko-KR" altLang="en-US"/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8163" y="1447800"/>
            <a:ext cx="8123237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altLang="ko-KR" dirty="0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7704138" y="6584950"/>
            <a:ext cx="1295400" cy="214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ko-KR" sz="800" b="1" dirty="0">
                <a:solidFill>
                  <a:schemeClr val="tx2"/>
                </a:solidFill>
                <a:latin typeface="Georgia" pitchFamily="18" charset="0"/>
                <a:ea typeface="Gulim" pitchFamily="34" charset="-127"/>
              </a:rPr>
              <a:t>S L I D E  </a:t>
            </a:r>
            <a:fld id="{B6E65EB1-8770-4D6F-9BAC-B5A9D136F4D3}" type="slidenum">
              <a:rPr lang="en-US" altLang="ko-KR" sz="800" b="1">
                <a:solidFill>
                  <a:schemeClr val="tx2"/>
                </a:solidFill>
                <a:latin typeface="Georgia" pitchFamily="18" charset="0"/>
                <a:ea typeface="Gulim" pitchFamily="34" charset="-127"/>
              </a:rPr>
              <a:pPr algn="r">
                <a:spcBef>
                  <a:spcPct val="50000"/>
                </a:spcBef>
              </a:pPr>
              <a:t>‹#›</a:t>
            </a:fld>
            <a:endParaRPr lang="en-US" altLang="ko-KR" sz="800" b="1" dirty="0">
              <a:solidFill>
                <a:schemeClr val="tx2"/>
              </a:solidFill>
              <a:latin typeface="Georgia" pitchFamily="18" charset="0"/>
              <a:ea typeface="Gulim" pitchFamily="34" charset="-127"/>
            </a:endParaRPr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0" y="6451600"/>
            <a:ext cx="9144000" cy="5873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MS PGothic" pitchFamily="34" charset="-128"/>
            </a:endParaRPr>
          </a:p>
        </p:txBody>
      </p:sp>
      <p:pic>
        <p:nvPicPr>
          <p:cNvPr id="1032" name="Picture 9" descr="YSM_Black_80%.eps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8163" y="6591300"/>
            <a:ext cx="2154237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Georgia" pitchFamily="-111" charset="0"/>
          <a:ea typeface="Gulim" pitchFamily="34" charset="-127"/>
          <a:cs typeface="Gulim" pitchFamily="34" charset="-127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1pPr>
      <a:lvl2pPr marL="742950" indent="-2857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•"/>
        <a:defRPr sz="1600">
          <a:solidFill>
            <a:srgbClr val="555555"/>
          </a:solidFill>
          <a:latin typeface="+mn-lt"/>
          <a:ea typeface="ＭＳ Ｐゴシック" pitchFamily="-111" charset="-128"/>
        </a:defRPr>
      </a:lvl6pPr>
      <a:lvl7pPr marL="29718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•"/>
        <a:defRPr sz="1600">
          <a:solidFill>
            <a:srgbClr val="555555"/>
          </a:solidFill>
          <a:latin typeface="+mn-lt"/>
          <a:ea typeface="ＭＳ Ｐゴシック" pitchFamily="-111" charset="-128"/>
        </a:defRPr>
      </a:lvl7pPr>
      <a:lvl8pPr marL="34290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•"/>
        <a:defRPr sz="1600">
          <a:solidFill>
            <a:srgbClr val="555555"/>
          </a:solidFill>
          <a:latin typeface="+mn-lt"/>
          <a:ea typeface="ＭＳ Ｐゴシック" pitchFamily="-111" charset="-128"/>
        </a:defRPr>
      </a:lvl8pPr>
      <a:lvl9pPr marL="38862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•"/>
        <a:defRPr sz="1600">
          <a:solidFill>
            <a:srgbClr val="555555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Incorporating Stigma Reduction Strategies into Implementation Research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i="1" dirty="0"/>
              <a:t> MIST 2023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3400" y="3657600"/>
            <a:ext cx="4343400" cy="762000"/>
          </a:xfrm>
        </p:spPr>
        <p:txBody>
          <a:bodyPr/>
          <a:lstStyle/>
          <a:p>
            <a:r>
              <a:rPr lang="en-US" sz="2400" dirty="0"/>
              <a:t>Frederick L. Altice, M.D., M.A.</a:t>
            </a:r>
          </a:p>
          <a:p>
            <a:endParaRPr lang="en-US" dirty="0"/>
          </a:p>
          <a:p>
            <a:r>
              <a:rPr lang="en-US" dirty="0"/>
              <a:t>Professor of Medicine and Public Health</a:t>
            </a:r>
          </a:p>
          <a:p>
            <a:r>
              <a:rPr lang="en-US" dirty="0"/>
              <a:t>Yale University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EA643DA-3A27-8943-858D-382E0FB3BD71}"/>
              </a:ext>
            </a:extLst>
          </p:cNvPr>
          <p:cNvSpPr txBox="1">
            <a:spLocks/>
          </p:cNvSpPr>
          <p:nvPr/>
        </p:nvSpPr>
        <p:spPr bwMode="auto">
          <a:xfrm>
            <a:off x="5257800" y="3635298"/>
            <a:ext cx="320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None/>
              <a:defRPr lang="en-US" sz="1800" i="1" kern="1200" baseline="0" dirty="0" smtClean="0">
                <a:solidFill>
                  <a:schemeClr val="bg1"/>
                </a:solidFill>
                <a:latin typeface="Georgia" pitchFamily="18" charset="0"/>
                <a:ea typeface="ＭＳ Ｐゴシック" pitchFamily="34" charset="-128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har char="–"/>
              <a:defRPr>
                <a:solidFill>
                  <a:schemeClr val="tx2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555555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555555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555555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555555"/>
                </a:solidFill>
                <a:latin typeface="+mn-lt"/>
                <a:ea typeface="ＭＳ Ｐゴシック" pitchFamily="-111" charset="-128"/>
              </a:defRPr>
            </a:lvl9pPr>
          </a:lstStyle>
          <a:p>
            <a:endParaRPr lang="en-US" sz="2400" dirty="0"/>
          </a:p>
          <a:p>
            <a:endParaRPr lang="en-US" dirty="0"/>
          </a:p>
          <a:p>
            <a:r>
              <a:rPr lang="en-US" dirty="0"/>
              <a:t>Academic Icon Professor</a:t>
            </a:r>
          </a:p>
          <a:p>
            <a:r>
              <a:rPr lang="en-US" dirty="0"/>
              <a:t>University of Malaya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Malaysia: Contextual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High middle-income, multi-cultural country with ~31 million people</a:t>
            </a:r>
          </a:p>
          <a:p>
            <a:r>
              <a:rPr lang="en-US" sz="2400" dirty="0"/>
              <a:t>HIV epidemic originated in PWID, but growing in MSM and other key populations – including sexual partners </a:t>
            </a:r>
          </a:p>
          <a:p>
            <a:r>
              <a:rPr lang="en-US" sz="2400" dirty="0"/>
              <a:t>HIV prevalence: 0.4% in adults, but concentrated in key populations:</a:t>
            </a:r>
          </a:p>
          <a:p>
            <a:pPr lvl="1"/>
            <a:r>
              <a:rPr lang="en-US" sz="2000" dirty="0"/>
              <a:t>MSM: 21.6% (KL) – 8.9% nationally</a:t>
            </a:r>
          </a:p>
          <a:p>
            <a:pPr lvl="1"/>
            <a:r>
              <a:rPr lang="en-US" sz="2000" dirty="0"/>
              <a:t>PWID: 19.8% (KL) – 16.9% nationally</a:t>
            </a:r>
          </a:p>
          <a:p>
            <a:pPr lvl="1"/>
            <a:r>
              <a:rPr lang="en-US" sz="2000" dirty="0"/>
              <a:t>Transgender women: 12.4%</a:t>
            </a:r>
          </a:p>
          <a:p>
            <a:pPr lvl="1"/>
            <a:r>
              <a:rPr lang="en-US" sz="2000" dirty="0"/>
              <a:t>Cisgender FSW: 11.1%</a:t>
            </a:r>
          </a:p>
          <a:p>
            <a:r>
              <a:rPr lang="en-US" sz="2400" dirty="0"/>
              <a:t>One of only </a:t>
            </a:r>
            <a:r>
              <a:rPr lang="en-US" sz="2400" b="1" i="1" dirty="0"/>
              <a:t>four</a:t>
            </a:r>
            <a:r>
              <a:rPr lang="en-US" sz="2400" dirty="0"/>
              <a:t> countries in the Asia-Pacific Region where HIV incidence and mortality are increasing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755B55B6-D31C-B544-AC69-FC0E793B210F}"/>
              </a:ext>
            </a:extLst>
          </p:cNvPr>
          <p:cNvSpPr/>
          <p:nvPr/>
        </p:nvSpPr>
        <p:spPr>
          <a:xfrm>
            <a:off x="5486400" y="3733800"/>
            <a:ext cx="533400" cy="1371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13396D-1EB7-A343-8BCD-133C5CAA57B7}"/>
              </a:ext>
            </a:extLst>
          </p:cNvPr>
          <p:cNvSpPr/>
          <p:nvPr/>
        </p:nvSpPr>
        <p:spPr>
          <a:xfrm>
            <a:off x="6137507" y="3850332"/>
            <a:ext cx="2514600" cy="1138535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Each behavior is criminalized in Malaysia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>
            <a:cxnSpLocks/>
          </p:cNvCxnSpPr>
          <p:nvPr/>
        </p:nvCxnSpPr>
        <p:spPr bwMode="auto">
          <a:xfrm flipV="1">
            <a:off x="6603365" y="3831590"/>
            <a:ext cx="483235" cy="762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8600" y="2933700"/>
            <a:ext cx="1571625" cy="176149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sz="11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Stigma</a:t>
            </a: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HIV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Race/Ethnicity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Sexual Orientation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Gender Identity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Substance Use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Sex Work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Incarceration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Immigration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369820" y="2133600"/>
            <a:ext cx="1990725" cy="11144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 dirty="0">
                <a:latin typeface="Arial"/>
              </a:rPr>
              <a:t>Structural Level Mechanisms</a:t>
            </a:r>
            <a:endParaRPr lang="en-US" sz="1100" dirty="0"/>
          </a:p>
          <a:p>
            <a:pPr>
              <a:lnSpc>
                <a:spcPct val="115000"/>
              </a:lnSpc>
            </a:pPr>
            <a:r>
              <a:rPr lang="en-US" sz="1100" dirty="0">
                <a:latin typeface="Arial"/>
                <a:ea typeface="Calibri"/>
                <a:cs typeface="Times New Roman"/>
              </a:rPr>
              <a:t>Residential Segregation</a:t>
            </a:r>
            <a:endParaRPr lang="en-US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latin typeface="Arial"/>
                <a:ea typeface="Calibri"/>
                <a:cs typeface="Times New Roman"/>
              </a:rPr>
              <a:t>Historical Trauma</a:t>
            </a:r>
            <a:endParaRPr lang="en-US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latin typeface="Arial"/>
                <a:ea typeface="Calibri"/>
                <a:cs typeface="Times New Roman"/>
              </a:rPr>
              <a:t>Medical Mistrust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Arial"/>
                <a:ea typeface="Calibri"/>
                <a:cs typeface="Times New Roman"/>
              </a:rPr>
              <a:t>Criminalization</a:t>
            </a:r>
            <a:endParaRPr lang="en-US" sz="11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69820" y="4562475"/>
            <a:ext cx="1990725" cy="104076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endParaRPr lang="en-US" sz="1100" b="1" dirty="0">
              <a:effectLst/>
              <a:latin typeface="Arial"/>
            </a:endParaRPr>
          </a:p>
          <a:p>
            <a:pPr algn="ctr">
              <a:spcAft>
                <a:spcPts val="0"/>
              </a:spcAft>
            </a:pPr>
            <a:r>
              <a:rPr lang="en-US" sz="1100" b="1" dirty="0">
                <a:effectLst/>
                <a:latin typeface="Arial"/>
              </a:rPr>
              <a:t>Individual Level </a:t>
            </a:r>
            <a:r>
              <a:rPr lang="en-US" sz="1100" b="1" dirty="0">
                <a:latin typeface="Arial"/>
              </a:rPr>
              <a:t>Mechanisms</a:t>
            </a:r>
            <a:r>
              <a:rPr lang="en-US" sz="1100" b="1" dirty="0">
                <a:effectLst/>
                <a:latin typeface="Arial"/>
              </a:rPr>
              <a:t>: Perceiver</a:t>
            </a:r>
            <a:endParaRPr lang="en-US" sz="1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Prejudice</a:t>
            </a:r>
            <a:endParaRPr lang="en-US" sz="14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Stereotypes</a:t>
            </a:r>
            <a:endParaRPr lang="en-US" sz="14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Discrimination</a:t>
            </a:r>
            <a:endParaRPr lang="en-US" sz="14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70120" y="3343275"/>
            <a:ext cx="1828800" cy="10382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 dirty="0">
                <a:effectLst/>
                <a:latin typeface="Arial"/>
              </a:rPr>
              <a:t>Individual Level </a:t>
            </a:r>
            <a:r>
              <a:rPr lang="en-US" sz="1100" b="1" dirty="0">
                <a:latin typeface="Arial"/>
              </a:rPr>
              <a:t>Mechanisms</a:t>
            </a:r>
            <a:r>
              <a:rPr lang="en-US" sz="1100" b="1" dirty="0">
                <a:effectLst/>
                <a:latin typeface="Arial"/>
              </a:rPr>
              <a:t>: Target</a:t>
            </a:r>
            <a:endParaRPr lang="en-US" sz="1100" dirty="0">
              <a:effectLst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Arial"/>
                <a:ea typeface="Calibri"/>
                <a:cs typeface="Times New Roman"/>
              </a:rPr>
              <a:t>Enacted Stigma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Arial"/>
                <a:ea typeface="Calibri"/>
                <a:cs typeface="Times New Roman"/>
              </a:rPr>
              <a:t>Internalized Stigma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Arial"/>
                <a:ea typeface="Calibri"/>
                <a:cs typeface="Times New Roman"/>
              </a:rPr>
              <a:t>Anticipated Stigma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084695" y="3343275"/>
            <a:ext cx="1781175" cy="10382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 dirty="0">
                <a:effectLst/>
                <a:latin typeface="Arial"/>
              </a:rPr>
              <a:t>Health Disparities</a:t>
            </a: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Risk-taking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Incidence and Screening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Treatment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tabLst>
                <a:tab pos="857250" algn="l"/>
              </a:tabLst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Survival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 bwMode="auto">
          <a:xfrm flipV="1">
            <a:off x="1798320" y="2211705"/>
            <a:ext cx="574040" cy="72199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0"/>
          <p:cNvCxnSpPr>
            <a:cxnSpLocks/>
          </p:cNvCxnSpPr>
          <p:nvPr/>
        </p:nvCxnSpPr>
        <p:spPr bwMode="auto">
          <a:xfrm>
            <a:off x="1800225" y="4695190"/>
            <a:ext cx="569595" cy="90233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1"/>
          <p:cNvCxnSpPr>
            <a:cxnSpLocks/>
          </p:cNvCxnSpPr>
          <p:nvPr/>
        </p:nvCxnSpPr>
        <p:spPr bwMode="auto">
          <a:xfrm>
            <a:off x="1798320" y="3837940"/>
            <a:ext cx="297561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12"/>
          <p:cNvCxnSpPr>
            <a:cxnSpLocks/>
          </p:cNvCxnSpPr>
          <p:nvPr/>
        </p:nvCxnSpPr>
        <p:spPr bwMode="auto">
          <a:xfrm>
            <a:off x="4360545" y="2219325"/>
            <a:ext cx="2726690" cy="112268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/>
          </p:cNvCxnSpPr>
          <p:nvPr/>
        </p:nvCxnSpPr>
        <p:spPr bwMode="auto">
          <a:xfrm flipV="1">
            <a:off x="4370070" y="4381500"/>
            <a:ext cx="2717165" cy="1221106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14"/>
          <p:cNvCxnSpPr>
            <a:cxnSpLocks/>
          </p:cNvCxnSpPr>
          <p:nvPr/>
        </p:nvCxnSpPr>
        <p:spPr bwMode="auto">
          <a:xfrm>
            <a:off x="4359910" y="3238500"/>
            <a:ext cx="412115" cy="10350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5"/>
          <p:cNvCxnSpPr>
            <a:cxnSpLocks/>
          </p:cNvCxnSpPr>
          <p:nvPr/>
        </p:nvCxnSpPr>
        <p:spPr bwMode="auto">
          <a:xfrm flipV="1">
            <a:off x="4360545" y="4381500"/>
            <a:ext cx="414020" cy="18034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4"/>
          <p:cNvSpPr>
            <a:spLocks noChangeArrowheads="1"/>
          </p:cNvSpPr>
          <p:nvPr/>
        </p:nvSpPr>
        <p:spPr bwMode="auto">
          <a:xfrm>
            <a:off x="-1905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4400" y="6245423"/>
            <a:ext cx="784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cs typeface="Arial" pitchFamily="34" charset="0"/>
              </a:rPr>
              <a:t>Earnshaw et al, </a:t>
            </a:r>
            <a:r>
              <a:rPr lang="en-US" sz="1400" i="1" dirty="0">
                <a:cs typeface="Arial" pitchFamily="34" charset="0"/>
              </a:rPr>
              <a:t>American Psychologist, 2013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60" y="68581"/>
            <a:ext cx="8484870" cy="1143000"/>
          </a:xfrm>
        </p:spPr>
        <p:txBody>
          <a:bodyPr>
            <a:normAutofit/>
          </a:bodyPr>
          <a:lstStyle/>
          <a:p>
            <a:r>
              <a:rPr lang="en-US" sz="3000" dirty="0"/>
              <a:t>The Many Veils (Intersectional) of Stigma and the HIV Health Disparities Model</a:t>
            </a:r>
            <a:endParaRPr lang="en-US" sz="3000" baseline="30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EA34028-1B5B-B54A-813D-A2DA8C603933}"/>
              </a:ext>
            </a:extLst>
          </p:cNvPr>
          <p:cNvSpPr/>
          <p:nvPr/>
        </p:nvSpPr>
        <p:spPr>
          <a:xfrm>
            <a:off x="2176627" y="4197547"/>
            <a:ext cx="2362200" cy="1828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0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7747000" cy="45110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Stigma Mechanism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Definition: May apply to PWH or key population (MSM, PWID, TW, SW)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sz="2400" dirty="0"/>
                        <a:t>Prejudice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Negative</a:t>
                      </a:r>
                      <a:r>
                        <a:rPr lang="en-US" sz="2400" baseline="0" dirty="0"/>
                        <a:t> emotions and feelings felt towards PWH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sz="2400" dirty="0"/>
                        <a:t>Stereotypes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Group-based</a:t>
                      </a:r>
                      <a:r>
                        <a:rPr lang="en-US" sz="2400" baseline="0" dirty="0"/>
                        <a:t> beliefs about PWH, often applied to individuals with HIV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sz="2400" dirty="0"/>
                        <a:t>Discrimination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Behavioral expressions or actions of prejudice</a:t>
                      </a:r>
                      <a:r>
                        <a:rPr lang="en-US" sz="2400" baseline="0" dirty="0"/>
                        <a:t> directed towards PWH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Individual Level Mechanisms: </a:t>
            </a:r>
            <a:r>
              <a:rPr lang="en-US" sz="3200" dirty="0">
                <a:solidFill>
                  <a:srgbClr val="FFFF00"/>
                </a:solidFill>
              </a:rPr>
              <a:t>Perceiver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5200" y="6176963"/>
            <a:ext cx="5895652" cy="365125"/>
          </a:xfrm>
        </p:spPr>
        <p:txBody>
          <a:bodyPr/>
          <a:lstStyle/>
          <a:p>
            <a:r>
              <a:rPr lang="en-US" sz="1600" dirty="0"/>
              <a:t>Earnshaw &amp; Chaudoir (2009). AIDS and Behavior.</a:t>
            </a:r>
          </a:p>
        </p:txBody>
      </p:sp>
    </p:spTree>
    <p:extLst>
      <p:ext uri="{BB962C8B-B14F-4D97-AF65-F5344CB8AC3E}">
        <p14:creationId xmlns:p14="http://schemas.microsoft.com/office/powerpoint/2010/main" val="20758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EA3A5-08A8-043F-1A89-7801B4F4B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of Stigma</a:t>
            </a:r>
          </a:p>
        </p:txBody>
      </p:sp>
      <p:pic>
        <p:nvPicPr>
          <p:cNvPr id="1026" name="Picture 2" descr="About - Chili Padi Academy">
            <a:extLst>
              <a:ext uri="{FF2B5EF4-FFF2-40B4-BE49-F238E27FC236}">
                <a16:creationId xmlns:a16="http://schemas.microsoft.com/office/drawing/2014/main" id="{76DF0770-DF51-019A-515C-69BA83876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" y="1752600"/>
            <a:ext cx="9185043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C43BC7-6151-3591-4B71-68719498F082}"/>
              </a:ext>
            </a:extLst>
          </p:cNvPr>
          <p:cNvSpPr txBox="1"/>
          <p:nvPr/>
        </p:nvSpPr>
        <p:spPr>
          <a:xfrm>
            <a:off x="6019800" y="46482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Discrimination </a:t>
            </a:r>
          </a:p>
          <a:p>
            <a:pPr algn="ctr"/>
            <a:r>
              <a:rPr lang="en-US" sz="2400" dirty="0"/>
              <a:t>“This is how I treat …”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BAEE2C-18FA-E3C7-5B09-C9CE744DA87D}"/>
              </a:ext>
            </a:extLst>
          </p:cNvPr>
          <p:cNvSpPr txBox="1"/>
          <p:nvPr/>
        </p:nvSpPr>
        <p:spPr>
          <a:xfrm>
            <a:off x="1143000" y="46482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Stereotypes </a:t>
            </a:r>
          </a:p>
          <a:p>
            <a:pPr algn="ctr"/>
            <a:r>
              <a:rPr lang="en-US" sz="2400" dirty="0"/>
              <a:t>“This is what I think about … 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9A0EB-E590-13FB-4A42-FA4F4F2385E0}"/>
              </a:ext>
            </a:extLst>
          </p:cNvPr>
          <p:cNvSpPr txBox="1"/>
          <p:nvPr/>
        </p:nvSpPr>
        <p:spPr>
          <a:xfrm>
            <a:off x="3581400" y="46482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Prejudices </a:t>
            </a:r>
          </a:p>
          <a:p>
            <a:pPr algn="ctr"/>
            <a:r>
              <a:rPr lang="en-US" sz="2400" dirty="0"/>
              <a:t>“This is how I feel about…”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869E25-D048-5E64-3D80-63DD2CE509DA}"/>
              </a:ext>
            </a:extLst>
          </p:cNvPr>
          <p:cNvSpPr txBox="1"/>
          <p:nvPr/>
        </p:nvSpPr>
        <p:spPr>
          <a:xfrm>
            <a:off x="914400" y="6245423"/>
            <a:ext cx="784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cs typeface="Arial" pitchFamily="34" charset="0"/>
              </a:rPr>
              <a:t>Earnshaw et al, </a:t>
            </a:r>
            <a:r>
              <a:rPr lang="en-US" sz="1400" i="1" dirty="0">
                <a:cs typeface="Arial" pitchFamily="34" charset="0"/>
              </a:rPr>
              <a:t>American Psychologist, 2013</a:t>
            </a:r>
          </a:p>
        </p:txBody>
      </p:sp>
    </p:spTree>
    <p:extLst>
      <p:ext uri="{BB962C8B-B14F-4D97-AF65-F5344CB8AC3E}">
        <p14:creationId xmlns:p14="http://schemas.microsoft.com/office/powerpoint/2010/main" val="3968578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>
            <a:cxnSpLocks/>
          </p:cNvCxnSpPr>
          <p:nvPr/>
        </p:nvCxnSpPr>
        <p:spPr bwMode="auto">
          <a:xfrm flipV="1">
            <a:off x="6603365" y="3831590"/>
            <a:ext cx="483235" cy="762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8600" y="2933700"/>
            <a:ext cx="1571625" cy="176149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sz="11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Stigma</a:t>
            </a: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HIV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Race/Ethnicity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Sexual Orientation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Gender Identity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Substance Use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Sex Work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Incarceration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Immigration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369820" y="2133600"/>
            <a:ext cx="1990725" cy="11144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 dirty="0">
                <a:latin typeface="Arial"/>
              </a:rPr>
              <a:t>Structural Level Mechanisms</a:t>
            </a:r>
            <a:endParaRPr lang="en-US" sz="1100" dirty="0"/>
          </a:p>
          <a:p>
            <a:pPr>
              <a:lnSpc>
                <a:spcPct val="115000"/>
              </a:lnSpc>
            </a:pPr>
            <a:r>
              <a:rPr lang="en-US" sz="1100" dirty="0">
                <a:latin typeface="Arial"/>
                <a:ea typeface="Calibri"/>
                <a:cs typeface="Times New Roman"/>
              </a:rPr>
              <a:t>Residential Segregation</a:t>
            </a:r>
            <a:endParaRPr lang="en-US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latin typeface="Arial"/>
                <a:ea typeface="Calibri"/>
                <a:cs typeface="Times New Roman"/>
              </a:rPr>
              <a:t>Historical Trauma</a:t>
            </a:r>
            <a:endParaRPr lang="en-US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latin typeface="Arial"/>
                <a:ea typeface="Calibri"/>
                <a:cs typeface="Times New Roman"/>
              </a:rPr>
              <a:t>Medical Mistrust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Arial"/>
                <a:ea typeface="Calibri"/>
                <a:cs typeface="Times New Roman"/>
              </a:rPr>
              <a:t>Criminalization</a:t>
            </a:r>
            <a:endParaRPr lang="en-US" sz="11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69820" y="4562475"/>
            <a:ext cx="1990725" cy="104076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endParaRPr lang="en-US" sz="1100" b="1" dirty="0">
              <a:effectLst/>
              <a:latin typeface="Arial"/>
            </a:endParaRPr>
          </a:p>
          <a:p>
            <a:pPr algn="ctr">
              <a:spcAft>
                <a:spcPts val="0"/>
              </a:spcAft>
            </a:pPr>
            <a:r>
              <a:rPr lang="en-US" sz="1100" b="1" dirty="0">
                <a:effectLst/>
                <a:latin typeface="Arial"/>
              </a:rPr>
              <a:t>Individual Level </a:t>
            </a:r>
            <a:r>
              <a:rPr lang="en-US" sz="1100" b="1" dirty="0">
                <a:latin typeface="Arial"/>
              </a:rPr>
              <a:t>Mechanisms</a:t>
            </a:r>
            <a:r>
              <a:rPr lang="en-US" sz="1100" b="1" dirty="0">
                <a:effectLst/>
                <a:latin typeface="Arial"/>
              </a:rPr>
              <a:t>: Perceiver</a:t>
            </a:r>
            <a:endParaRPr lang="en-US" sz="1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Prejudice</a:t>
            </a:r>
            <a:endParaRPr lang="en-US" sz="14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Stereotypes</a:t>
            </a:r>
            <a:endParaRPr lang="en-US" sz="14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Discrimination</a:t>
            </a:r>
            <a:endParaRPr lang="en-US" sz="14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70120" y="3343275"/>
            <a:ext cx="1828800" cy="10382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 dirty="0">
                <a:effectLst/>
                <a:latin typeface="Arial"/>
              </a:rPr>
              <a:t>Individual Level </a:t>
            </a:r>
            <a:r>
              <a:rPr lang="en-US" sz="1100" b="1" dirty="0">
                <a:latin typeface="Arial"/>
              </a:rPr>
              <a:t>Mechanisms</a:t>
            </a:r>
            <a:r>
              <a:rPr lang="en-US" sz="1100" b="1" dirty="0">
                <a:effectLst/>
                <a:latin typeface="Arial"/>
              </a:rPr>
              <a:t>: Target</a:t>
            </a:r>
            <a:endParaRPr lang="en-US" sz="1100" dirty="0">
              <a:effectLst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Arial"/>
                <a:ea typeface="Calibri"/>
                <a:cs typeface="Times New Roman"/>
              </a:rPr>
              <a:t>Enacted Stigma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Arial"/>
                <a:ea typeface="Calibri"/>
                <a:cs typeface="Times New Roman"/>
              </a:rPr>
              <a:t>Internalized Stigma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Arial"/>
                <a:ea typeface="Calibri"/>
                <a:cs typeface="Times New Roman"/>
              </a:rPr>
              <a:t>Anticipated Stigma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084695" y="3343275"/>
            <a:ext cx="1781175" cy="10382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100" b="1" dirty="0">
                <a:effectLst/>
                <a:latin typeface="Arial"/>
              </a:rPr>
              <a:t>Health Disparities</a:t>
            </a: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Risk-taking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Incidence and Screening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Treatment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tabLst>
                <a:tab pos="857250" algn="l"/>
              </a:tabLst>
            </a:pPr>
            <a:r>
              <a:rPr lang="en-US" sz="1100" dirty="0">
                <a:effectLst/>
                <a:latin typeface="Arial"/>
                <a:ea typeface="Calibri"/>
                <a:cs typeface="Times New Roman"/>
              </a:rPr>
              <a:t>Survival 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 bwMode="auto">
          <a:xfrm flipV="1">
            <a:off x="1798320" y="2211705"/>
            <a:ext cx="574040" cy="72199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0"/>
          <p:cNvCxnSpPr>
            <a:cxnSpLocks/>
          </p:cNvCxnSpPr>
          <p:nvPr/>
        </p:nvCxnSpPr>
        <p:spPr bwMode="auto">
          <a:xfrm>
            <a:off x="1800225" y="4695190"/>
            <a:ext cx="569595" cy="90233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1"/>
          <p:cNvCxnSpPr>
            <a:cxnSpLocks/>
          </p:cNvCxnSpPr>
          <p:nvPr/>
        </p:nvCxnSpPr>
        <p:spPr bwMode="auto">
          <a:xfrm>
            <a:off x="1798320" y="3837940"/>
            <a:ext cx="297561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12"/>
          <p:cNvCxnSpPr>
            <a:cxnSpLocks/>
          </p:cNvCxnSpPr>
          <p:nvPr/>
        </p:nvCxnSpPr>
        <p:spPr bwMode="auto">
          <a:xfrm>
            <a:off x="4360545" y="2219325"/>
            <a:ext cx="2726690" cy="112268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/>
          </p:cNvCxnSpPr>
          <p:nvPr/>
        </p:nvCxnSpPr>
        <p:spPr bwMode="auto">
          <a:xfrm flipV="1">
            <a:off x="4370070" y="4381500"/>
            <a:ext cx="2717165" cy="1221106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14"/>
          <p:cNvCxnSpPr>
            <a:cxnSpLocks/>
          </p:cNvCxnSpPr>
          <p:nvPr/>
        </p:nvCxnSpPr>
        <p:spPr bwMode="auto">
          <a:xfrm>
            <a:off x="4359910" y="3238500"/>
            <a:ext cx="412115" cy="103505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5"/>
          <p:cNvCxnSpPr>
            <a:cxnSpLocks/>
          </p:cNvCxnSpPr>
          <p:nvPr/>
        </p:nvCxnSpPr>
        <p:spPr bwMode="auto">
          <a:xfrm flipV="1">
            <a:off x="4360545" y="4381500"/>
            <a:ext cx="414020" cy="18034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4"/>
          <p:cNvSpPr>
            <a:spLocks noChangeArrowheads="1"/>
          </p:cNvSpPr>
          <p:nvPr/>
        </p:nvSpPr>
        <p:spPr bwMode="auto">
          <a:xfrm>
            <a:off x="-1905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4400" y="6245423"/>
            <a:ext cx="784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cs typeface="Arial" pitchFamily="34" charset="0"/>
              </a:rPr>
              <a:t>Earnshaw et al, </a:t>
            </a:r>
            <a:r>
              <a:rPr lang="en-US" sz="1400" i="1" dirty="0">
                <a:cs typeface="Arial" pitchFamily="34" charset="0"/>
              </a:rPr>
              <a:t>American Psychologist, 2013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60" y="68581"/>
            <a:ext cx="8484870" cy="1143000"/>
          </a:xfrm>
        </p:spPr>
        <p:txBody>
          <a:bodyPr>
            <a:normAutofit/>
          </a:bodyPr>
          <a:lstStyle/>
          <a:p>
            <a:r>
              <a:rPr lang="en-US" sz="3000" dirty="0"/>
              <a:t>The Many Veils of Stigma and the HIV Health Disparities Model</a:t>
            </a:r>
            <a:endParaRPr lang="en-US" sz="3000" baseline="30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EA34028-1B5B-B54A-813D-A2DA8C603933}"/>
              </a:ext>
            </a:extLst>
          </p:cNvPr>
          <p:cNvSpPr/>
          <p:nvPr/>
        </p:nvSpPr>
        <p:spPr>
          <a:xfrm>
            <a:off x="4495800" y="2971800"/>
            <a:ext cx="2362200" cy="1828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1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Individual Level Mechanisms: </a:t>
            </a:r>
            <a:r>
              <a:rPr lang="en-US" sz="3200" dirty="0">
                <a:solidFill>
                  <a:srgbClr val="FFFF00"/>
                </a:solidFill>
              </a:rPr>
              <a:t>Target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/>
              <a:t>Enacted Stigma – “I have been harmed by …”</a:t>
            </a:r>
          </a:p>
          <a:p>
            <a:pPr lvl="1"/>
            <a:r>
              <a:rPr lang="en-US" sz="2000" dirty="0"/>
              <a:t>i.e., experienced stigma, perceived stigma</a:t>
            </a:r>
          </a:p>
          <a:p>
            <a:pPr lvl="1"/>
            <a:r>
              <a:rPr lang="en-US" sz="2000" dirty="0"/>
              <a:t>experiences of discrimination</a:t>
            </a:r>
          </a:p>
          <a:p>
            <a:pPr lvl="1"/>
            <a:endParaRPr lang="en-US" sz="2000" dirty="0"/>
          </a:p>
          <a:p>
            <a:r>
              <a:rPr lang="en-US" sz="2400" b="1" dirty="0"/>
              <a:t>Internalized Stigma – “I feel badly about myself because I am …”</a:t>
            </a:r>
          </a:p>
          <a:p>
            <a:pPr lvl="1"/>
            <a:r>
              <a:rPr lang="en-US" sz="2000" dirty="0"/>
              <a:t>i.e., self-stigma</a:t>
            </a:r>
          </a:p>
          <a:p>
            <a:pPr lvl="1"/>
            <a:r>
              <a:rPr lang="en-US" sz="2000" dirty="0"/>
              <a:t>endorsement of negative beliefs/feelings associated with characteristic</a:t>
            </a:r>
          </a:p>
          <a:p>
            <a:pPr lvl="1"/>
            <a:endParaRPr lang="en-US" sz="2000" dirty="0"/>
          </a:p>
          <a:p>
            <a:r>
              <a:rPr lang="en-US" sz="2400" b="1" dirty="0"/>
              <a:t>Anticipated Stigma – “I am concerned about seeing the doctor because s/he may … because I am … ”</a:t>
            </a:r>
          </a:p>
          <a:p>
            <a:pPr lvl="1"/>
            <a:r>
              <a:rPr lang="en-US" sz="2000" dirty="0"/>
              <a:t>expectations of discrimination in the future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930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C2495-0FF2-53B1-8BC4-AE0A19CC0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Stigma and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6DA5D-7EA4-7333-6A61-751F7BFE4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Health Stigma and Discrimination Framework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Often a multi-level construct and can have layering of stigmas within a single person (e.g., HIV, substance use, incarceration)</a:t>
            </a:r>
            <a:endParaRPr lang="en-US" sz="2800" baseline="30000" dirty="0">
              <a:solidFill>
                <a:srgbClr val="000000"/>
              </a:solidFill>
              <a:latin typeface="Arial" panose="020B0604020202020204" pitchFamily="34" charset="0"/>
              <a:ea typeface="DengXian" panose="02010600030101010101" pitchFamily="2" charset="-122"/>
            </a:endParaRPr>
          </a:p>
          <a:p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</a:rPr>
              <a:t>E</a:t>
            </a:r>
            <a:r>
              <a:rPr lang="en-US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nhances health disparities through decreased health-seeking (internalized, perceived), dyadic engagement with healthcare providers (perceived, enacted, structural) and through clinical guidelines and regulatory policies (enacted, structural).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1764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93D838F1-2F9A-FE90-1BAB-CACD67BFCA3A}"/>
              </a:ext>
            </a:extLst>
          </p:cNvPr>
          <p:cNvGrpSpPr/>
          <p:nvPr/>
        </p:nvGrpSpPr>
        <p:grpSpPr>
          <a:xfrm>
            <a:off x="762000" y="0"/>
            <a:ext cx="7467600" cy="6900908"/>
            <a:chOff x="327074" y="492373"/>
            <a:chExt cx="6369148" cy="8708837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A2A4DDB1-27F9-F1B8-EEEF-EDA9047947D4}"/>
                </a:ext>
              </a:extLst>
            </p:cNvPr>
            <p:cNvSpPr/>
            <p:nvPr/>
          </p:nvSpPr>
          <p:spPr>
            <a:xfrm>
              <a:off x="1135967" y="731524"/>
              <a:ext cx="4586067" cy="837027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4DE1CB4-D8E7-B9AF-A2DF-8FA71E733CA2}"/>
                </a:ext>
              </a:extLst>
            </p:cNvPr>
            <p:cNvSpPr/>
            <p:nvPr/>
          </p:nvSpPr>
          <p:spPr>
            <a:xfrm>
              <a:off x="1311517" y="731523"/>
              <a:ext cx="4234962" cy="817332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07FFFF62-EC84-B266-0B38-3B7113071DF0}"/>
                </a:ext>
              </a:extLst>
            </p:cNvPr>
            <p:cNvSpPr/>
            <p:nvPr/>
          </p:nvSpPr>
          <p:spPr>
            <a:xfrm>
              <a:off x="1529128" y="731524"/>
              <a:ext cx="3799743" cy="791425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350CA17-A408-E723-F54C-A28042E7A4EE}"/>
                </a:ext>
              </a:extLst>
            </p:cNvPr>
            <p:cNvSpPr/>
            <p:nvPr/>
          </p:nvSpPr>
          <p:spPr>
            <a:xfrm>
              <a:off x="1644966" y="731524"/>
              <a:ext cx="3568065" cy="7723163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07C9AE1C-933A-BFA2-79E4-4C5E6EA51FC7}"/>
                </a:ext>
              </a:extLst>
            </p:cNvPr>
            <p:cNvSpPr/>
            <p:nvPr/>
          </p:nvSpPr>
          <p:spPr>
            <a:xfrm>
              <a:off x="1702886" y="731522"/>
              <a:ext cx="3568065" cy="746994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2210E5-63E7-58E5-4865-2A96F61E2E4F}"/>
                </a:ext>
              </a:extLst>
            </p:cNvPr>
            <p:cNvSpPr/>
            <p:nvPr/>
          </p:nvSpPr>
          <p:spPr>
            <a:xfrm>
              <a:off x="1702886" y="492373"/>
              <a:ext cx="3625985" cy="109728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Health &amp; Social Impacts</a:t>
              </a:r>
            </a:p>
            <a:p>
              <a:pPr algn="ctr"/>
              <a:r>
                <a:rPr lang="en-US" sz="1350" dirty="0"/>
                <a:t>Incidence, morbidity, mortality, quality of life, social inclusion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48336A-0817-3000-1B95-D130B7DE377E}"/>
                </a:ext>
              </a:extLst>
            </p:cNvPr>
            <p:cNvSpPr txBox="1"/>
            <p:nvPr/>
          </p:nvSpPr>
          <p:spPr>
            <a:xfrm>
              <a:off x="1717365" y="8862655"/>
              <a:ext cx="356806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Public Policy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AA985B-39A7-3F93-F9FC-D54F57E9B1F5}"/>
                </a:ext>
              </a:extLst>
            </p:cNvPr>
            <p:cNvSpPr txBox="1"/>
            <p:nvPr/>
          </p:nvSpPr>
          <p:spPr>
            <a:xfrm>
              <a:off x="1717365" y="8621425"/>
              <a:ext cx="356806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Community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D82BA9-ADFE-6891-B3C6-9803A9E212C2}"/>
                </a:ext>
              </a:extLst>
            </p:cNvPr>
            <p:cNvSpPr txBox="1"/>
            <p:nvPr/>
          </p:nvSpPr>
          <p:spPr>
            <a:xfrm>
              <a:off x="1717365" y="8396342"/>
              <a:ext cx="356806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Organizational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D36F60-165C-9734-C916-05E17DB9B7AB}"/>
                </a:ext>
              </a:extLst>
            </p:cNvPr>
            <p:cNvSpPr txBox="1"/>
            <p:nvPr/>
          </p:nvSpPr>
          <p:spPr>
            <a:xfrm>
              <a:off x="1717365" y="8173822"/>
              <a:ext cx="356806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Interpersonal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7D2519-11BB-2FCD-83FC-DF0287D2E654}"/>
                </a:ext>
              </a:extLst>
            </p:cNvPr>
            <p:cNvSpPr txBox="1"/>
            <p:nvPr/>
          </p:nvSpPr>
          <p:spPr>
            <a:xfrm>
              <a:off x="1644969" y="7930029"/>
              <a:ext cx="356806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Individual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FC2582-5BA9-A3D7-1251-3B636E444FB4}"/>
                </a:ext>
              </a:extLst>
            </p:cNvPr>
            <p:cNvSpPr/>
            <p:nvPr/>
          </p:nvSpPr>
          <p:spPr>
            <a:xfrm>
              <a:off x="327074" y="1758466"/>
              <a:ext cx="6369148" cy="617156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E516D55-36E4-EC18-63D9-5225912FC008}"/>
                </a:ext>
              </a:extLst>
            </p:cNvPr>
            <p:cNvSpPr/>
            <p:nvPr/>
          </p:nvSpPr>
          <p:spPr>
            <a:xfrm>
              <a:off x="664700" y="6528274"/>
              <a:ext cx="5660042" cy="13173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EDB3BF-B829-AEA7-8C17-9E99865E3CCA}"/>
                </a:ext>
              </a:extLst>
            </p:cNvPr>
            <p:cNvSpPr/>
            <p:nvPr/>
          </p:nvSpPr>
          <p:spPr>
            <a:xfrm>
              <a:off x="664697" y="5028047"/>
              <a:ext cx="5660042" cy="117575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A961CA8-64C9-C7FA-8AB8-2703F13A229F}"/>
                </a:ext>
              </a:extLst>
            </p:cNvPr>
            <p:cNvSpPr/>
            <p:nvPr/>
          </p:nvSpPr>
          <p:spPr>
            <a:xfrm>
              <a:off x="664697" y="3575592"/>
              <a:ext cx="5660042" cy="109892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169B1F-2ED4-95B3-A7FF-B9DC0942B5DA}"/>
                </a:ext>
              </a:extLst>
            </p:cNvPr>
            <p:cNvSpPr/>
            <p:nvPr/>
          </p:nvSpPr>
          <p:spPr>
            <a:xfrm>
              <a:off x="664696" y="1976888"/>
              <a:ext cx="5660042" cy="118333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8C353E4-64D4-6450-7ACD-3EA1A5343546}"/>
                </a:ext>
              </a:extLst>
            </p:cNvPr>
            <p:cNvSpPr/>
            <p:nvPr/>
          </p:nvSpPr>
          <p:spPr>
            <a:xfrm>
              <a:off x="1078628" y="6443867"/>
              <a:ext cx="4700736" cy="40944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Drivers                  &amp;            Facilitators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C3096E-6F32-FC54-4379-5B0BADB9F152}"/>
                </a:ext>
              </a:extLst>
            </p:cNvPr>
            <p:cNvSpPr txBox="1"/>
            <p:nvPr/>
          </p:nvSpPr>
          <p:spPr>
            <a:xfrm>
              <a:off x="664694" y="6895518"/>
              <a:ext cx="2764307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Fear of infection or economic &amp; social ramifications, blame, social judgment, stereotypes, prejudice, authoritarianism, low awareness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C3333A-70E8-CE79-B5C4-7C42147E21D1}"/>
                </a:ext>
              </a:extLst>
            </p:cNvPr>
            <p:cNvSpPr txBox="1"/>
            <p:nvPr/>
          </p:nvSpPr>
          <p:spPr>
            <a:xfrm>
              <a:off x="3537801" y="6895518"/>
              <a:ext cx="2655499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Cultural norms, social &amp; gender norms and equality, occupational safety, </a:t>
              </a:r>
              <a:r>
                <a:rPr lang="en-US" sz="1050" dirty="0">
                  <a:solidFill>
                    <a:srgbClr val="FF0000"/>
                  </a:solidFill>
                </a:rPr>
                <a:t>legal environment, health policy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E1FC99B-77A2-1663-52C1-3C02D4786C22}"/>
                </a:ext>
              </a:extLst>
            </p:cNvPr>
            <p:cNvCxnSpPr/>
            <p:nvPr/>
          </p:nvCxnSpPr>
          <p:spPr>
            <a:xfrm>
              <a:off x="3429000" y="6923654"/>
              <a:ext cx="0" cy="7854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B6254F2-DB03-CF0E-C07C-4A28FD9C9B1A}"/>
                </a:ext>
              </a:extLst>
            </p:cNvPr>
            <p:cNvSpPr/>
            <p:nvPr/>
          </p:nvSpPr>
          <p:spPr>
            <a:xfrm>
              <a:off x="2236761" y="5028047"/>
              <a:ext cx="2377441" cy="1175751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  <a:p>
              <a:pPr algn="ctr"/>
              <a:r>
                <a:rPr lang="en-US" sz="1500" dirty="0">
                  <a:solidFill>
                    <a:srgbClr val="FFFF00"/>
                  </a:solidFill>
                </a:rPr>
                <a:t>Intersecting Stigmas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33EBBE4-B646-E23D-51A8-0F13D5AF9D49}"/>
                </a:ext>
              </a:extLst>
            </p:cNvPr>
            <p:cNvSpPr/>
            <p:nvPr/>
          </p:nvSpPr>
          <p:spPr>
            <a:xfrm>
              <a:off x="2240280" y="4901854"/>
              <a:ext cx="2377441" cy="409447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Stigma ‘Marking’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D3302BA-BC56-6A65-5053-BE3FD5917805}"/>
                </a:ext>
              </a:extLst>
            </p:cNvPr>
            <p:cNvSpPr txBox="1"/>
            <p:nvPr/>
          </p:nvSpPr>
          <p:spPr>
            <a:xfrm>
              <a:off x="676553" y="5037513"/>
              <a:ext cx="1579103" cy="1204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Health condition-related stigmas (e.g., </a:t>
              </a:r>
              <a:r>
                <a:rPr lang="en-US" sz="1400" dirty="0">
                  <a:solidFill>
                    <a:srgbClr val="FF0000"/>
                  </a:solidFill>
                </a:rPr>
                <a:t>HIV, PWID, justice-involved</a:t>
              </a:r>
              <a:r>
                <a:rPr lang="en-US" sz="1400" dirty="0"/>
                <a:t>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D2D2F5-A4E9-C8D2-4FA8-4A6E1AED46EB}"/>
                </a:ext>
              </a:extLst>
            </p:cNvPr>
            <p:cNvSpPr txBox="1"/>
            <p:nvPr/>
          </p:nvSpPr>
          <p:spPr>
            <a:xfrm>
              <a:off x="4614195" y="5033709"/>
              <a:ext cx="1710543" cy="1204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Race, gender, sexual orientation, occupation, </a:t>
              </a:r>
              <a:r>
                <a:rPr lang="en-US" sz="1400" dirty="0">
                  <a:solidFill>
                    <a:srgbClr val="FF0000"/>
                  </a:solidFill>
                </a:rPr>
                <a:t>class-related stigmas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5504FC9-0780-B918-A983-9E8A75566707}"/>
                </a:ext>
              </a:extLst>
            </p:cNvPr>
            <p:cNvSpPr/>
            <p:nvPr/>
          </p:nvSpPr>
          <p:spPr>
            <a:xfrm>
              <a:off x="2155874" y="3351533"/>
              <a:ext cx="2377441" cy="40944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Manifestations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20C6386-BF2C-CC7A-5182-C05039982BD6}"/>
                </a:ext>
              </a:extLst>
            </p:cNvPr>
            <p:cNvSpPr/>
            <p:nvPr/>
          </p:nvSpPr>
          <p:spPr>
            <a:xfrm>
              <a:off x="2215950" y="1801586"/>
              <a:ext cx="2377441" cy="40944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Outcomes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0176AF4-04AF-8663-B7BD-C45A25322FD5}"/>
                </a:ext>
              </a:extLst>
            </p:cNvPr>
            <p:cNvSpPr txBox="1"/>
            <p:nvPr/>
          </p:nvSpPr>
          <p:spPr>
            <a:xfrm>
              <a:off x="664694" y="3597167"/>
              <a:ext cx="2764307" cy="1126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50000"/>
                    </a:schemeClr>
                  </a:solidFill>
                </a:rPr>
                <a:t>Stigma Experiences</a:t>
              </a:r>
            </a:p>
            <a:p>
              <a:r>
                <a:rPr lang="en-US" sz="1200" dirty="0">
                  <a:solidFill>
                    <a:srgbClr val="FF0000"/>
                  </a:solidFill>
                </a:rPr>
                <a:t>Experienced stigma, discrimination, internalized, perceived anticipated, secondary stigma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1CA95AE-D502-C766-D35C-BD9CEB8A9F48}"/>
                </a:ext>
              </a:extLst>
            </p:cNvPr>
            <p:cNvSpPr txBox="1"/>
            <p:nvPr/>
          </p:nvSpPr>
          <p:spPr>
            <a:xfrm>
              <a:off x="3537801" y="3536608"/>
              <a:ext cx="2818372" cy="109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</a:rPr>
                <a:t>Stigma Practices</a:t>
              </a:r>
            </a:p>
            <a:p>
              <a:pPr>
                <a:spcBef>
                  <a:spcPts val="45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Stereotypes, prejudice, stigmatizing behavior, discriminatory attitudes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9EC83A-1022-1E79-FE78-75DC776081B8}"/>
                </a:ext>
              </a:extLst>
            </p:cNvPr>
            <p:cNvSpPr txBox="1"/>
            <p:nvPr/>
          </p:nvSpPr>
          <p:spPr>
            <a:xfrm>
              <a:off x="664694" y="2148405"/>
              <a:ext cx="2764307" cy="786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b="1" dirty="0">
                  <a:solidFill>
                    <a:srgbClr val="FF0000"/>
                  </a:solidFill>
                </a:rPr>
                <a:t>Affected Populations</a:t>
              </a:r>
            </a:p>
            <a:p>
              <a:r>
                <a:rPr lang="en-US" sz="1050" dirty="0"/>
                <a:t>Experienced stigma, discrimination, internalized, perceived anticipated, secondary stigma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17E354-0D8F-F7E7-3794-EBE47C6B070A}"/>
                </a:ext>
              </a:extLst>
            </p:cNvPr>
            <p:cNvSpPr txBox="1"/>
            <p:nvPr/>
          </p:nvSpPr>
          <p:spPr>
            <a:xfrm>
              <a:off x="3486338" y="2148405"/>
              <a:ext cx="2838399" cy="663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50" b="1" dirty="0">
                  <a:solidFill>
                    <a:srgbClr val="FF0000"/>
                  </a:solidFill>
                </a:rPr>
                <a:t>Organizations &amp; Institutions</a:t>
              </a:r>
            </a:p>
            <a:p>
              <a:pPr>
                <a:spcBef>
                  <a:spcPts val="450"/>
                </a:spcBef>
              </a:pPr>
              <a:r>
                <a:rPr lang="en-US" sz="1050" dirty="0"/>
                <a:t>Laws, policies, media, right to health, law reform</a:t>
              </a:r>
            </a:p>
          </p:txBody>
        </p:sp>
        <p:sp>
          <p:nvSpPr>
            <p:cNvPr id="38" name="Right Arrow 37">
              <a:extLst>
                <a:ext uri="{FF2B5EF4-FFF2-40B4-BE49-F238E27FC236}">
                  <a16:creationId xmlns:a16="http://schemas.microsoft.com/office/drawing/2014/main" id="{8FA7271C-3EF1-715E-D58E-0F7779820392}"/>
                </a:ext>
              </a:extLst>
            </p:cNvPr>
            <p:cNvSpPr/>
            <p:nvPr/>
          </p:nvSpPr>
          <p:spPr>
            <a:xfrm rot="16200000">
              <a:off x="3230209" y="6173462"/>
              <a:ext cx="321276" cy="246531"/>
            </a:xfrm>
            <a:prstGeom prst="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ight Arrow 40">
              <a:extLst>
                <a:ext uri="{FF2B5EF4-FFF2-40B4-BE49-F238E27FC236}">
                  <a16:creationId xmlns:a16="http://schemas.microsoft.com/office/drawing/2014/main" id="{0A1653BD-7734-9EB1-6E23-30019BCA3734}"/>
                </a:ext>
              </a:extLst>
            </p:cNvPr>
            <p:cNvSpPr/>
            <p:nvPr/>
          </p:nvSpPr>
          <p:spPr>
            <a:xfrm rot="16200000">
              <a:off x="3230209" y="4622140"/>
              <a:ext cx="321276" cy="246531"/>
            </a:xfrm>
            <a:prstGeom prst="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ight Arrow 41">
              <a:extLst>
                <a:ext uri="{FF2B5EF4-FFF2-40B4-BE49-F238E27FC236}">
                  <a16:creationId xmlns:a16="http://schemas.microsoft.com/office/drawing/2014/main" id="{22E1B8DA-EF75-F375-7E7A-3557A30FC1DA}"/>
                </a:ext>
              </a:extLst>
            </p:cNvPr>
            <p:cNvSpPr/>
            <p:nvPr/>
          </p:nvSpPr>
          <p:spPr>
            <a:xfrm rot="16200000">
              <a:off x="3230209" y="3077155"/>
              <a:ext cx="321276" cy="246531"/>
            </a:xfrm>
            <a:prstGeom prst="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Right Arrow 42">
              <a:extLst>
                <a:ext uri="{FF2B5EF4-FFF2-40B4-BE49-F238E27FC236}">
                  <a16:creationId xmlns:a16="http://schemas.microsoft.com/office/drawing/2014/main" id="{33ACA93B-6EC0-A2F4-7578-2248C05F5BEF}"/>
                </a:ext>
              </a:extLst>
            </p:cNvPr>
            <p:cNvSpPr/>
            <p:nvPr/>
          </p:nvSpPr>
          <p:spPr>
            <a:xfrm rot="16200000">
              <a:off x="3230209" y="1541973"/>
              <a:ext cx="321276" cy="246531"/>
            </a:xfrm>
            <a:prstGeom prst="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45" name="Elbow Connector 44">
              <a:extLst>
                <a:ext uri="{FF2B5EF4-FFF2-40B4-BE49-F238E27FC236}">
                  <a16:creationId xmlns:a16="http://schemas.microsoft.com/office/drawing/2014/main" id="{ECD1F245-929B-B5E9-DBAD-3D7835719819}"/>
                </a:ext>
              </a:extLst>
            </p:cNvPr>
            <p:cNvCxnSpPr>
              <a:stCxn id="34" idx="1"/>
              <a:endCxn id="23" idx="1"/>
            </p:cNvCxnSpPr>
            <p:nvPr/>
          </p:nvCxnSpPr>
          <p:spPr>
            <a:xfrm rot="10800000" flipV="1">
              <a:off x="664694" y="4160359"/>
              <a:ext cx="10832" cy="3335322"/>
            </a:xfrm>
            <a:prstGeom prst="bentConnector3">
              <a:avLst>
                <a:gd name="adj1" fmla="val 1800000"/>
              </a:avLst>
            </a:prstGeom>
            <a:ln w="190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5D54CD3-C247-B27F-2EC8-B8EE8E62F3F7}"/>
                </a:ext>
              </a:extLst>
            </p:cNvPr>
            <p:cNvCxnSpPr>
              <a:cxnSpLocks/>
            </p:cNvCxnSpPr>
            <p:nvPr/>
          </p:nvCxnSpPr>
          <p:spPr>
            <a:xfrm>
              <a:off x="3404670" y="3840483"/>
              <a:ext cx="0" cy="6682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78AB206-0AFE-1848-E9CB-7DF87054E1E2}"/>
                </a:ext>
              </a:extLst>
            </p:cNvPr>
            <p:cNvCxnSpPr>
              <a:cxnSpLocks/>
            </p:cNvCxnSpPr>
            <p:nvPr/>
          </p:nvCxnSpPr>
          <p:spPr>
            <a:xfrm>
              <a:off x="3398808" y="2301080"/>
              <a:ext cx="0" cy="6682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822F88ED-46FD-172E-CEFC-A2F723E200A8}"/>
                </a:ext>
              </a:extLst>
            </p:cNvPr>
            <p:cNvCxnSpPr>
              <a:stCxn id="20" idx="3"/>
              <a:endCxn id="16" idx="3"/>
            </p:cNvCxnSpPr>
            <p:nvPr/>
          </p:nvCxnSpPr>
          <p:spPr>
            <a:xfrm>
              <a:off x="6324739" y="4125056"/>
              <a:ext cx="3" cy="3061892"/>
            </a:xfrm>
            <a:prstGeom prst="bentConnector3">
              <a:avLst>
                <a:gd name="adj1" fmla="val 7620100000"/>
              </a:avLst>
            </a:prstGeom>
            <a:ln w="1905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9322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5FE69D-1A55-C042-B336-B4C564362DE0}"/>
              </a:ext>
            </a:extLst>
          </p:cNvPr>
          <p:cNvCxnSpPr>
            <a:cxnSpLocks/>
          </p:cNvCxnSpPr>
          <p:nvPr/>
        </p:nvCxnSpPr>
        <p:spPr>
          <a:xfrm flipV="1">
            <a:off x="762000" y="2329543"/>
            <a:ext cx="7912100" cy="36902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469F264-CD20-C94E-BDB5-0B3868CB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Criminalization Laws and HIV Prevalence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54D24208-79FF-554A-9BE6-62A18B3D8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447800"/>
            <a:ext cx="8123237" cy="4660900"/>
          </a:xfrm>
        </p:spPr>
        <p:txBody>
          <a:bodyPr/>
          <a:lstStyle/>
          <a:p>
            <a:r>
              <a:rPr lang="en-US" sz="2400" dirty="0"/>
              <a:t>Laws targeting people at highest risk for HIV in Malaysia:</a:t>
            </a:r>
          </a:p>
          <a:p>
            <a:pPr lvl="1"/>
            <a:r>
              <a:rPr lang="en-US" sz="2000" dirty="0"/>
              <a:t>People who use drugs </a:t>
            </a:r>
            <a:r>
              <a:rPr lang="en-US" sz="2000" dirty="0">
                <a:sym typeface="Wingdings" pitchFamily="2" charset="2"/>
              </a:rPr>
              <a:t> imprisonment &amp; CDDCs</a:t>
            </a:r>
            <a:endParaRPr lang="en-US" sz="2000" dirty="0"/>
          </a:p>
          <a:p>
            <a:pPr lvl="1"/>
            <a:r>
              <a:rPr lang="en-US" sz="2000" dirty="0"/>
              <a:t>MSM – both secular and Shariah law</a:t>
            </a:r>
          </a:p>
          <a:p>
            <a:pPr lvl="1"/>
            <a:r>
              <a:rPr lang="en-US" sz="2000" dirty="0"/>
              <a:t>Transgender women</a:t>
            </a:r>
          </a:p>
          <a:p>
            <a:pPr lvl="1"/>
            <a:r>
              <a:rPr lang="en-US" sz="2000" dirty="0"/>
              <a:t>Sex workers</a:t>
            </a:r>
          </a:p>
          <a:p>
            <a:pPr marL="0" indent="0">
              <a:buNone/>
            </a:pP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0A797A-B0FE-C849-A568-56344C8CB9B3}"/>
              </a:ext>
            </a:extLst>
          </p:cNvPr>
          <p:cNvCxnSpPr/>
          <p:nvPr/>
        </p:nvCxnSpPr>
        <p:spPr>
          <a:xfrm>
            <a:off x="762000" y="6019800"/>
            <a:ext cx="79121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2B303D-33F2-1C43-8CC2-E27D6862C566}"/>
              </a:ext>
            </a:extLst>
          </p:cNvPr>
          <p:cNvCxnSpPr/>
          <p:nvPr/>
        </p:nvCxnSpPr>
        <p:spPr>
          <a:xfrm flipV="1">
            <a:off x="762000" y="1524000"/>
            <a:ext cx="0" cy="449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55034CA9-E749-1145-BC27-063106533AB5}"/>
              </a:ext>
            </a:extLst>
          </p:cNvPr>
          <p:cNvSpPr/>
          <p:nvPr/>
        </p:nvSpPr>
        <p:spPr>
          <a:xfrm>
            <a:off x="3200400" y="4147457"/>
            <a:ext cx="381000" cy="3810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69B469-46BC-344E-A562-EB4D75412D18}"/>
              </a:ext>
            </a:extLst>
          </p:cNvPr>
          <p:cNvSpPr/>
          <p:nvPr/>
        </p:nvSpPr>
        <p:spPr>
          <a:xfrm>
            <a:off x="6781800" y="2710542"/>
            <a:ext cx="609600" cy="56605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E43A79C-504A-3D47-9275-1BA51B67EE44}"/>
              </a:ext>
            </a:extLst>
          </p:cNvPr>
          <p:cNvSpPr/>
          <p:nvPr/>
        </p:nvSpPr>
        <p:spPr>
          <a:xfrm>
            <a:off x="1371600" y="5372100"/>
            <a:ext cx="381000" cy="3810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C6816F-258F-5E4A-805B-509E7D2F1B93}"/>
              </a:ext>
            </a:extLst>
          </p:cNvPr>
          <p:cNvSpPr txBox="1"/>
          <p:nvPr/>
        </p:nvSpPr>
        <p:spPr>
          <a:xfrm rot="16200000">
            <a:off x="-1028699" y="3352800"/>
            <a:ext cx="2743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HIV Prevalence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0CAE0E-4985-EF44-A033-76BC7096A048}"/>
              </a:ext>
            </a:extLst>
          </p:cNvPr>
          <p:cNvSpPr txBox="1"/>
          <p:nvPr/>
        </p:nvSpPr>
        <p:spPr>
          <a:xfrm>
            <a:off x="2692400" y="60198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Criminalization Laws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9179F83-A352-8147-B804-A0853A9D2634}"/>
              </a:ext>
            </a:extLst>
          </p:cNvPr>
          <p:cNvSpPr/>
          <p:nvPr/>
        </p:nvSpPr>
        <p:spPr>
          <a:xfrm>
            <a:off x="3996530" y="4191000"/>
            <a:ext cx="790971" cy="7239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A013D3C-C752-7849-8DAC-F4FC42CDB29A}"/>
              </a:ext>
            </a:extLst>
          </p:cNvPr>
          <p:cNvSpPr/>
          <p:nvPr/>
        </p:nvSpPr>
        <p:spPr>
          <a:xfrm>
            <a:off x="5562600" y="3810001"/>
            <a:ext cx="609600" cy="56605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AB7A9AB-3130-3E4C-8E54-F7170AB0522E}"/>
              </a:ext>
            </a:extLst>
          </p:cNvPr>
          <p:cNvSpPr/>
          <p:nvPr/>
        </p:nvSpPr>
        <p:spPr>
          <a:xfrm>
            <a:off x="3422083" y="4376057"/>
            <a:ext cx="262731" cy="3048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0D68F55-00B2-0A46-A34B-1DCC7B5262D1}"/>
              </a:ext>
            </a:extLst>
          </p:cNvPr>
          <p:cNvSpPr/>
          <p:nvPr/>
        </p:nvSpPr>
        <p:spPr>
          <a:xfrm>
            <a:off x="4495800" y="3352800"/>
            <a:ext cx="527050" cy="45720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50EB02E-2C28-AF46-8038-BC96B8FF1E44}"/>
              </a:ext>
            </a:extLst>
          </p:cNvPr>
          <p:cNvSpPr/>
          <p:nvPr/>
        </p:nvSpPr>
        <p:spPr>
          <a:xfrm>
            <a:off x="2550121" y="4789714"/>
            <a:ext cx="567531" cy="5715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A442E6F-6C67-014F-956B-126B4A92B592}"/>
              </a:ext>
            </a:extLst>
          </p:cNvPr>
          <p:cNvSpPr/>
          <p:nvPr/>
        </p:nvSpPr>
        <p:spPr>
          <a:xfrm>
            <a:off x="6752034" y="3064327"/>
            <a:ext cx="262731" cy="3048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B9B9F33-3A64-2344-B633-B61C52D3EF23}"/>
              </a:ext>
            </a:extLst>
          </p:cNvPr>
          <p:cNvSpPr/>
          <p:nvPr/>
        </p:nvSpPr>
        <p:spPr>
          <a:xfrm>
            <a:off x="4321629" y="3709307"/>
            <a:ext cx="262731" cy="3048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E28849A-A2EC-1745-9E36-9A9C3D5C2F35}"/>
              </a:ext>
            </a:extLst>
          </p:cNvPr>
          <p:cNvSpPr/>
          <p:nvPr/>
        </p:nvSpPr>
        <p:spPr>
          <a:xfrm>
            <a:off x="6019799" y="3918859"/>
            <a:ext cx="262731" cy="3048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0FD6653-64EB-DD4B-B670-745DCC9E71FB}"/>
              </a:ext>
            </a:extLst>
          </p:cNvPr>
          <p:cNvSpPr/>
          <p:nvPr/>
        </p:nvSpPr>
        <p:spPr>
          <a:xfrm>
            <a:off x="2147718" y="5498069"/>
            <a:ext cx="262731" cy="3048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C3BD21-B404-D04C-BCF6-975E835A123C}"/>
              </a:ext>
            </a:extLst>
          </p:cNvPr>
          <p:cNvSpPr/>
          <p:nvPr/>
        </p:nvSpPr>
        <p:spPr>
          <a:xfrm>
            <a:off x="4684088" y="4310744"/>
            <a:ext cx="262731" cy="3048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EB1E64A-185D-8B48-B3F1-3DCF316FCE97}"/>
              </a:ext>
            </a:extLst>
          </p:cNvPr>
          <p:cNvSpPr/>
          <p:nvPr/>
        </p:nvSpPr>
        <p:spPr>
          <a:xfrm>
            <a:off x="6101387" y="3276599"/>
            <a:ext cx="527050" cy="457201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36A3DE-3C08-0E42-BF54-8EC2D5622450}"/>
              </a:ext>
            </a:extLst>
          </p:cNvPr>
          <p:cNvSpPr txBox="1"/>
          <p:nvPr/>
        </p:nvSpPr>
        <p:spPr>
          <a:xfrm>
            <a:off x="4946819" y="6477000"/>
            <a:ext cx="305418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Oldenburg C, 2018</a:t>
            </a:r>
          </a:p>
        </p:txBody>
      </p:sp>
    </p:spTree>
    <p:extLst>
      <p:ext uri="{BB962C8B-B14F-4D97-AF65-F5344CB8AC3E}">
        <p14:creationId xmlns:p14="http://schemas.microsoft.com/office/powerpoint/2010/main" val="149528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EC9B6-61A7-FF48-8123-881F4533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Public Shaming – Perpetuating Stigma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247C1F-0616-814B-A621-74E3E1956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66800"/>
            <a:ext cx="615379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79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6BFE-830F-2345-9B3D-53995E420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Sodomy Laws in the Political Forefront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3E484-11EE-1A41-988F-2A9AEB43E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5400"/>
            <a:ext cx="4572000" cy="2856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1D01D1-B341-1047-852E-EF4BC76DA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598" y="3200400"/>
            <a:ext cx="4763760" cy="330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74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2EA0F-885F-374F-8D1B-80E1C2EF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Progress on Decriminalization of Drug Use?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63E72E-F8A2-3F4A-89EE-C3778BBB79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82"/>
          <a:stretch/>
        </p:blipFill>
        <p:spPr>
          <a:xfrm>
            <a:off x="34131" y="1256574"/>
            <a:ext cx="9144000" cy="476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5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0A9B26-40DC-CD43-A68A-33318131C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344737"/>
            <a:ext cx="8229600" cy="15414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 Stigma and Discrimination Extend to Healthcare?</a:t>
            </a:r>
          </a:p>
        </p:txBody>
      </p:sp>
    </p:spTree>
    <p:extLst>
      <p:ext uri="{BB962C8B-B14F-4D97-AF65-F5344CB8AC3E}">
        <p14:creationId xmlns:p14="http://schemas.microsoft.com/office/powerpoint/2010/main" val="2548374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BB3A8-98E0-0045-9806-7EE855E28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Attitudes Toward Patients With or At Risk for HIV Among Medical and Dental Students in Malaysia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84E44-F700-A14E-8C99-9479CDE8D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399"/>
            <a:ext cx="9144000" cy="4953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2E5EF-848D-4542-9D5F-7E0611BBB66C}"/>
              </a:ext>
            </a:extLst>
          </p:cNvPr>
          <p:cNvSpPr txBox="1"/>
          <p:nvPr/>
        </p:nvSpPr>
        <p:spPr>
          <a:xfrm>
            <a:off x="5029200" y="6477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Jin</a:t>
            </a:r>
            <a:r>
              <a:rPr lang="en-US" i="1" dirty="0"/>
              <a:t> H et al, AIDS Care, 2014</a:t>
            </a:r>
          </a:p>
        </p:txBody>
      </p:sp>
      <p:cxnSp>
        <p:nvCxnSpPr>
          <p:cNvPr id="4" name="Elbow Connector 3">
            <a:extLst>
              <a:ext uri="{FF2B5EF4-FFF2-40B4-BE49-F238E27FC236}">
                <a16:creationId xmlns:a16="http://schemas.microsoft.com/office/drawing/2014/main" id="{223AE9DE-5ECF-7C4C-9E4A-B8BBBC3F9279}"/>
              </a:ext>
            </a:extLst>
          </p:cNvPr>
          <p:cNvCxnSpPr/>
          <p:nvPr/>
        </p:nvCxnSpPr>
        <p:spPr>
          <a:xfrm>
            <a:off x="2362200" y="1905000"/>
            <a:ext cx="1600200" cy="762000"/>
          </a:xfrm>
          <a:prstGeom prst="bentConnector3">
            <a:avLst>
              <a:gd name="adj1" fmla="val 100174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CD5D1215-6625-8C43-AAB3-4284CCD6F96F}"/>
              </a:ext>
            </a:extLst>
          </p:cNvPr>
          <p:cNvCxnSpPr/>
          <p:nvPr/>
        </p:nvCxnSpPr>
        <p:spPr>
          <a:xfrm>
            <a:off x="4229100" y="2819400"/>
            <a:ext cx="1600200" cy="762000"/>
          </a:xfrm>
          <a:prstGeom prst="bentConnector3">
            <a:avLst>
              <a:gd name="adj1" fmla="val 100174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F739FC90-92B1-E843-914B-5B5B54BCA855}"/>
              </a:ext>
            </a:extLst>
          </p:cNvPr>
          <p:cNvCxnSpPr>
            <a:cxnSpLocks/>
          </p:cNvCxnSpPr>
          <p:nvPr/>
        </p:nvCxnSpPr>
        <p:spPr>
          <a:xfrm>
            <a:off x="6096000" y="3559098"/>
            <a:ext cx="1676400" cy="327102"/>
          </a:xfrm>
          <a:prstGeom prst="bentConnector3">
            <a:avLst>
              <a:gd name="adj1" fmla="val 99224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04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4E34-7FE5-204C-AD7D-866AC08A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FE022-2988-9547-A62E-BCE39DBDD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251"/>
            <a:ext cx="9144000" cy="4730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70AFC8-3FBE-6542-B4DD-CDDC6EFFD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030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2D4CB8-8409-0648-9139-B126C31ED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84" y="0"/>
            <a:ext cx="1288416" cy="174625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15C1FB1-F8CA-CB41-8C74-DAC851573EA9}"/>
              </a:ext>
            </a:extLst>
          </p:cNvPr>
          <p:cNvSpPr/>
          <p:nvPr/>
        </p:nvSpPr>
        <p:spPr>
          <a:xfrm>
            <a:off x="76200" y="2819400"/>
            <a:ext cx="8763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99EF0F7-8630-3847-B668-C5516F4EAC88}"/>
              </a:ext>
            </a:extLst>
          </p:cNvPr>
          <p:cNvSpPr/>
          <p:nvPr/>
        </p:nvSpPr>
        <p:spPr>
          <a:xfrm>
            <a:off x="6019800" y="3124200"/>
            <a:ext cx="2819400" cy="9906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3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AC1B-9590-FA45-A03C-4F58C10AE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HIV Experts in Malaysia will Withhold HIV Treatment to Some Key Populations with HIV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23998B-A46B-1243-95B2-AE27CB38A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143000"/>
            <a:ext cx="8775700" cy="5245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872322-DF30-D147-A32B-87F92A0DB77B}"/>
              </a:ext>
            </a:extLst>
          </p:cNvPr>
          <p:cNvSpPr txBox="1"/>
          <p:nvPr/>
        </p:nvSpPr>
        <p:spPr>
          <a:xfrm>
            <a:off x="4114800" y="6477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Ferro E et al, Open Forum ID, 2017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ACEED0-E484-E84D-8D7B-F4A6A2564AE1}"/>
              </a:ext>
            </a:extLst>
          </p:cNvPr>
          <p:cNvSpPr/>
          <p:nvPr/>
        </p:nvSpPr>
        <p:spPr>
          <a:xfrm>
            <a:off x="5410200" y="3352800"/>
            <a:ext cx="3200400" cy="28956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7E53C346-8F42-CF45-875A-27EF2314A4A4}"/>
              </a:ext>
            </a:extLst>
          </p:cNvPr>
          <p:cNvSpPr/>
          <p:nvPr/>
        </p:nvSpPr>
        <p:spPr>
          <a:xfrm>
            <a:off x="5105400" y="3733800"/>
            <a:ext cx="228600" cy="914400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8E8AC3-8149-0C40-B511-1E90ADAE3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52400"/>
            <a:ext cx="8521700" cy="914400"/>
          </a:xfrm>
        </p:spPr>
        <p:txBody>
          <a:bodyPr/>
          <a:lstStyle/>
          <a:p>
            <a:r>
              <a:rPr lang="en-US" sz="2800" b="1" dirty="0"/>
              <a:t>People With Advanced HIV Who HIV Doctors Would Withhold Life-Saving Medications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CB98270-1D69-6949-8015-9A96C0DD83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5217444"/>
              </p:ext>
            </p:extLst>
          </p:nvPr>
        </p:nvGraphicFramePr>
        <p:xfrm>
          <a:off x="0" y="1066800"/>
          <a:ext cx="91440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053">
                  <a:extLst>
                    <a:ext uri="{9D8B030D-6E8A-4147-A177-3AD203B41FA5}">
                      <a16:colId xmlns:a16="http://schemas.microsoft.com/office/drawing/2014/main" val="3561382028"/>
                    </a:ext>
                  </a:extLst>
                </a:gridCol>
                <a:gridCol w="3428275">
                  <a:extLst>
                    <a:ext uri="{9D8B030D-6E8A-4147-A177-3AD203B41FA5}">
                      <a16:colId xmlns:a16="http://schemas.microsoft.com/office/drawing/2014/main" val="324648291"/>
                    </a:ext>
                  </a:extLst>
                </a:gridCol>
                <a:gridCol w="2721672">
                  <a:extLst>
                    <a:ext uri="{9D8B030D-6E8A-4147-A177-3AD203B41FA5}">
                      <a16:colId xmlns:a16="http://schemas.microsoft.com/office/drawing/2014/main" val="2940512417"/>
                    </a:ext>
                  </a:extLst>
                </a:gridCol>
              </a:tblGrid>
              <a:tr h="422564">
                <a:tc>
                  <a:txBody>
                    <a:bodyPr/>
                    <a:lstStyle/>
                    <a:p>
                      <a:r>
                        <a:rPr lang="en-US" sz="2400" dirty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Key at-risk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CD4 &lt;200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752075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AOR (95% CI)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05241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r>
                        <a:rPr lang="en-US" sz="2400" dirty="0"/>
                        <a:t>Substance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Uses/injects drugs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 (8.6– 24.6)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34945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Consumes alcohol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 (6.7– 19.5)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997470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Receives methadone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 (1.2– 2.9)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461098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r>
                        <a:rPr lang="en-US" sz="2400" dirty="0"/>
                        <a:t>Social circumstance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Released prisoner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 (5.0– 14.0)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08941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Lives alone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 (3.3– 9.1)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44947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Has HIV- partner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0.79 (0.5– 1.1)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56407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r>
                        <a:rPr lang="en-US" sz="2400" dirty="0"/>
                        <a:t>Sexual minority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Sex 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 (1.1– 2.8)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44734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 (0.76–1.9)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93517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Transgender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 (0.84–2.0)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41944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F39834D-99EA-7142-B059-3A5CB18B1172}"/>
              </a:ext>
            </a:extLst>
          </p:cNvPr>
          <p:cNvSpPr txBox="1"/>
          <p:nvPr/>
        </p:nvSpPr>
        <p:spPr>
          <a:xfrm>
            <a:off x="4114800" y="6477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Ferro E et al, Open Forum ID, 2017</a:t>
            </a:r>
          </a:p>
        </p:txBody>
      </p:sp>
    </p:spTree>
    <p:extLst>
      <p:ext uri="{BB962C8B-B14F-4D97-AF65-F5344CB8AC3E}">
        <p14:creationId xmlns:p14="http://schemas.microsoft.com/office/powerpoint/2010/main" val="3469116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0A9B26-40DC-CD43-A68A-33318131C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344737"/>
            <a:ext cx="8229600" cy="1541463"/>
          </a:xfrm>
        </p:spPr>
        <p:txBody>
          <a:bodyPr>
            <a:normAutofit/>
          </a:bodyPr>
          <a:lstStyle/>
          <a:p>
            <a:r>
              <a:rPr lang="en-US" dirty="0"/>
              <a:t>Brief Overview of Stigma Reduction Interventions</a:t>
            </a:r>
          </a:p>
        </p:txBody>
      </p:sp>
    </p:spTree>
    <p:extLst>
      <p:ext uri="{BB962C8B-B14F-4D97-AF65-F5344CB8AC3E}">
        <p14:creationId xmlns:p14="http://schemas.microsoft.com/office/powerpoint/2010/main" val="279475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7429C-C9AE-69AF-D59C-0F3051579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Types of Stigma Reduction Strategies</a:t>
            </a:r>
            <a:br>
              <a:rPr lang="en-US" sz="2800" dirty="0"/>
            </a:br>
            <a:r>
              <a:rPr lang="en-US" sz="2800" dirty="0"/>
              <a:t>Systematic Review (N=24 --&gt; 6 RCTs)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A6E96-48E0-A621-CA71-302216DC8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333333"/>
                </a:solidFill>
                <a:latin typeface="Georgia" panose="02040502050405020303" pitchFamily="18" charset="0"/>
              </a:rPr>
              <a:t>Types included:</a:t>
            </a:r>
          </a:p>
          <a:p>
            <a:pPr lvl="1"/>
            <a:r>
              <a:rPr lang="en-US" sz="2400" dirty="0">
                <a:solidFill>
                  <a:srgbClr val="333333"/>
                </a:solidFill>
                <a:latin typeface="Georgia" panose="02040502050405020303" pitchFamily="18" charset="0"/>
              </a:rPr>
              <a:t>Increased education (most common)</a:t>
            </a:r>
          </a:p>
          <a:p>
            <a:pPr lvl="1"/>
            <a:r>
              <a:rPr lang="en-US" sz="2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Increased contact (individual, system)</a:t>
            </a:r>
          </a:p>
          <a:p>
            <a:pPr lvl="1"/>
            <a:r>
              <a:rPr lang="en-US" sz="2400" dirty="0">
                <a:solidFill>
                  <a:srgbClr val="333333"/>
                </a:solidFill>
                <a:latin typeface="Georgia" panose="02040502050405020303" pitchFamily="18" charset="0"/>
              </a:rPr>
              <a:t>S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ocial marketing</a:t>
            </a:r>
          </a:p>
          <a:p>
            <a:pPr lvl="1"/>
            <a:r>
              <a:rPr lang="en-US" sz="2400" dirty="0">
                <a:solidFill>
                  <a:srgbClr val="333333"/>
                </a:solidFill>
                <a:latin typeface="Georgia" panose="02040502050405020303" pitchFamily="18" charset="0"/>
              </a:rPr>
              <a:t>P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roblem solving</a:t>
            </a:r>
          </a:p>
          <a:p>
            <a:r>
              <a:rPr lang="en-US" sz="2600" dirty="0"/>
              <a:t>17/24 showed statistically significant reductions in at least one type of stigma</a:t>
            </a:r>
          </a:p>
          <a:p>
            <a:r>
              <a:rPr lang="en-US" sz="2600" dirty="0"/>
              <a:t>11/24 showed declines in stigma that are practically significant</a:t>
            </a:r>
          </a:p>
          <a:p>
            <a:r>
              <a:rPr lang="en-US" sz="2600" dirty="0"/>
              <a:t>Effect size was mostly in the small to moderate size in stigma reduction – contact being most significant</a:t>
            </a:r>
          </a:p>
          <a:p>
            <a:endParaRPr lang="en-US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9C64BA-9D1A-6FD1-D087-EB092F318CD2}"/>
              </a:ext>
            </a:extLst>
          </p:cNvPr>
          <p:cNvSpPr txBox="1"/>
          <p:nvPr/>
        </p:nvSpPr>
        <p:spPr>
          <a:xfrm>
            <a:off x="4114800" y="6477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Rao et al, BMC Med, 2019</a:t>
            </a:r>
          </a:p>
        </p:txBody>
      </p:sp>
    </p:spTree>
    <p:extLst>
      <p:ext uri="{BB962C8B-B14F-4D97-AF65-F5344CB8AC3E}">
        <p14:creationId xmlns:p14="http://schemas.microsoft.com/office/powerpoint/2010/main" val="1002655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204C-A196-568E-2CDA-431B063B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Pathways to Stigma Reduction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EC062E1-EB5A-95B3-A8C5-88623357B3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943879"/>
              </p:ext>
            </p:extLst>
          </p:nvPr>
        </p:nvGraphicFramePr>
        <p:xfrm>
          <a:off x="0" y="1447800"/>
          <a:ext cx="9143999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20F2F06-104F-F080-CF7D-C3D499DD69C0}"/>
              </a:ext>
            </a:extLst>
          </p:cNvPr>
          <p:cNvSpPr txBox="1"/>
          <p:nvPr/>
        </p:nvSpPr>
        <p:spPr>
          <a:xfrm>
            <a:off x="331342" y="1143000"/>
            <a:ext cx="33981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Dimension of Stigma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F57537-6454-8CED-FB00-CA113F167DAB}"/>
              </a:ext>
            </a:extLst>
          </p:cNvPr>
          <p:cNvSpPr txBox="1"/>
          <p:nvPr/>
        </p:nvSpPr>
        <p:spPr>
          <a:xfrm>
            <a:off x="2872912" y="1143000"/>
            <a:ext cx="33981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Pathways to Stigma Reduction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A2B51E-C30B-785E-06E8-ECEF10C7F46F}"/>
              </a:ext>
            </a:extLst>
          </p:cNvPr>
          <p:cNvSpPr txBox="1"/>
          <p:nvPr/>
        </p:nvSpPr>
        <p:spPr>
          <a:xfrm>
            <a:off x="5514652" y="1143000"/>
            <a:ext cx="33981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Drivers of Stigma Reduction </a:t>
            </a:r>
          </a:p>
        </p:txBody>
      </p:sp>
    </p:spTree>
    <p:extLst>
      <p:ext uri="{BB962C8B-B14F-4D97-AF65-F5344CB8AC3E}">
        <p14:creationId xmlns:p14="http://schemas.microsoft.com/office/powerpoint/2010/main" val="3491733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DBB5-5CBA-7C49-8A4D-248A0A0E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52400"/>
            <a:ext cx="8610601" cy="914400"/>
          </a:xfrm>
        </p:spPr>
        <p:txBody>
          <a:bodyPr/>
          <a:lstStyle/>
          <a:p>
            <a:r>
              <a:rPr lang="en-US" sz="3200" dirty="0"/>
              <a:t>Current Targets for Better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C01EB-C366-2549-BB23-345DCD8EA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282700"/>
            <a:ext cx="8610601" cy="4889500"/>
          </a:xfrm>
        </p:spPr>
        <p:txBody>
          <a:bodyPr/>
          <a:lstStyle/>
          <a:p>
            <a:r>
              <a:rPr lang="en-US" sz="2800" dirty="0"/>
              <a:t>Medical school curriculum changes – seasoned clinicians seldom change, but …..</a:t>
            </a:r>
          </a:p>
          <a:p>
            <a:r>
              <a:rPr lang="en-US" sz="2800" dirty="0"/>
              <a:t>Same Day ART Initiation</a:t>
            </a:r>
          </a:p>
          <a:p>
            <a:r>
              <a:rPr lang="en-US" sz="2800" dirty="0"/>
              <a:t>Implementation science strategies to have better facilitation with addiction treatment to improve HIV treatment parity</a:t>
            </a:r>
          </a:p>
          <a:p>
            <a:r>
              <a:rPr lang="en-US" sz="2800" dirty="0"/>
              <a:t>Drug policy reform – drug decriminalization</a:t>
            </a:r>
          </a:p>
          <a:p>
            <a:r>
              <a:rPr lang="en-US" sz="2800" dirty="0"/>
              <a:t>Jump-starting the HIV treatment (ART) and prevention (PrEP) cascade - mHealth</a:t>
            </a:r>
          </a:p>
          <a:p>
            <a:r>
              <a:rPr lang="en-US" sz="2800" dirty="0"/>
              <a:t>Self—testing for HIV</a:t>
            </a:r>
          </a:p>
          <a:p>
            <a:r>
              <a:rPr lang="en-US" sz="2800" dirty="0"/>
              <a:t>Prison transitional programs</a:t>
            </a:r>
          </a:p>
        </p:txBody>
      </p:sp>
    </p:spTree>
    <p:extLst>
      <p:ext uri="{BB962C8B-B14F-4D97-AF65-F5344CB8AC3E}">
        <p14:creationId xmlns:p14="http://schemas.microsoft.com/office/powerpoint/2010/main" val="3925978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761D1-5530-5199-1D6F-F8E2CD9C1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Randomized Controlled Trial of Integrating Methadone into Primary Care Clinics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89F84-D981-4712-EA91-791903058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arms: Specialty Clinic (control), and two integrated primary care sites (with and without P4P)</a:t>
            </a:r>
          </a:p>
          <a:p>
            <a:r>
              <a:rPr lang="en-US" dirty="0"/>
              <a:t>High levels of stigma and discrimination constructs in healthcare providers – less in those providing direct care and much higher in others in the clinic.</a:t>
            </a:r>
          </a:p>
          <a:p>
            <a:r>
              <a:rPr lang="en-US" dirty="0"/>
              <a:t>Primary clinical outcomes are pre-specified quality healthcare indicators (QHIs)</a:t>
            </a:r>
          </a:p>
          <a:p>
            <a:pPr lvl="1"/>
            <a:r>
              <a:rPr lang="en-US" dirty="0"/>
              <a:t>Total</a:t>
            </a:r>
          </a:p>
          <a:p>
            <a:pPr lvl="1"/>
            <a:r>
              <a:rPr lang="en-US" dirty="0"/>
              <a:t>Primary Care (Screening for HBP, cholesterol, cancer,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Specialty (HIV, TB, addiction)</a:t>
            </a:r>
          </a:p>
          <a:p>
            <a:r>
              <a:rPr lang="en-US" dirty="0"/>
              <a:t>Providers – direct and indirect providers were assessed every 6 months over 24 months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712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C7F933-E92E-F6F4-1CA4-BAD3ED4A5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Thermometers Toward Patients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875A83-B9D9-0639-7667-D0A3B1F84D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684004"/>
              </p:ext>
            </p:extLst>
          </p:nvPr>
        </p:nvGraphicFramePr>
        <p:xfrm>
          <a:off x="538163" y="1447800"/>
          <a:ext cx="8123237" cy="466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91F138D-4602-D260-3257-7D11039D0BDD}"/>
              </a:ext>
            </a:extLst>
          </p:cNvPr>
          <p:cNvSpPr txBox="1"/>
          <p:nvPr/>
        </p:nvSpPr>
        <p:spPr>
          <a:xfrm>
            <a:off x="698863" y="4560570"/>
            <a:ext cx="13454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rgbClr val="FFFF00"/>
                </a:solidFill>
              </a:rPr>
              <a:t>P=NS</a:t>
            </a:r>
          </a:p>
        </p:txBody>
      </p:sp>
    </p:spTree>
    <p:extLst>
      <p:ext uri="{BB962C8B-B14F-4D97-AF65-F5344CB8AC3E}">
        <p14:creationId xmlns:p14="http://schemas.microsoft.com/office/powerpoint/2010/main" val="1165621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E025-F1BB-5C83-E939-817576489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Integrating Methadone into Primary Care Clinics on Clinical Providers</a:t>
            </a:r>
          </a:p>
        </p:txBody>
      </p:sp>
      <p:pic>
        <p:nvPicPr>
          <p:cNvPr id="5" name="Picture 4" descr="A table with numbers and text&#10;&#10;Description automatically generated">
            <a:extLst>
              <a:ext uri="{FF2B5EF4-FFF2-40B4-BE49-F238E27FC236}">
                <a16:creationId xmlns:a16="http://schemas.microsoft.com/office/drawing/2014/main" id="{18B5F3D7-D058-AD78-FDD0-CDFF6CA6E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5826"/>
            <a:ext cx="9116646" cy="37429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7675B5-FFDB-3974-483E-75855762A6F6}"/>
              </a:ext>
            </a:extLst>
          </p:cNvPr>
          <p:cNvSpPr/>
          <p:nvPr/>
        </p:nvSpPr>
        <p:spPr>
          <a:xfrm>
            <a:off x="0" y="3767312"/>
            <a:ext cx="8839200" cy="6522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0A39B6-B9C1-907E-F2A6-D8A45FA09C29}"/>
              </a:ext>
            </a:extLst>
          </p:cNvPr>
          <p:cNvSpPr/>
          <p:nvPr/>
        </p:nvSpPr>
        <p:spPr>
          <a:xfrm>
            <a:off x="31071" y="4648199"/>
            <a:ext cx="8839200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19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F6B7-6764-955E-2879-798AB46A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2400"/>
            <a:ext cx="8763000" cy="914400"/>
          </a:xfrm>
        </p:spPr>
        <p:txBody>
          <a:bodyPr/>
          <a:lstStyle/>
          <a:p>
            <a:r>
              <a:rPr lang="en-US" dirty="0"/>
              <a:t>Impact of Changes in Stigma Constructs on Healthcare Outcomes (QHIs) in Primary Care Clinicians</a:t>
            </a:r>
          </a:p>
        </p:txBody>
      </p:sp>
      <p:pic>
        <p:nvPicPr>
          <p:cNvPr id="5" name="Picture 4" descr="A table with numbers and a number of numbers&#10;&#10;Description automatically generated">
            <a:extLst>
              <a:ext uri="{FF2B5EF4-FFF2-40B4-BE49-F238E27FC236}">
                <a16:creationId xmlns:a16="http://schemas.microsoft.com/office/drawing/2014/main" id="{7931204B-1C3D-3E22-3665-A988F7642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0"/>
            <a:ext cx="9042012" cy="4724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43E9EF-6280-A280-48F9-78E70A67A415}"/>
              </a:ext>
            </a:extLst>
          </p:cNvPr>
          <p:cNvSpPr/>
          <p:nvPr/>
        </p:nvSpPr>
        <p:spPr>
          <a:xfrm>
            <a:off x="152400" y="4191000"/>
            <a:ext cx="8839200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DBAA13-5278-6F54-3F8F-6E6AAFE0315A}"/>
              </a:ext>
            </a:extLst>
          </p:cNvPr>
          <p:cNvSpPr/>
          <p:nvPr/>
        </p:nvSpPr>
        <p:spPr>
          <a:xfrm>
            <a:off x="6172200" y="1529576"/>
            <a:ext cx="1985963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44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17DEC-7593-A7E8-5174-350F10507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Design Interventions – Might they Reduce Stigma in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F88A9-386F-068D-2F48-87A2388C9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1816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</a:rPr>
              <a:t>Used mostly in 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marketing and to constrain opportunities for sexism</a:t>
            </a:r>
            <a:r>
              <a:rPr lang="en-US" sz="1800" dirty="0">
                <a:effectLst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</a:rPr>
              <a:t>V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alues-based approach that seeks to promote ethical behaviors and attitudes within social and environmental contexts</a:t>
            </a:r>
            <a:r>
              <a:rPr lang="en-US" sz="1800" dirty="0">
                <a:effectLst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nfluencing behavior that is based on the idea that the way choices are presented to individuals can have a significant impact on their decision-making process</a:t>
            </a:r>
            <a:r>
              <a:rPr lang="en-US" sz="2400" dirty="0">
                <a:effectLst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Key elements to guide individuals towards making specific choices or behaviors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</a:rPr>
              <a:t>choice architecture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</a:rPr>
              <a:t>framing</a:t>
            </a: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nudging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</a:rPr>
              <a:t>P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resenting options in a certain order, or highlighting certain options more prominently, can influence an individual's choice without altering the inherent value of the options themselves</a:t>
            </a:r>
            <a:r>
              <a:rPr lang="en-US" sz="2400" dirty="0">
                <a:effectLst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</a:rPr>
              <a:t>Balance “pains” with “gains” of the current behavior with the “comforts” of continuing the current behavior vs the “anxieties” of making the change</a:t>
            </a:r>
            <a:r>
              <a:rPr lang="en-US" sz="2400" dirty="0">
                <a:effectLst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7082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2DA2-04A1-045E-4FC8-8D6C31F0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Start –</a:t>
            </a:r>
            <a:r>
              <a:rPr lang="en-US" dirty="0" err="1"/>
              <a:t>ntiretroviral</a:t>
            </a:r>
            <a:r>
              <a:rPr lang="en-US" dirty="0"/>
              <a:t>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B1E1C-34B3-3FF7-97BD-D57415E63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03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61260-DD32-D243-A15E-485BD8060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Why mHealth strategies are urgently needed?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01EFD-5790-5E40-BC88-BFB57A722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95400"/>
            <a:ext cx="8991600" cy="4813300"/>
          </a:xfrm>
        </p:spPr>
        <p:txBody>
          <a:bodyPr/>
          <a:lstStyle/>
          <a:p>
            <a:r>
              <a:rPr lang="en-US" sz="2400" dirty="0"/>
              <a:t>MSM account for the most new infections in Malaysia</a:t>
            </a:r>
          </a:p>
          <a:p>
            <a:r>
              <a:rPr lang="en-US" sz="2400" dirty="0"/>
              <a:t>Lifetime HIV testing is LOW and recommended HIV testing (every 3 to 6 months for at risk MSM) is even lower (~10%)</a:t>
            </a:r>
          </a:p>
          <a:p>
            <a:r>
              <a:rPr lang="en-US" sz="2400" dirty="0"/>
              <a:t>HIV testing is the FIRST step in the HIV treatment (ART) and prevention (PrEP) cascade</a:t>
            </a:r>
          </a:p>
          <a:p>
            <a:r>
              <a:rPr lang="en-US" sz="2400" dirty="0"/>
              <a:t>Smartphone use is highly prevalent in Malaysia</a:t>
            </a:r>
          </a:p>
          <a:p>
            <a:pPr lvl="1"/>
            <a:r>
              <a:rPr lang="en-US" sz="2200" dirty="0"/>
              <a:t>General population (86%) and MSM (98%)</a:t>
            </a:r>
          </a:p>
          <a:p>
            <a:r>
              <a:rPr lang="en-US" sz="2400" dirty="0"/>
              <a:t>MSM use smartphone apps for geosocial networking (</a:t>
            </a:r>
            <a:r>
              <a:rPr lang="en-US" sz="2400" i="1" dirty="0"/>
              <a:t>Grindr, Hornet, Scruff, Blued, Tinder, </a:t>
            </a:r>
            <a:r>
              <a:rPr lang="en-US" sz="2400" i="1" dirty="0" err="1"/>
              <a:t>etc</a:t>
            </a:r>
            <a:r>
              <a:rPr lang="en-US" sz="2400" dirty="0"/>
              <a:t>) and ATS use – both associated with increased HIV risk-taking</a:t>
            </a:r>
          </a:p>
          <a:p>
            <a:r>
              <a:rPr lang="en-US" sz="2400" dirty="0"/>
              <a:t>A recent study of technology assessment found that technology is most useful in health when algorithms for clinical decision-making can be deployed </a:t>
            </a:r>
            <a:r>
              <a:rPr lang="en-US" sz="2400" dirty="0">
                <a:sym typeface="Wingdings" pitchFamily="2" charset="2"/>
              </a:rPr>
              <a:t> HIV testing &amp; PrEP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8155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4E48-2142-5E44-82B6-7DD2726D3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3" y="152400"/>
            <a:ext cx="8135937" cy="914400"/>
          </a:xfrm>
        </p:spPr>
        <p:txBody>
          <a:bodyPr/>
          <a:lstStyle/>
          <a:p>
            <a:r>
              <a:rPr lang="en-US" sz="2800" dirty="0"/>
              <a:t>Potential Model for HIV Transmission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18BFA6-6678-5C42-BC0C-195D00755732}"/>
              </a:ext>
            </a:extLst>
          </p:cNvPr>
          <p:cNvSpPr/>
          <p:nvPr/>
        </p:nvSpPr>
        <p:spPr>
          <a:xfrm>
            <a:off x="1906985" y="3276600"/>
            <a:ext cx="1219200" cy="1143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ATS Users</a:t>
            </a:r>
          </a:p>
          <a:p>
            <a:pPr algn="ctr"/>
            <a:r>
              <a:rPr lang="en-US" dirty="0"/>
              <a:t>HIV+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CD9ADF-F201-944D-9C8B-1DE990C1B322}"/>
              </a:ext>
            </a:extLst>
          </p:cNvPr>
          <p:cNvSpPr/>
          <p:nvPr/>
        </p:nvSpPr>
        <p:spPr>
          <a:xfrm>
            <a:off x="152400" y="1600200"/>
            <a:ext cx="4796631" cy="4495800"/>
          </a:xfrm>
          <a:prstGeom prst="ellipse">
            <a:avLst/>
          </a:prstGeom>
          <a:solidFill>
            <a:schemeClr val="accent1">
              <a:lumMod val="60000"/>
              <a:lumOff val="40000"/>
              <a:alpha val="22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65F2186-5CCF-FA4F-8455-E09E9E3082C7}"/>
              </a:ext>
            </a:extLst>
          </p:cNvPr>
          <p:cNvSpPr/>
          <p:nvPr/>
        </p:nvSpPr>
        <p:spPr>
          <a:xfrm>
            <a:off x="685800" y="2133600"/>
            <a:ext cx="3657600" cy="3429000"/>
          </a:xfrm>
          <a:prstGeom prst="ellipse">
            <a:avLst/>
          </a:prstGeom>
          <a:solidFill>
            <a:srgbClr val="7030A0">
              <a:alpha val="1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DBE2215-3A35-7F4C-B62A-EE24243C2CCB}"/>
              </a:ext>
            </a:extLst>
          </p:cNvPr>
          <p:cNvSpPr/>
          <p:nvPr/>
        </p:nvSpPr>
        <p:spPr>
          <a:xfrm>
            <a:off x="1333499" y="2667000"/>
            <a:ext cx="2434431" cy="2362200"/>
          </a:xfrm>
          <a:prstGeom prst="ellipse">
            <a:avLst/>
          </a:prstGeom>
          <a:solidFill>
            <a:srgbClr val="FF0000">
              <a:alpha val="2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urved Up Arrow 2">
            <a:extLst>
              <a:ext uri="{FF2B5EF4-FFF2-40B4-BE49-F238E27FC236}">
                <a16:creationId xmlns:a16="http://schemas.microsoft.com/office/drawing/2014/main" id="{782878FD-00F0-C745-836B-D9CA3F204737}"/>
              </a:ext>
            </a:extLst>
          </p:cNvPr>
          <p:cNvSpPr/>
          <p:nvPr/>
        </p:nvSpPr>
        <p:spPr>
          <a:xfrm>
            <a:off x="1945564" y="2971800"/>
            <a:ext cx="1210299" cy="457200"/>
          </a:xfrm>
          <a:prstGeom prst="curvedUp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Up Arrow 7">
            <a:extLst>
              <a:ext uri="{FF2B5EF4-FFF2-40B4-BE49-F238E27FC236}">
                <a16:creationId xmlns:a16="http://schemas.microsoft.com/office/drawing/2014/main" id="{5F756F63-E153-684E-BFE8-F283883A5D9B}"/>
              </a:ext>
            </a:extLst>
          </p:cNvPr>
          <p:cNvSpPr/>
          <p:nvPr/>
        </p:nvSpPr>
        <p:spPr>
          <a:xfrm rot="5400000">
            <a:off x="3026452" y="3500750"/>
            <a:ext cx="1210299" cy="457200"/>
          </a:xfrm>
          <a:prstGeom prst="curvedUp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urved Up Arrow 8">
            <a:extLst>
              <a:ext uri="{FF2B5EF4-FFF2-40B4-BE49-F238E27FC236}">
                <a16:creationId xmlns:a16="http://schemas.microsoft.com/office/drawing/2014/main" id="{AE5BB303-DF44-D74D-BF3C-2A778843C058}"/>
              </a:ext>
            </a:extLst>
          </p:cNvPr>
          <p:cNvSpPr/>
          <p:nvPr/>
        </p:nvSpPr>
        <p:spPr>
          <a:xfrm rot="9242989">
            <a:off x="2715845" y="5201099"/>
            <a:ext cx="1210299" cy="457200"/>
          </a:xfrm>
          <a:prstGeom prst="curvedUp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urved Up Arrow 9">
            <a:extLst>
              <a:ext uri="{FF2B5EF4-FFF2-40B4-BE49-F238E27FC236}">
                <a16:creationId xmlns:a16="http://schemas.microsoft.com/office/drawing/2014/main" id="{0E200A05-E868-3448-9A19-A39D8E91B415}"/>
              </a:ext>
            </a:extLst>
          </p:cNvPr>
          <p:cNvSpPr/>
          <p:nvPr/>
        </p:nvSpPr>
        <p:spPr>
          <a:xfrm rot="13010684">
            <a:off x="202860" y="3866790"/>
            <a:ext cx="2702011" cy="1439282"/>
          </a:xfrm>
          <a:prstGeom prst="curvedUp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01A09B-9E7E-DA4C-8AA1-B44AC9D18719}"/>
              </a:ext>
            </a:extLst>
          </p:cNvPr>
          <p:cNvGrpSpPr/>
          <p:nvPr/>
        </p:nvGrpSpPr>
        <p:grpSpPr>
          <a:xfrm>
            <a:off x="5057584" y="1371600"/>
            <a:ext cx="4086415" cy="5029200"/>
            <a:chOff x="5057584" y="1371600"/>
            <a:chExt cx="4086415" cy="50292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7A3044F-3E31-8549-810F-07395E338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7584" y="1371600"/>
              <a:ext cx="4086415" cy="50292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37210A-EBA7-614F-820B-8A78996F5EF8}"/>
                </a:ext>
              </a:extLst>
            </p:cNvPr>
            <p:cNvSpPr/>
            <p:nvPr/>
          </p:nvSpPr>
          <p:spPr>
            <a:xfrm>
              <a:off x="8077200" y="5486400"/>
              <a:ext cx="1066799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FE1BD9E-D4FA-B24E-AE0D-70F8FD96B86A}"/>
              </a:ext>
            </a:extLst>
          </p:cNvPr>
          <p:cNvGrpSpPr/>
          <p:nvPr/>
        </p:nvGrpSpPr>
        <p:grpSpPr>
          <a:xfrm>
            <a:off x="5399675" y="2643586"/>
            <a:ext cx="3025230" cy="3114871"/>
            <a:chOff x="5399675" y="2643586"/>
            <a:chExt cx="3025230" cy="311487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AAAC918-C8A9-2440-89EB-D984985C2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9050" y="3810000"/>
              <a:ext cx="575470" cy="10538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70380FB-CDEC-D649-AB5E-594A35464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8472" y="2643586"/>
              <a:ext cx="197055" cy="36087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F97FBE9-ECB9-6B46-BF25-C5F084A48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42816" y="5397586"/>
              <a:ext cx="197055" cy="36087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5D0E644-A3DF-884C-8665-4C0295B69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0428" y="4959340"/>
              <a:ext cx="197055" cy="36087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063F5A0-685B-FF45-8667-64CB4B260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27850" y="3729350"/>
              <a:ext cx="197055" cy="36087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8E8AA91-B99E-0649-8195-70FD0F85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9675" y="3426536"/>
              <a:ext cx="197055" cy="360871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765DBC1-5B89-CC49-A503-D8DF0CFBD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00" y="5382164"/>
              <a:ext cx="197055" cy="36087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F7D02BE-D0C0-2841-A30C-4E774A9BB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7808" y="2915729"/>
              <a:ext cx="197055" cy="3608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777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" grpId="0" animBg="1"/>
      <p:bldP spid="3" grpId="1" animBg="1"/>
      <p:bldP spid="3" grpId="2" animBg="1"/>
      <p:bldP spid="8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C9D4-CBC7-D24B-8F86-B53936003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9067799" cy="914400"/>
          </a:xfrm>
        </p:spPr>
        <p:txBody>
          <a:bodyPr/>
          <a:lstStyle/>
          <a:p>
            <a:r>
              <a:rPr lang="en-US" sz="3200" dirty="0"/>
              <a:t>What gets in the way of starting PrEP in MSM?</a:t>
            </a:r>
            <a:br>
              <a:rPr lang="en-US" sz="3200" dirty="0"/>
            </a:br>
            <a:r>
              <a:rPr lang="en-US" sz="3200" dirty="0"/>
              <a:t> (N=13 individuals or 39 votes)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46D85-F5C9-2646-998D-42D0030D2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686799" cy="4660900"/>
          </a:xfrm>
        </p:spPr>
        <p:txBody>
          <a:bodyPr/>
          <a:lstStyle/>
          <a:p>
            <a:r>
              <a:rPr lang="en-US" sz="4000" b="1" dirty="0"/>
              <a:t>Fear of HIV testing (N=13)</a:t>
            </a:r>
          </a:p>
          <a:p>
            <a:pPr lvl="1"/>
            <a:r>
              <a:rPr lang="en-US" dirty="0"/>
              <a:t>Not wanting to be seen in person</a:t>
            </a:r>
          </a:p>
          <a:p>
            <a:pPr lvl="1"/>
            <a:r>
              <a:rPr lang="en-US" dirty="0"/>
              <a:t>Not wanting to openly disclose their risk</a:t>
            </a:r>
          </a:p>
          <a:p>
            <a:pPr lvl="1"/>
            <a:r>
              <a:rPr lang="en-US" dirty="0"/>
              <a:t>Having to come back for results</a:t>
            </a:r>
          </a:p>
          <a:p>
            <a:r>
              <a:rPr lang="en-US" sz="2800" b="1" dirty="0"/>
              <a:t>Fear of discussing HIV risk to a prescriber (N=10)</a:t>
            </a:r>
          </a:p>
          <a:p>
            <a:r>
              <a:rPr lang="en-US" sz="2400" b="1" dirty="0"/>
              <a:t>Cost (N=6)</a:t>
            </a:r>
          </a:p>
          <a:p>
            <a:pPr lvl="1"/>
            <a:r>
              <a:rPr lang="en-US" dirty="0"/>
              <a:t>For medications – this has reduced markedly but differs by site</a:t>
            </a:r>
          </a:p>
          <a:p>
            <a:pPr lvl="1"/>
            <a:r>
              <a:rPr lang="en-US" dirty="0"/>
              <a:t>For testing for STIs frequently</a:t>
            </a:r>
          </a:p>
          <a:p>
            <a:r>
              <a:rPr lang="en-US" b="1" dirty="0"/>
              <a:t>Side effects (N=4)</a:t>
            </a:r>
          </a:p>
          <a:p>
            <a:pPr lvl="1"/>
            <a:r>
              <a:rPr lang="en-US" dirty="0"/>
              <a:t>Were not sure what side effects were but were afraid of them</a:t>
            </a:r>
          </a:p>
          <a:p>
            <a:r>
              <a:rPr lang="en-US" u="sng" dirty="0"/>
              <a:t>Other</a:t>
            </a:r>
            <a:r>
              <a:rPr lang="en-US" dirty="0"/>
              <a:t>: not sure where, didn’t believe it works, might have withdrawal if you stopped it</a:t>
            </a:r>
          </a:p>
        </p:txBody>
      </p:sp>
    </p:spTree>
    <p:extLst>
      <p:ext uri="{BB962C8B-B14F-4D97-AF65-F5344CB8AC3E}">
        <p14:creationId xmlns:p14="http://schemas.microsoft.com/office/powerpoint/2010/main" val="416004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E969-4C39-6448-93A1-C66C2014E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52400"/>
            <a:ext cx="8839199" cy="914400"/>
          </a:xfrm>
        </p:spPr>
        <p:txBody>
          <a:bodyPr/>
          <a:lstStyle/>
          <a:p>
            <a:r>
              <a:rPr lang="en-US" sz="3200" dirty="0"/>
              <a:t>Potential Features of a mHealth App using Tailored Messages – Removes human interface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DBFF13-A5F8-A045-AA8A-9CB3017837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318692"/>
              </p:ext>
            </p:extLst>
          </p:nvPr>
        </p:nvGraphicFramePr>
        <p:xfrm>
          <a:off x="152400" y="1219200"/>
          <a:ext cx="88392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7719">
                  <a:extLst>
                    <a:ext uri="{9D8B030D-6E8A-4147-A177-3AD203B41FA5}">
                      <a16:colId xmlns:a16="http://schemas.microsoft.com/office/drawing/2014/main" val="2407504252"/>
                    </a:ext>
                  </a:extLst>
                </a:gridCol>
                <a:gridCol w="6771481">
                  <a:extLst>
                    <a:ext uri="{9D8B030D-6E8A-4147-A177-3AD203B41FA5}">
                      <a16:colId xmlns:a16="http://schemas.microsoft.com/office/drawing/2014/main" val="994567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03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HIV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Assess at baseline and foll0w-up risks - risks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08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Find my testing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Suggests HIV testing frequency (3 or 6 months) based on five questions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 (ALASKA criteria):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UAI, number of partners, partners' HIV status, STI infections in past 12 months, and club drug use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1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HIV testing preferences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Recommends location type, sample collection method, cost, HIV counseling available, wait time for results, self-testing, and window period of test based on their preferences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32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Planning to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Users can plan their HIV test by date, time, and location, using automated reminders keeps a record of testing history.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8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Testing reminders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Patient preferences for reminders (SMS, email, pop-up), based on a menu or can write their own 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93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Ordering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Self-testing kits, condoms, lubrication – Amazon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3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PrEP screening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Assess eligibility for PrEP based on an algorithm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05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PrEP preferences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Location, clinic type, cost, counseling method, wait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Map/Locator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Selects location based on patient preferences with link to clinic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99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859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E969-4C39-6448-93A1-C66C2014E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52400"/>
            <a:ext cx="8458199" cy="914400"/>
          </a:xfrm>
        </p:spPr>
        <p:txBody>
          <a:bodyPr/>
          <a:lstStyle/>
          <a:p>
            <a:r>
              <a:rPr lang="en-US" sz="3200" dirty="0"/>
              <a:t>Potential Features of a mHealth App using Tailored Messages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DBFF13-A5F8-A045-AA8A-9CB3017837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606841"/>
              </p:ext>
            </p:extLst>
          </p:nvPr>
        </p:nvGraphicFramePr>
        <p:xfrm>
          <a:off x="0" y="1143000"/>
          <a:ext cx="9144000" cy="549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019">
                  <a:extLst>
                    <a:ext uri="{9D8B030D-6E8A-4147-A177-3AD203B41FA5}">
                      <a16:colId xmlns:a16="http://schemas.microsoft.com/office/drawing/2014/main" val="2407504252"/>
                    </a:ext>
                  </a:extLst>
                </a:gridCol>
                <a:gridCol w="7004981">
                  <a:extLst>
                    <a:ext uri="{9D8B030D-6E8A-4147-A177-3AD203B41FA5}">
                      <a16:colId xmlns:a16="http://schemas.microsoft.com/office/drawing/2014/main" val="994567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03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”Green Light”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Gives the option of getting the assessment and testing without having to be seen in person – can have virtual encounter, potentially with avatar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08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Online payment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Can use existing money transfer methods for payment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1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Counseling 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decide on online standardized option, virtual counseling or even in-person counseling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32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Video 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Embed either video or online link for self-testing for HIV, STIs, proper condom use, ATS treatment options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8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Clinic virtual 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making a decision about where to go for testing or PrEP, a virtual tour of the clinic and procedures can be seen in advance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93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Access to frequently asked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3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Interactive 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Users can add questions to experts – if relevant, these may be added to the FAQ options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05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Patient navigator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Can provide either virtual or peer navigator to help overcome entry barriers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7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93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5B0D1-C0A7-4F48-8748-B13E42CB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HIV Self-Testing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92F8E-1471-5948-9229-CF54E3989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762999" cy="4813300"/>
          </a:xfrm>
        </p:spPr>
        <p:txBody>
          <a:bodyPr/>
          <a:lstStyle/>
          <a:p>
            <a:r>
              <a:rPr lang="en-US" dirty="0"/>
              <a:t>Endorsed by WHO since 2016 – including guidance </a:t>
            </a:r>
          </a:p>
          <a:p>
            <a:r>
              <a:rPr lang="en-US" dirty="0"/>
              <a:t>With about ~25% of PWH not knowing their status, it is crucial to use new methods for identifying cases since treatment as prevention relies on &gt;90% of PWH knowing their status</a:t>
            </a:r>
          </a:p>
          <a:p>
            <a:r>
              <a:rPr lang="en-US" dirty="0"/>
              <a:t>Self-testing is especially important for key populations where their behavior is criminalized and where stigma and discrimination exist</a:t>
            </a:r>
          </a:p>
          <a:p>
            <a:r>
              <a:rPr lang="en-US" dirty="0"/>
              <a:t>The best data have been for MSM and have used pharmacy purchase, mail order, kiosk pick-up</a:t>
            </a:r>
          </a:p>
          <a:p>
            <a:r>
              <a:rPr lang="en-US" dirty="0"/>
              <a:t>Concerns about Self-Testing</a:t>
            </a:r>
          </a:p>
          <a:p>
            <a:pPr lvl="1"/>
            <a:r>
              <a:rPr lang="en-US" dirty="0"/>
              <a:t>Suicide – not substantiated</a:t>
            </a:r>
          </a:p>
          <a:p>
            <a:pPr lvl="1"/>
            <a:r>
              <a:rPr lang="en-US" dirty="0"/>
              <a:t>Test interpretation – not substantiated even for low literacy</a:t>
            </a:r>
          </a:p>
          <a:p>
            <a:pPr lvl="1"/>
            <a:r>
              <a:rPr lang="en-US" dirty="0"/>
              <a:t>Counseling – pre-test counseling has never been found to reduce HIV risk, BUT post-test counseling is crucial for addressing concerns and linking patients to care </a:t>
            </a:r>
            <a:r>
              <a:rPr lang="en-US" dirty="0">
                <a:sym typeface="Wingdings" pitchFamily="2" charset="2"/>
              </a:rPr>
              <a:t> virtual counseling during or after testing, patient navigation for +</a:t>
            </a:r>
            <a:r>
              <a:rPr lang="en-US" dirty="0" err="1">
                <a:sym typeface="Wingdings" pitchFamily="2" charset="2"/>
              </a:rPr>
              <a:t>ves</a:t>
            </a:r>
            <a:r>
              <a:rPr lang="en-US" dirty="0">
                <a:sym typeface="Wingdings" pitchFamily="2" charset="2"/>
              </a:rPr>
              <a:t> (ART) or –</a:t>
            </a:r>
            <a:r>
              <a:rPr lang="en-US" dirty="0" err="1">
                <a:sym typeface="Wingdings" pitchFamily="2" charset="2"/>
              </a:rPr>
              <a:t>ves</a:t>
            </a:r>
            <a:r>
              <a:rPr lang="en-US" dirty="0">
                <a:sym typeface="Wingdings" pitchFamily="2" charset="2"/>
              </a:rPr>
              <a:t> (PrEP)</a:t>
            </a:r>
          </a:p>
          <a:p>
            <a:pPr lvl="1"/>
            <a:r>
              <a:rPr lang="en-US" dirty="0">
                <a:sym typeface="Wingdings" pitchFamily="2" charset="2"/>
              </a:rPr>
              <a:t>Linkage to HIV care</a:t>
            </a:r>
          </a:p>
          <a:p>
            <a:r>
              <a:rPr lang="en-US" dirty="0">
                <a:sym typeface="Wingdings" pitchFamily="2" charset="2"/>
              </a:rPr>
              <a:t>Numerous forms of guidance are available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75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99F0-E1A5-0742-8E9B-6322632F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Rapid Start ART – Why Wait?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26705-C2CC-3247-B08F-5E60096C8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762999" cy="4660900"/>
          </a:xfrm>
        </p:spPr>
        <p:txBody>
          <a:bodyPr/>
          <a:lstStyle/>
          <a:p>
            <a:r>
              <a:rPr lang="en-US" sz="2800" dirty="0"/>
              <a:t>RS-ART</a:t>
            </a:r>
          </a:p>
          <a:p>
            <a:pPr lvl="1"/>
            <a:r>
              <a:rPr lang="en-US" sz="2400" dirty="0"/>
              <a:t>Three large RCTs in low-income settings have shown that same day (&lt;72 hour) ART initiation is feasible and results in faster ART initiation – generalized HIV epidemics</a:t>
            </a:r>
          </a:p>
          <a:p>
            <a:pPr lvl="1"/>
            <a:r>
              <a:rPr lang="en-US" sz="2400" dirty="0"/>
              <a:t>Thai implementation science strategy shows success for general population and MSM</a:t>
            </a:r>
          </a:p>
          <a:p>
            <a:pPr lvl="2"/>
            <a:r>
              <a:rPr lang="en-US" sz="2200" dirty="0"/>
              <a:t>Highly variable implementation based on provider (mis)beliefs </a:t>
            </a:r>
          </a:p>
          <a:p>
            <a:pPr lvl="1"/>
            <a:r>
              <a:rPr lang="en-US" sz="2400" dirty="0"/>
              <a:t>Pilot studies show it being very effective with PWID, including those with multiple comorbidities.</a:t>
            </a:r>
          </a:p>
          <a:p>
            <a:pPr lvl="1"/>
            <a:r>
              <a:rPr lang="en-US" sz="2400" dirty="0"/>
              <a:t>It is recommended in Malaysian MoH – yet not done</a:t>
            </a:r>
          </a:p>
          <a:p>
            <a:r>
              <a:rPr lang="en-US" sz="2800" dirty="0"/>
              <a:t>PrEP?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37073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80E0-BB8D-24A7-F481-8686E52B3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RS-ART as Behavioral Design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0D25A-3186-E0BC-BE48-A39A3C53D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strategy for ART initiation</a:t>
            </a:r>
          </a:p>
          <a:p>
            <a:pPr lvl="1"/>
            <a:r>
              <a:rPr lang="en-US" dirty="0"/>
              <a:t>Multiple visits (</a:t>
            </a:r>
            <a:r>
              <a:rPr lang="en-US" i="1" dirty="0">
                <a:solidFill>
                  <a:srgbClr val="FF0000"/>
                </a:solidFill>
              </a:rPr>
              <a:t>each can contribute to stigma generation</a:t>
            </a:r>
            <a:r>
              <a:rPr lang="en-US" dirty="0"/>
              <a:t>) to assess and counsel patients before receiving ART</a:t>
            </a:r>
          </a:p>
          <a:p>
            <a:pPr lvl="1"/>
            <a:r>
              <a:rPr lang="en-US" dirty="0"/>
              <a:t>PWID are often asked to practice taking vitamins for 30 to 90 days depending on concerns about non-adherence</a:t>
            </a:r>
          </a:p>
          <a:p>
            <a:pPr lvl="1"/>
            <a:r>
              <a:rPr lang="en-US" dirty="0"/>
              <a:t>Systematic reviews and meta-analyses suggest that ART adherence is no different for PWID relative to non-PWID</a:t>
            </a:r>
          </a:p>
          <a:p>
            <a:pPr lvl="1"/>
            <a:r>
              <a:rPr lang="en-US" dirty="0"/>
              <a:t>Yet, OAT increases each stage in the HIV treatment cascade </a:t>
            </a:r>
          </a:p>
          <a:p>
            <a:r>
              <a:rPr lang="en-US" dirty="0"/>
              <a:t>What if:</a:t>
            </a:r>
          </a:p>
          <a:p>
            <a:pPr lvl="1"/>
            <a:r>
              <a:rPr lang="en-US" dirty="0"/>
              <a:t>The choices about initiating ART were re-arranged? </a:t>
            </a:r>
          </a:p>
          <a:p>
            <a:pPr lvl="1"/>
            <a:r>
              <a:rPr lang="en-US" dirty="0"/>
              <a:t>Rule-out risk for opportunistic infections first (the only unsafe part of ART)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start ART </a:t>
            </a:r>
            <a:r>
              <a:rPr lang="en-US" dirty="0">
                <a:sym typeface="Wingdings" pitchFamily="2" charset="2"/>
              </a:rPr>
              <a:t> counseling and support</a:t>
            </a:r>
          </a:p>
          <a:p>
            <a:pPr lvl="1"/>
            <a:r>
              <a:rPr lang="en-US" dirty="0">
                <a:sym typeface="Wingdings" pitchFamily="2" charset="2"/>
              </a:rPr>
              <a:t>Will it have an impact on stigma?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884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D7E42-D122-1C30-3BBF-C8D67498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Interactions are a Dyadic Process that Occurs Over Time</a:t>
            </a:r>
          </a:p>
        </p:txBody>
      </p:sp>
      <p:pic>
        <p:nvPicPr>
          <p:cNvPr id="5" name="Picture 4" descr="A diagram of a person effect&#10;&#10;Description automatically generated">
            <a:extLst>
              <a:ext uri="{FF2B5EF4-FFF2-40B4-BE49-F238E27FC236}">
                <a16:creationId xmlns:a16="http://schemas.microsoft.com/office/drawing/2014/main" id="{0630B8A2-419E-65F2-DBBD-2BD8679B64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3"/>
          <a:stretch/>
        </p:blipFill>
        <p:spPr>
          <a:xfrm>
            <a:off x="228599" y="1447800"/>
            <a:ext cx="8938489" cy="50158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AB6885-369C-0958-91D0-FCA4CCD83908}"/>
              </a:ext>
            </a:extLst>
          </p:cNvPr>
          <p:cNvSpPr/>
          <p:nvPr/>
        </p:nvSpPr>
        <p:spPr>
          <a:xfrm>
            <a:off x="1219200" y="1905000"/>
            <a:ext cx="1524000" cy="7620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  <a:p>
            <a:pPr algn="ctr"/>
            <a:r>
              <a:rPr lang="en-US" dirty="0"/>
              <a:t>Patient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634EFE-7D07-3E72-41E6-8D2959DC4EDD}"/>
              </a:ext>
            </a:extLst>
          </p:cNvPr>
          <p:cNvSpPr/>
          <p:nvPr/>
        </p:nvSpPr>
        <p:spPr>
          <a:xfrm>
            <a:off x="6096000" y="1905000"/>
            <a:ext cx="1600200" cy="7620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</a:p>
          <a:p>
            <a:pPr algn="ctr"/>
            <a:r>
              <a:rPr lang="en-US" dirty="0"/>
              <a:t>Patient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412C1A-A9F5-56D9-2100-09BA9403D0C1}"/>
              </a:ext>
            </a:extLst>
          </p:cNvPr>
          <p:cNvSpPr/>
          <p:nvPr/>
        </p:nvSpPr>
        <p:spPr>
          <a:xfrm>
            <a:off x="1219200" y="5562600"/>
            <a:ext cx="1524000" cy="7620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  <a:p>
            <a:pPr algn="ctr"/>
            <a:r>
              <a:rPr lang="en-US" dirty="0"/>
              <a:t>Clinician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F0521A-81CC-597D-7DA2-56E9F86AD3E5}"/>
              </a:ext>
            </a:extLst>
          </p:cNvPr>
          <p:cNvSpPr/>
          <p:nvPr/>
        </p:nvSpPr>
        <p:spPr>
          <a:xfrm>
            <a:off x="6096000" y="5562600"/>
            <a:ext cx="1600200" cy="7620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</a:p>
          <a:p>
            <a:pPr algn="ctr"/>
            <a:r>
              <a:rPr lang="en-US" dirty="0"/>
              <a:t>Clinician</a:t>
            </a:r>
          </a:p>
        </p:txBody>
      </p:sp>
    </p:spTree>
    <p:extLst>
      <p:ext uri="{BB962C8B-B14F-4D97-AF65-F5344CB8AC3E}">
        <p14:creationId xmlns:p14="http://schemas.microsoft.com/office/powerpoint/2010/main" val="25058054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060B-2802-5247-AB94-10911756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Targets for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BED14-7B74-0442-BCB5-D4B34DFF8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163" y="1219200"/>
            <a:ext cx="8123237" cy="4889500"/>
          </a:xfrm>
        </p:spPr>
        <p:txBody>
          <a:bodyPr/>
          <a:lstStyle/>
          <a:p>
            <a:r>
              <a:rPr lang="en-US" sz="2400" dirty="0"/>
              <a:t>Societal / Policy</a:t>
            </a:r>
          </a:p>
          <a:p>
            <a:pPr lvl="1"/>
            <a:r>
              <a:rPr lang="en-US" sz="2000" dirty="0"/>
              <a:t>Decriminalization of homosexuality and personal drug use</a:t>
            </a:r>
          </a:p>
          <a:p>
            <a:r>
              <a:rPr lang="en-US" sz="2400" dirty="0"/>
              <a:t>Healthcare settings	</a:t>
            </a:r>
          </a:p>
          <a:p>
            <a:pPr lvl="1"/>
            <a:r>
              <a:rPr lang="en-US" sz="2000" dirty="0"/>
              <a:t>Change the way services are delivered (e.g., same-day ART/PrEP)</a:t>
            </a:r>
          </a:p>
          <a:p>
            <a:pPr lvl="1"/>
            <a:r>
              <a:rPr lang="en-US" sz="2000" dirty="0"/>
              <a:t>Training/contact of clinical staff (physicians, nurses, medical assistants)</a:t>
            </a:r>
          </a:p>
          <a:p>
            <a:pPr lvl="1"/>
            <a:r>
              <a:rPr lang="en-US" sz="2000" dirty="0"/>
              <a:t>Differentiated models of care for key populations</a:t>
            </a:r>
          </a:p>
          <a:p>
            <a:r>
              <a:rPr lang="en-US" sz="2400" dirty="0"/>
              <a:t>mHealth intervention innovations with key populations</a:t>
            </a:r>
          </a:p>
          <a:p>
            <a:pPr lvl="1"/>
            <a:r>
              <a:rPr lang="en-US" sz="2000" dirty="0"/>
              <a:t>Risk reduction</a:t>
            </a:r>
          </a:p>
          <a:p>
            <a:pPr lvl="1"/>
            <a:r>
              <a:rPr lang="en-US" sz="2000" dirty="0"/>
              <a:t>HIV testing – DIAGNOSIS</a:t>
            </a:r>
          </a:p>
          <a:p>
            <a:pPr lvl="1"/>
            <a:r>
              <a:rPr lang="en-US" sz="2000" dirty="0"/>
              <a:t>Linkage to PrEP initiation (if HIV negative)</a:t>
            </a:r>
          </a:p>
          <a:p>
            <a:pPr lvl="1"/>
            <a:r>
              <a:rPr lang="en-US" sz="2000" dirty="0"/>
              <a:t>Linkage to care - ART initiation (if HIV positive)</a:t>
            </a:r>
          </a:p>
          <a:p>
            <a:pPr lvl="1"/>
            <a:r>
              <a:rPr lang="en-US" sz="2000" dirty="0"/>
              <a:t>Remaining virally suppressed (Treatment as Prevention)</a:t>
            </a:r>
          </a:p>
        </p:txBody>
      </p:sp>
    </p:spTree>
    <p:extLst>
      <p:ext uri="{BB962C8B-B14F-4D97-AF65-F5344CB8AC3E}">
        <p14:creationId xmlns:p14="http://schemas.microsoft.com/office/powerpoint/2010/main" val="98561177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">
  <a:themeElements>
    <a:clrScheme name="YSM New Brand">
      <a:dk1>
        <a:srgbClr val="000000"/>
      </a:dk1>
      <a:lt1>
        <a:srgbClr val="FFFFFF"/>
      </a:lt1>
      <a:dk2>
        <a:srgbClr val="585858"/>
      </a:dk2>
      <a:lt2>
        <a:srgbClr val="C2C0C0"/>
      </a:lt2>
      <a:accent1>
        <a:srgbClr val="467FCC"/>
      </a:accent1>
      <a:accent2>
        <a:srgbClr val="55A51C"/>
      </a:accent2>
      <a:accent3>
        <a:srgbClr val="80CDE9"/>
      </a:accent3>
      <a:accent4>
        <a:srgbClr val="A098E4"/>
      </a:accent4>
      <a:accent5>
        <a:srgbClr val="F7941D"/>
      </a:accent5>
      <a:accent6>
        <a:srgbClr val="004DA4"/>
      </a:accent6>
      <a:hlink>
        <a:srgbClr val="467FCC"/>
      </a:hlink>
      <a:folHlink>
        <a:srgbClr val="C4DF9B"/>
      </a:folHlink>
    </a:clrScheme>
    <a:fontScheme name="2_New_Blue_YSM_2">
      <a:majorFont>
        <a:latin typeface="Georgia"/>
        <a:ea typeface="Gulim"/>
        <a:cs typeface="Gulim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New_Blue_YSM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ew_Blue_YSM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ew_Blue_YSM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ew_Blue_YSM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ew_Blue_YSM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New_Blue_YSM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ew_Blue_YSM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ew_Blue_YSM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ew_Blue_YSM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ew_Blue_YSM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ew_Blue_YSM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New_Blue_YSM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Brand Template (06162010)</Template>
  <TotalTime>8729</TotalTime>
  <Words>2719</Words>
  <Application>Microsoft Macintosh PowerPoint</Application>
  <PresentationFormat>On-screen Show (4:3)</PresentationFormat>
  <Paragraphs>376</Paragraphs>
  <Slides>38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Georgia</vt:lpstr>
      <vt:lpstr>Content Slides</vt:lpstr>
      <vt:lpstr>Incorporating Stigma Reduction Strategies into Implementation Research</vt:lpstr>
      <vt:lpstr>Malaysia: Contextual Assessment</vt:lpstr>
      <vt:lpstr>The Many Veils (Intersectional) of Stigma and the HIV Health Disparities Model</vt:lpstr>
      <vt:lpstr>Individual Level Mechanisms: Perceiver</vt:lpstr>
      <vt:lpstr>Mechanisms of Stigma</vt:lpstr>
      <vt:lpstr>The Many Veils of Stigma and the HIV Health Disparities Model</vt:lpstr>
      <vt:lpstr>Individual Level Mechanisms: Target</vt:lpstr>
      <vt:lpstr>Stigma and Health</vt:lpstr>
      <vt:lpstr>PowerPoint Presentation</vt:lpstr>
      <vt:lpstr>Criminalization Laws and HIV Prevalence</vt:lpstr>
      <vt:lpstr>Public Shaming – Perpetuating Stigma</vt:lpstr>
      <vt:lpstr>Sodomy Laws in the Political Forefront</vt:lpstr>
      <vt:lpstr>EARLY Progress on Decriminalization of Drug Use?</vt:lpstr>
      <vt:lpstr>How Do Stigma and Discrimination Extend to Healthcare?</vt:lpstr>
      <vt:lpstr>Attitudes Toward Patients With or At Risk for HIV Among Medical and Dental Students in Malaysia</vt:lpstr>
      <vt:lpstr>PowerPoint Presentation</vt:lpstr>
      <vt:lpstr>HIV Experts in Malaysia will Withhold HIV Treatment to Some Key Populations with HIV</vt:lpstr>
      <vt:lpstr>People With Advanced HIV Who HIV Doctors Would Withhold Life-Saving Medications</vt:lpstr>
      <vt:lpstr>Brief Overview of Stigma Reduction Interventions</vt:lpstr>
      <vt:lpstr>Types of Stigma Reduction Strategies Systematic Review (N=24 --&gt; 6 RCTs)</vt:lpstr>
      <vt:lpstr>Pathways to Stigma Reduction</vt:lpstr>
      <vt:lpstr>Current Targets for Better Implementation</vt:lpstr>
      <vt:lpstr>Cluster Randomized Controlled Trial of Integrating Methadone into Primary Care Clinics</vt:lpstr>
      <vt:lpstr>Feeling Thermometers Toward Patients</vt:lpstr>
      <vt:lpstr>Impact of Integrating Methadone into Primary Care Clinics on Clinical Providers</vt:lpstr>
      <vt:lpstr>Impact of Changes in Stigma Constructs on Healthcare Outcomes (QHIs) in Primary Care Clinicians</vt:lpstr>
      <vt:lpstr>Behavioral Design Interventions – Might they Reduce Stigma in Health?</vt:lpstr>
      <vt:lpstr>Rapid Start –ntiretroviral Therapy</vt:lpstr>
      <vt:lpstr>Why mHealth strategies are urgently needed?</vt:lpstr>
      <vt:lpstr>Potential Model for HIV Transmission</vt:lpstr>
      <vt:lpstr>What gets in the way of starting PrEP in MSM?  (N=13 individuals or 39 votes) </vt:lpstr>
      <vt:lpstr>Potential Features of a mHealth App using Tailored Messages – Removes human interface</vt:lpstr>
      <vt:lpstr>Potential Features of a mHealth App using Tailored Messages</vt:lpstr>
      <vt:lpstr>HIV Self-Testing</vt:lpstr>
      <vt:lpstr>Rapid Start ART – Why Wait?</vt:lpstr>
      <vt:lpstr>RS-ART as Behavioral Design Intervention</vt:lpstr>
      <vt:lpstr>Clinical Interactions are a Dyadic Process that Occurs Over Time</vt:lpstr>
      <vt:lpstr>Targets for Intervention</vt:lpstr>
    </vt:vector>
  </TitlesOfParts>
  <Company>Yale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Fansler, Justin</dc:creator>
  <cp:lastModifiedBy>Altice, Frederick</cp:lastModifiedBy>
  <cp:revision>53</cp:revision>
  <dcterms:created xsi:type="dcterms:W3CDTF">2010-06-16T21:30:36Z</dcterms:created>
  <dcterms:modified xsi:type="dcterms:W3CDTF">2023-07-19T03:56:06Z</dcterms:modified>
</cp:coreProperties>
</file>