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0" r:id="rId1"/>
  </p:sldMasterIdLst>
  <p:notesMasterIdLst>
    <p:notesMasterId r:id="rId21"/>
  </p:notesMasterIdLst>
  <p:sldIdLst>
    <p:sldId id="257" r:id="rId2"/>
    <p:sldId id="347" r:id="rId3"/>
    <p:sldId id="305" r:id="rId4"/>
    <p:sldId id="339" r:id="rId5"/>
    <p:sldId id="361" r:id="rId6"/>
    <p:sldId id="365" r:id="rId7"/>
    <p:sldId id="364" r:id="rId8"/>
    <p:sldId id="360" r:id="rId9"/>
    <p:sldId id="316" r:id="rId10"/>
    <p:sldId id="342" r:id="rId11"/>
    <p:sldId id="343" r:id="rId12"/>
    <p:sldId id="373" r:id="rId13"/>
    <p:sldId id="368" r:id="rId14"/>
    <p:sldId id="369" r:id="rId15"/>
    <p:sldId id="372" r:id="rId16"/>
    <p:sldId id="367" r:id="rId17"/>
    <p:sldId id="366" r:id="rId18"/>
    <p:sldId id="362" r:id="rId19"/>
    <p:sldId id="33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ECC"/>
    <a:srgbClr val="5A93D2"/>
    <a:srgbClr val="417CCB"/>
    <a:srgbClr val="508DD0"/>
    <a:srgbClr val="5489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73333" autoAdjust="0"/>
  </p:normalViewPr>
  <p:slideViewPr>
    <p:cSldViewPr>
      <p:cViewPr varScale="1">
        <p:scale>
          <a:sx n="87" d="100"/>
          <a:sy n="87" d="100"/>
        </p:scale>
        <p:origin x="284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6F78A5-3ECC-410B-9C52-A57AA21C435F}" type="datetimeFigureOut">
              <a:rPr lang="en-US" smtClean="0"/>
              <a:t>6/23/22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43B9B-87D0-4380-A962-F69BD125AC4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48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131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39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0738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941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0795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4499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 in progress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68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678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6824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9386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5076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5519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575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979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282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28650" lvl="1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2282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C43B9B-87D0-4380-A962-F69BD125AC4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943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-76200"/>
            <a:ext cx="9144000" cy="7086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0" y="6011863"/>
            <a:ext cx="9144000" cy="9985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9" name="Rectangle 3"/>
          <p:cNvSpPr>
            <a:spLocks noChangeArrowheads="1"/>
          </p:cNvSpPr>
          <p:nvPr userDrawn="1"/>
        </p:nvSpPr>
        <p:spPr bwMode="auto">
          <a:xfrm>
            <a:off x="0" y="5748338"/>
            <a:ext cx="9144000" cy="2286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-108" charset="0"/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10" name="Rectangle 4"/>
          <p:cNvSpPr>
            <a:spLocks noChangeArrowheads="1"/>
          </p:cNvSpPr>
          <p:nvPr userDrawn="1"/>
        </p:nvSpPr>
        <p:spPr bwMode="auto">
          <a:xfrm>
            <a:off x="0" y="-76200"/>
            <a:ext cx="9144000" cy="59690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Title Placeholder 14"/>
          <p:cNvSpPr>
            <a:spLocks noGrp="1"/>
          </p:cNvSpPr>
          <p:nvPr>
            <p:ph type="title" hasCustomPrompt="1"/>
          </p:nvPr>
        </p:nvSpPr>
        <p:spPr>
          <a:xfrm>
            <a:off x="533400" y="990600"/>
            <a:ext cx="8229600" cy="15414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4400" kern="1200" baseline="0" dirty="0">
                <a:solidFill>
                  <a:schemeClr val="bg1"/>
                </a:solidFill>
                <a:latin typeface="Georgia" pitchFamily="18" charset="0"/>
                <a:ea typeface="ＭＳ Ｐゴシック" pitchFamily="34" charset="-128"/>
                <a:cs typeface="+mn-cs"/>
              </a:defRPr>
            </a:lvl1pPr>
          </a:lstStyle>
          <a:p>
            <a:r>
              <a:rPr lang="en-US" dirty="0"/>
              <a:t>Click to edit Presentation Title 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533400" y="2514600"/>
            <a:ext cx="8229600" cy="914400"/>
          </a:xfr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lang="en-US" sz="2000" kern="1200" noProof="0">
                <a:solidFill>
                  <a:schemeClr val="bg1"/>
                </a:solidFill>
                <a:latin typeface="Georgia" pitchFamily="18" charset="0"/>
                <a:ea typeface="ＭＳ Ｐゴシック" pitchFamily="34" charset="-128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kern="1200" noProof="0" dirty="0">
                <a:solidFill>
                  <a:schemeClr val="bg1"/>
                </a:solidFill>
                <a:latin typeface="Georgia" pitchFamily="18" charset="0"/>
                <a:ea typeface="ＭＳ Ｐゴシック" pitchFamily="34" charset="-128"/>
                <a:cs typeface="+mn-cs"/>
              </a:rPr>
              <a:t>Click to add presentation subtitle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3657600"/>
            <a:ext cx="8229600" cy="762000"/>
          </a:xfrm>
        </p:spPr>
        <p:txBody>
          <a:bodyPr/>
          <a:lstStyle>
            <a:lvl1pPr>
              <a:buNone/>
              <a:defRPr lang="en-US" sz="1800" i="1" kern="1200" baseline="0" dirty="0" smtClean="0">
                <a:solidFill>
                  <a:schemeClr val="bg1"/>
                </a:solidFill>
                <a:latin typeface="Georgia" pitchFamily="18" charset="0"/>
                <a:ea typeface="ＭＳ Ｐゴシック" pitchFamily="34" charset="-128"/>
                <a:cs typeface="+mn-cs"/>
              </a:defRPr>
            </a:lvl1pPr>
          </a:lstStyle>
          <a:p>
            <a:pPr marL="342900" lvl="0" indent="-34290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</a:pPr>
            <a:r>
              <a:rPr lang="en-US" dirty="0"/>
              <a:t>Click to edit presenter’s name and presentation’s date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1810A3F-325B-4949-8F6F-31D3303DFB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6367462"/>
            <a:ext cx="5303939" cy="49053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-76200"/>
            <a:ext cx="9144000" cy="6477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8163" y="152400"/>
            <a:ext cx="8123237" cy="595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0" y="0"/>
            <a:ext cx="9144000" cy="1163638"/>
          </a:xfrm>
          <a:prstGeom prst="rect">
            <a:avLst/>
          </a:prstGeom>
          <a:solidFill>
            <a:schemeClr val="accent6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MS PGothic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8163" y="152400"/>
            <a:ext cx="8135937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Slide title goes here even if it goes longer than a line</a:t>
            </a:r>
            <a:endParaRPr lang="ko-KR" altLang="en-US"/>
          </a:p>
        </p:txBody>
      </p:sp>
      <p:sp>
        <p:nvSpPr>
          <p:cNvPr id="1029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8163" y="1447800"/>
            <a:ext cx="8123237" cy="466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altLang="ko-KR" dirty="0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7704138" y="6584950"/>
            <a:ext cx="1295400" cy="214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ko-KR" sz="800" b="1" dirty="0">
                <a:solidFill>
                  <a:schemeClr val="tx2"/>
                </a:solidFill>
                <a:latin typeface="Georgia" pitchFamily="18" charset="0"/>
                <a:ea typeface="Gulim" pitchFamily="34" charset="-127"/>
              </a:rPr>
              <a:t>S L I D E  </a:t>
            </a:r>
            <a:fld id="{B6E65EB1-8770-4D6F-9BAC-B5A9D136F4D3}" type="slidenum">
              <a:rPr lang="en-US" altLang="ko-KR" sz="800" b="1">
                <a:solidFill>
                  <a:schemeClr val="tx2"/>
                </a:solidFill>
                <a:latin typeface="Georgia" pitchFamily="18" charset="0"/>
                <a:ea typeface="Gulim" pitchFamily="34" charset="-127"/>
              </a:rPr>
              <a:pPr algn="r">
                <a:spcBef>
                  <a:spcPct val="50000"/>
                </a:spcBef>
              </a:pPr>
              <a:t>‹#›</a:t>
            </a:fld>
            <a:endParaRPr lang="en-US" altLang="ko-KR" sz="800" b="1" dirty="0">
              <a:solidFill>
                <a:schemeClr val="tx2"/>
              </a:solidFill>
              <a:latin typeface="Georgia" pitchFamily="18" charset="0"/>
              <a:ea typeface="Gulim" pitchFamily="34" charset="-127"/>
            </a:endParaRPr>
          </a:p>
        </p:txBody>
      </p:sp>
      <p:sp>
        <p:nvSpPr>
          <p:cNvPr id="4118" name="Rectangle 22"/>
          <p:cNvSpPr>
            <a:spLocks noChangeArrowheads="1"/>
          </p:cNvSpPr>
          <p:nvPr/>
        </p:nvSpPr>
        <p:spPr bwMode="auto">
          <a:xfrm>
            <a:off x="0" y="6451600"/>
            <a:ext cx="9144000" cy="5873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charset="0"/>
              <a:ea typeface="MS PGothic" pitchFamily="34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6B176-17EC-9E47-8C22-F0070534519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63" y="6610514"/>
            <a:ext cx="2590800" cy="23961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3" r:id="rId3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Georgia" pitchFamily="-111" charset="0"/>
          <a:ea typeface="Gulim" pitchFamily="34" charset="-127"/>
          <a:cs typeface="Gulim" pitchFamily="34" charset="-127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Georgia" pitchFamily="-111" charset="0"/>
          <a:ea typeface="Gulim" pitchFamily="34" charset="-127"/>
          <a:cs typeface="Gulim" pitchFamily="34" charset="-127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Georgia" pitchFamily="-111" charset="0"/>
          <a:ea typeface="Gulim" pitchFamily="34" charset="-127"/>
          <a:cs typeface="Gulim" pitchFamily="34" charset="-127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Georgia" pitchFamily="-111" charset="0"/>
          <a:ea typeface="Gulim" pitchFamily="34" charset="-127"/>
          <a:cs typeface="Gulim" pitchFamily="34" charset="-127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Georgia" pitchFamily="-111" charset="0"/>
          <a:ea typeface="Gulim" pitchFamily="34" charset="-127"/>
          <a:cs typeface="Gulim" pitchFamily="34" charset="-127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Georgia" pitchFamily="-111" charset="0"/>
          <a:ea typeface="Gulim" pitchFamily="34" charset="-127"/>
          <a:cs typeface="Gulim" pitchFamily="34" charset="-127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Georgia" pitchFamily="-111" charset="0"/>
          <a:ea typeface="Gulim" pitchFamily="34" charset="-127"/>
          <a:cs typeface="Gulim" pitchFamily="34" charset="-127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600">
          <a:solidFill>
            <a:schemeClr val="bg1"/>
          </a:solidFill>
          <a:latin typeface="Georgia" pitchFamily="-111" charset="0"/>
          <a:ea typeface="Gulim" pitchFamily="34" charset="-127"/>
          <a:cs typeface="Gulim" pitchFamily="34" charset="-127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30000"/>
        </a:spcBef>
        <a:spcAft>
          <a:spcPct val="0"/>
        </a:spcAft>
        <a:buChar char="•"/>
        <a:defRPr sz="2000">
          <a:solidFill>
            <a:schemeClr val="tx2"/>
          </a:solidFill>
          <a:latin typeface="+mn-lt"/>
          <a:ea typeface="ＭＳ Ｐゴシック" charset="-128"/>
          <a:cs typeface="ＭＳ Ｐゴシック"/>
        </a:defRPr>
      </a:lvl1pPr>
      <a:lvl2pPr marL="742950" indent="-285750" algn="l" rtl="0" eaLnBrk="1" fontAlgn="base" hangingPunct="1">
        <a:lnSpc>
          <a:spcPct val="90000"/>
        </a:lnSpc>
        <a:spcBef>
          <a:spcPct val="30000"/>
        </a:spcBef>
        <a:spcAft>
          <a:spcPct val="0"/>
        </a:spcAft>
        <a:buChar char="–"/>
        <a:defRPr>
          <a:solidFill>
            <a:schemeClr val="tx2"/>
          </a:solidFill>
          <a:latin typeface="+mn-lt"/>
          <a:ea typeface="ＭＳ Ｐゴシック" charset="-128"/>
          <a:cs typeface="ＭＳ Ｐゴシック"/>
        </a:defRPr>
      </a:lvl2pPr>
      <a:lvl3pPr marL="1143000" indent="-228600"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Char char="•"/>
        <a:defRPr sz="1600">
          <a:solidFill>
            <a:schemeClr val="tx2"/>
          </a:solidFill>
          <a:latin typeface="+mn-lt"/>
          <a:ea typeface="ＭＳ Ｐゴシック" charset="-128"/>
          <a:cs typeface="ＭＳ Ｐゴシック"/>
        </a:defRPr>
      </a:lvl3pPr>
      <a:lvl4pPr marL="1600200" indent="-228600"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Char char="–"/>
        <a:defRPr sz="1600">
          <a:solidFill>
            <a:schemeClr val="tx2"/>
          </a:solidFill>
          <a:latin typeface="+mn-lt"/>
          <a:ea typeface="ＭＳ Ｐゴシック" charset="-128"/>
          <a:cs typeface="ＭＳ Ｐゴシック"/>
        </a:defRPr>
      </a:lvl4pPr>
      <a:lvl5pPr marL="2057400" indent="-228600"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Char char="•"/>
        <a:defRPr sz="1600">
          <a:solidFill>
            <a:schemeClr val="tx2"/>
          </a:solidFill>
          <a:latin typeface="+mn-lt"/>
          <a:ea typeface="ＭＳ Ｐゴシック" charset="-128"/>
          <a:cs typeface="ＭＳ Ｐゴシック"/>
        </a:defRPr>
      </a:lvl5pPr>
      <a:lvl6pPr marL="2514600" indent="-228600"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Char char="•"/>
        <a:defRPr sz="1600">
          <a:solidFill>
            <a:srgbClr val="555555"/>
          </a:solidFill>
          <a:latin typeface="+mn-lt"/>
          <a:ea typeface="ＭＳ Ｐゴシック" pitchFamily="-111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Char char="•"/>
        <a:defRPr sz="1600">
          <a:solidFill>
            <a:srgbClr val="555555"/>
          </a:solidFill>
          <a:latin typeface="+mn-lt"/>
          <a:ea typeface="ＭＳ Ｐゴシック" pitchFamily="-111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Char char="•"/>
        <a:defRPr sz="1600">
          <a:solidFill>
            <a:srgbClr val="555555"/>
          </a:solidFill>
          <a:latin typeface="+mn-lt"/>
          <a:ea typeface="ＭＳ Ｐゴシック" pitchFamily="-111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Char char="•"/>
        <a:defRPr sz="1600">
          <a:solidFill>
            <a:srgbClr val="555555"/>
          </a:solidFill>
          <a:latin typeface="+mn-lt"/>
          <a:ea typeface="ＭＳ Ｐゴシック" pitchFamily="-11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devoffice.jomprep.com/login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evmobile.jomprep.com/home" TargetMode="External"/><Relationship Id="rId5" Type="http://schemas.openxmlformats.org/officeDocument/2006/relationships/hyperlink" Target="https://devclinic.jomprep.com/" TargetMode="External"/><Relationship Id="rId4" Type="http://schemas.openxmlformats.org/officeDocument/2006/relationships/hyperlink" Target="https://jomprep.com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jpeg"/><Relationship Id="rId3" Type="http://schemas.openxmlformats.org/officeDocument/2006/relationships/image" Target="../media/image29.png"/><Relationship Id="rId7" Type="http://schemas.openxmlformats.org/officeDocument/2006/relationships/hyperlink" Target="mailto:roman.Shrestha@yale.edu" TargetMode="External"/><Relationship Id="rId12" Type="http://schemas.openxmlformats.org/officeDocument/2006/relationships/image" Target="../media/image3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6.png"/><Relationship Id="rId5" Type="http://schemas.openxmlformats.org/officeDocument/2006/relationships/image" Target="../media/image31.png"/><Relationship Id="rId10" Type="http://schemas.openxmlformats.org/officeDocument/2006/relationships/image" Target="../media/image35.jpeg"/><Relationship Id="rId4" Type="http://schemas.openxmlformats.org/officeDocument/2006/relationships/image" Target="../media/image30.png"/><Relationship Id="rId9" Type="http://schemas.openxmlformats.org/officeDocument/2006/relationships/image" Target="../media/image34.jpeg"/><Relationship Id="rId1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459" y="762000"/>
            <a:ext cx="8635482" cy="154146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mHealth Strategies and Implementation Science</a:t>
            </a:r>
            <a:b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App-Based Platform for HIV Prevention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257E9D65-AE7D-4AC9-DFB9-A9290627CE8D}"/>
              </a:ext>
            </a:extLst>
          </p:cNvPr>
          <p:cNvSpPr txBox="1">
            <a:spLocks/>
          </p:cNvSpPr>
          <p:nvPr/>
        </p:nvSpPr>
        <p:spPr bwMode="auto">
          <a:xfrm>
            <a:off x="533400" y="3352800"/>
            <a:ext cx="82296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None/>
              <a:defRPr lang="en-US" sz="1800" i="1" kern="1200" baseline="0" dirty="0" smtClean="0">
                <a:solidFill>
                  <a:schemeClr val="bg1"/>
                </a:solidFill>
                <a:latin typeface="Georgia" pitchFamily="18" charset="0"/>
                <a:ea typeface="ＭＳ Ｐゴシック" pitchFamily="34" charset="-128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har char="–"/>
              <a:defRPr>
                <a:solidFill>
                  <a:schemeClr val="tx2"/>
                </a:solidFill>
                <a:latin typeface="+mn-lt"/>
                <a:ea typeface="ＭＳ Ｐゴシック" charset="-128"/>
                <a:cs typeface="ＭＳ Ｐゴシック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2"/>
                </a:solidFill>
                <a:latin typeface="+mn-lt"/>
                <a:ea typeface="ＭＳ Ｐゴシック" charset="-128"/>
                <a:cs typeface="ＭＳ Ｐゴシック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2"/>
                </a:solidFill>
                <a:latin typeface="+mn-lt"/>
                <a:ea typeface="ＭＳ Ｐゴシック" charset="-128"/>
                <a:cs typeface="ＭＳ Ｐゴシック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2"/>
                </a:solidFill>
                <a:latin typeface="+mn-lt"/>
                <a:ea typeface="ＭＳ Ｐゴシック" charset="-128"/>
                <a:cs typeface="ＭＳ Ｐゴシック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rgbClr val="555555"/>
                </a:solidFill>
                <a:latin typeface="+mn-lt"/>
                <a:ea typeface="ＭＳ Ｐゴシック" pitchFamily="-111" charset="-128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rgbClr val="555555"/>
                </a:solidFill>
                <a:latin typeface="+mn-lt"/>
                <a:ea typeface="ＭＳ Ｐゴシック" pitchFamily="-111" charset="-128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rgbClr val="555555"/>
                </a:solidFill>
                <a:latin typeface="+mn-lt"/>
                <a:ea typeface="ＭＳ Ｐゴシック" pitchFamily="-111" charset="-128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rgbClr val="555555"/>
                </a:solidFill>
                <a:latin typeface="+mn-lt"/>
                <a:ea typeface="ＭＳ Ｐゴシック" pitchFamily="-111" charset="-128"/>
              </a:defRPr>
            </a:lvl9pPr>
          </a:lstStyle>
          <a:p>
            <a:pPr algn="ctr" defTabSz="958850"/>
            <a:r>
              <a:rPr lang="en-US" sz="1600" i="0">
                <a:latin typeface="Arial" panose="020B0604020202020204" pitchFamily="34" charset="0"/>
                <a:cs typeface="Arial" panose="020B0604020202020204" pitchFamily="34" charset="0"/>
              </a:rPr>
              <a:t>Roman Shrestha, PhD, MPH</a:t>
            </a:r>
          </a:p>
          <a:p>
            <a:pPr algn="ctr" defTabSz="958850"/>
            <a:r>
              <a:rPr lang="en-US" sz="1600" i="0">
                <a:latin typeface="Arial" panose="020B0604020202020204" pitchFamily="34" charset="0"/>
                <a:cs typeface="Arial" panose="020B0604020202020204" pitchFamily="34" charset="0"/>
              </a:rPr>
              <a:t>Assistant Professor</a:t>
            </a:r>
          </a:p>
          <a:p>
            <a:pPr algn="ctr" defTabSz="958850"/>
            <a:r>
              <a:rPr lang="en-US" sz="1600" i="0">
                <a:latin typeface="Arial" panose="020B0604020202020204" pitchFamily="34" charset="0"/>
                <a:cs typeface="Arial" panose="020B0604020202020204" pitchFamily="34" charset="0"/>
              </a:rPr>
              <a:t>University of Connecticut</a:t>
            </a:r>
          </a:p>
          <a:p>
            <a:pPr algn="ctr" defTabSz="958850"/>
            <a:endParaRPr lang="en-US" sz="1600" i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58850"/>
            <a:r>
              <a:rPr lang="en-US" sz="1200" i="0">
                <a:latin typeface="Arial" panose="020B0604020202020204" pitchFamily="34" charset="0"/>
                <a:cs typeface="Arial" panose="020B0604020202020204" pitchFamily="34" charset="0"/>
              </a:rPr>
              <a:t>June 23</a:t>
            </a:r>
            <a:r>
              <a:rPr lang="en-US" sz="1200" i="0" baseline="3000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US" sz="1200" i="0">
                <a:latin typeface="Arial" panose="020B0604020202020204" pitchFamily="34" charset="0"/>
                <a:cs typeface="Arial" panose="020B0604020202020204" pitchFamily="34" charset="0"/>
              </a:rPr>
              <a:t>, 2022</a:t>
            </a:r>
          </a:p>
          <a:p>
            <a:pPr algn="ctr" defTabSz="958850"/>
            <a:endParaRPr lang="en-US" sz="1200" i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958850"/>
            <a:r>
              <a:rPr lang="en-US" sz="1200" i="0">
                <a:latin typeface="Arial" panose="020B0604020202020204" pitchFamily="34" charset="0"/>
                <a:cs typeface="Arial" panose="020B0604020202020204" pitchFamily="34" charset="0"/>
              </a:rPr>
              <a:t>Malaysian Implementation Science Training Program</a:t>
            </a:r>
          </a:p>
          <a:p>
            <a:pPr algn="ctr" defTabSz="958850"/>
            <a:r>
              <a:rPr lang="en-US" sz="1200" i="0">
                <a:latin typeface="Arial" panose="020B0604020202020204" pitchFamily="34" charset="0"/>
                <a:cs typeface="Arial" panose="020B0604020202020204" pitchFamily="34" charset="0"/>
              </a:rPr>
              <a:t>MIST Summer Bootcamp 2022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09"/>
    </mc:Choice>
    <mc:Fallback xmlns="">
      <p:transition spd="slow" advTm="4480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698220A-F5BC-E645-BE30-54BADFBB5C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58" b="90000" l="8563" r="95188">
                        <a14:foregroundMark x1="68375" y1="83962" x2="68375" y2="83962"/>
                        <a14:foregroundMark x1="70938" y1="83019" x2="70938" y2="83019"/>
                        <a14:foregroundMark x1="70938" y1="83019" x2="70938" y2="83019"/>
                        <a14:foregroundMark x1="22125" y1="63019" x2="22125" y2="63019"/>
                        <a14:foregroundMark x1="20000" y1="46415" x2="20000" y2="46415"/>
                        <a14:foregroundMark x1="91313" y1="33396" x2="91313" y2="33396"/>
                        <a14:foregroundMark x1="95188" y1="34340" x2="95188" y2="34340"/>
                        <a14:foregroundMark x1="87875" y1="7547" x2="87875" y2="7547"/>
                        <a14:foregroundMark x1="26125" y1="83019" x2="26125" y2="83019"/>
                        <a14:foregroundMark x1="26625" y1="83962" x2="26625" y2="83962"/>
                        <a14:foregroundMark x1="26625" y1="83962" x2="26625" y2="83962"/>
                        <a14:foregroundMark x1="26625" y1="83962" x2="26625" y2="83962"/>
                        <a14:foregroundMark x1="27875" y1="83019" x2="27875" y2="83019"/>
                        <a14:foregroundMark x1="64500" y1="83962" x2="64500" y2="83962"/>
                        <a14:foregroundMark x1="71625" y1="83962" x2="71625" y2="83962"/>
                        <a14:foregroundMark x1="73375" y1="83585" x2="73375" y2="83585"/>
                        <a14:foregroundMark x1="8563" y1="19811" x2="8563" y2="198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04800" y="2838450"/>
            <a:ext cx="9144000" cy="30289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3D6AB3-445C-F248-B199-B7F727DABE9F}"/>
              </a:ext>
            </a:extLst>
          </p:cNvPr>
          <p:cNvSpPr txBox="1"/>
          <p:nvPr/>
        </p:nvSpPr>
        <p:spPr>
          <a:xfrm>
            <a:off x="3276600" y="3393297"/>
            <a:ext cx="3733800" cy="822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/>
              <a:t>Why</a:t>
            </a:r>
            <a:r>
              <a:rPr lang="en-US" sz="3600" dirty="0">
                <a:solidFill>
                  <a:schemeClr val="accent2"/>
                </a:solidFill>
              </a:rPr>
              <a:t> </a:t>
            </a:r>
            <a:r>
              <a:rPr lang="en-US" sz="3600" b="1" dirty="0">
                <a:solidFill>
                  <a:schemeClr val="accent5"/>
                </a:solidFill>
              </a:rPr>
              <a:t>mHealth</a:t>
            </a:r>
            <a:r>
              <a:rPr lang="en-US" sz="3600" dirty="0">
                <a:solidFill>
                  <a:schemeClr val="accent2"/>
                </a:solidFill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EC94DE-B36B-A64E-8B3E-798C7506FA67}"/>
              </a:ext>
            </a:extLst>
          </p:cNvPr>
          <p:cNvSpPr txBox="1"/>
          <p:nvPr/>
        </p:nvSpPr>
        <p:spPr>
          <a:xfrm>
            <a:off x="-152400" y="1632169"/>
            <a:ext cx="4838700" cy="1653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9163">
              <a:lnSpc>
                <a:spcPct val="150000"/>
              </a:lnSpc>
            </a:pPr>
            <a:r>
              <a:rPr lang="en-US" sz="3600" dirty="0"/>
              <a:t>Why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HIV</a:t>
            </a:r>
            <a:r>
              <a:rPr lang="en-US" sz="3600" dirty="0">
                <a:solidFill>
                  <a:srgbClr val="FF0000"/>
                </a:solidFill>
              </a:rPr>
              <a:t>?</a:t>
            </a:r>
          </a:p>
          <a:p>
            <a:pPr marL="1371600" algn="r">
              <a:lnSpc>
                <a:spcPct val="150000"/>
              </a:lnSpc>
            </a:pPr>
            <a:r>
              <a:rPr lang="en-US" sz="3600" dirty="0"/>
              <a:t>Why</a:t>
            </a:r>
            <a:r>
              <a:rPr lang="en-US" sz="3600" dirty="0">
                <a:solidFill>
                  <a:srgbClr val="0070C0"/>
                </a:solidFill>
              </a:rPr>
              <a:t> </a:t>
            </a:r>
            <a:r>
              <a:rPr lang="en-US" sz="3600" b="1" dirty="0">
                <a:solidFill>
                  <a:srgbClr val="0070C0"/>
                </a:solidFill>
              </a:rPr>
              <a:t>MSM</a:t>
            </a:r>
            <a:r>
              <a:rPr lang="en-US" sz="3600" dirty="0">
                <a:solidFill>
                  <a:srgbClr val="0070C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2775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CA48C-7727-4E6A-BD91-02FD07532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Formative Work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699CAEB3-B033-408C-8641-937A59F86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163" y="1447800"/>
            <a:ext cx="8135937" cy="4800600"/>
          </a:xfrm>
        </p:spPr>
        <p:txBody>
          <a:bodyPr/>
          <a:lstStyle/>
          <a:p>
            <a:pPr marL="228600" lvl="1" indent="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-US" sz="2000" b="1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Access</a:t>
            </a:r>
            <a:endParaRPr lang="en-US" sz="1800" b="1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228600" lvl="1" indent="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-US" sz="2000" b="1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Preference</a:t>
            </a:r>
          </a:p>
          <a:p>
            <a:pPr marL="971550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b="1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MSM</a:t>
            </a:r>
          </a:p>
          <a:p>
            <a:pPr marL="1428750" lvl="3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Interface with ‘apps’ rather than health professionals</a:t>
            </a:r>
          </a:p>
          <a:p>
            <a:pPr marL="1428750" lvl="3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Reduce in-person interaction with clinicians</a:t>
            </a:r>
          </a:p>
          <a:p>
            <a:pPr marL="971550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b="1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Stakeholders</a:t>
            </a:r>
          </a:p>
          <a:p>
            <a:pPr marL="1428750" lvl="3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 platform to deliver HIV prevention services</a:t>
            </a:r>
            <a:endParaRPr lang="en-US" sz="1800" b="1" kern="1200" dirty="0">
              <a:solidFill>
                <a:srgbClr val="FF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457200" lvl="1" indent="-2286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Chart, icon&#10;&#10;Description automatically generated">
            <a:extLst>
              <a:ext uri="{FF2B5EF4-FFF2-40B4-BE49-F238E27FC236}">
                <a16:creationId xmlns:a16="http://schemas.microsoft.com/office/drawing/2014/main" id="{D639973C-9907-881E-819B-237CB1BFF8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1447800"/>
            <a:ext cx="1443037" cy="1443037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948A55D6-AFBD-38B5-8383-A330F5FFAF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1062" y="3581400"/>
            <a:ext cx="1443038" cy="1443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57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CA48C-7727-4E6A-BD91-02FD07532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163" y="152400"/>
            <a:ext cx="8597370" cy="914400"/>
          </a:xfrm>
        </p:spPr>
        <p:txBody>
          <a:bodyPr/>
          <a:lstStyle/>
          <a:p>
            <a:r>
              <a:rPr lang="en-US" sz="3600" dirty="0"/>
              <a:t>mHealth for HIV Prevention in Malaysia?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BC75B1A-BF84-4773-915F-4C7B45A49F79}"/>
              </a:ext>
            </a:extLst>
          </p:cNvPr>
          <p:cNvGrpSpPr/>
          <p:nvPr/>
        </p:nvGrpSpPr>
        <p:grpSpPr>
          <a:xfrm>
            <a:off x="8467" y="1752600"/>
            <a:ext cx="9127066" cy="3848100"/>
            <a:chOff x="8467" y="1752600"/>
            <a:chExt cx="9127066" cy="38481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836728C-487D-4342-934E-7DB703241D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82" r="14718"/>
            <a:stretch/>
          </p:blipFill>
          <p:spPr>
            <a:xfrm>
              <a:off x="1363133" y="1752600"/>
              <a:ext cx="7772400" cy="3848100"/>
            </a:xfrm>
            <a:prstGeom prst="rect">
              <a:avLst/>
            </a:prstGeom>
            <a:solidFill>
              <a:srgbClr val="508DD0"/>
            </a:solidFill>
            <a:ln>
              <a:noFill/>
            </a:ln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5D1FF38-77EE-4282-BC8A-82C182D32D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1115" r="69718"/>
            <a:stretch/>
          </p:blipFill>
          <p:spPr>
            <a:xfrm>
              <a:off x="8467" y="1752600"/>
              <a:ext cx="1752600" cy="3848100"/>
            </a:xfrm>
            <a:prstGeom prst="rect">
              <a:avLst/>
            </a:prstGeom>
            <a:solidFill>
              <a:srgbClr val="508DD0"/>
            </a:solidFill>
            <a:ln>
              <a:noFill/>
            </a:ln>
          </p:spPr>
        </p:pic>
      </p:grpSp>
      <p:pic>
        <p:nvPicPr>
          <p:cNvPr id="11" name="Picture 2" descr="Related image">
            <a:extLst>
              <a:ext uri="{FF2B5EF4-FFF2-40B4-BE49-F238E27FC236}">
                <a16:creationId xmlns:a16="http://schemas.microsoft.com/office/drawing/2014/main" id="{6C11FDC2-96E2-4859-93D8-8E851254B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067" y="2450180"/>
            <a:ext cx="1611010" cy="1607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A6E292C-0F9F-4927-A2AA-A5CE2B7A268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684" t="9889" r="22413" b="14345"/>
          <a:stretch/>
        </p:blipFill>
        <p:spPr>
          <a:xfrm>
            <a:off x="6400800" y="3810000"/>
            <a:ext cx="1062200" cy="9260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19555AF-6C1C-9A4D-825F-94BABBAB5A16}"/>
              </a:ext>
            </a:extLst>
          </p:cNvPr>
          <p:cNvSpPr txBox="1"/>
          <p:nvPr/>
        </p:nvSpPr>
        <p:spPr>
          <a:xfrm>
            <a:off x="0" y="2511385"/>
            <a:ext cx="621426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promising platform</a:t>
            </a:r>
          </a:p>
          <a:p>
            <a:pPr marL="1371600" lvl="2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Screening</a:t>
            </a:r>
          </a:p>
          <a:p>
            <a:pPr marL="1371600" lvl="2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Linkage to prevention services</a:t>
            </a:r>
            <a:endParaRPr lang="en-US" sz="20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71600" lvl="2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Adherence to medication</a:t>
            </a:r>
          </a:p>
          <a:p>
            <a:pPr marL="1371600" lvl="2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Persistence on care</a:t>
            </a:r>
            <a:endParaRPr lang="en-US" sz="20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41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5C036623-81E4-7D99-A457-71878FA46C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1" r="1250"/>
          <a:stretch/>
        </p:blipFill>
        <p:spPr>
          <a:xfrm>
            <a:off x="2133600" y="1524000"/>
            <a:ext cx="4717823" cy="467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18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1"/>
    </mc:Choice>
    <mc:Fallback xmlns="">
      <p:transition spd="slow" advTm="239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7CE982-4B98-C341-942C-D45928D88D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94460"/>
            <a:ext cx="9144000" cy="206908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3BD52DA7-6071-B941-907C-37D4D72E8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848600" cy="914400"/>
          </a:xfrm>
        </p:spPr>
        <p:txBody>
          <a:bodyPr/>
          <a:lstStyle/>
          <a:p>
            <a:r>
              <a:rPr lang="en-US" sz="3600" dirty="0"/>
              <a:t>JomPrEP Project: Timeline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8216C5B9-A4A9-AA4F-ABB0-52CAE46794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31338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>
            <a:extLst>
              <a:ext uri="{FF2B5EF4-FFF2-40B4-BE49-F238E27FC236}">
                <a16:creationId xmlns:a16="http://schemas.microsoft.com/office/drawing/2014/main" id="{C1BF7F8E-E20E-13C4-9D25-D7F1562FA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163" y="152400"/>
            <a:ext cx="8135937" cy="914400"/>
          </a:xfrm>
        </p:spPr>
        <p:txBody>
          <a:bodyPr/>
          <a:lstStyle/>
          <a:p>
            <a:r>
              <a:rPr lang="en-US" dirty="0"/>
              <a:t>mHealth Approach to HIV Prevention</a:t>
            </a: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929CC44C-3D7D-55FD-3F6B-F1373502BCB7}"/>
              </a:ext>
            </a:extLst>
          </p:cNvPr>
          <p:cNvSpPr/>
          <p:nvPr/>
        </p:nvSpPr>
        <p:spPr>
          <a:xfrm>
            <a:off x="762000" y="1600200"/>
            <a:ext cx="7696201" cy="83820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Stage 1: Understanding the problem &amp; user preferences</a:t>
            </a:r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C8CC9BA4-CEF7-D4D7-BEC0-70477C9750C3}"/>
              </a:ext>
            </a:extLst>
          </p:cNvPr>
          <p:cNvSpPr/>
          <p:nvPr/>
        </p:nvSpPr>
        <p:spPr>
          <a:xfrm>
            <a:off x="2509839" y="2019300"/>
            <a:ext cx="5948362" cy="838200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Stage 2: Translating research findings into app features</a:t>
            </a: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FE2B1757-913B-C7B9-CD4C-47440F6A79B6}"/>
              </a:ext>
            </a:extLst>
          </p:cNvPr>
          <p:cNvSpPr/>
          <p:nvPr/>
        </p:nvSpPr>
        <p:spPr>
          <a:xfrm>
            <a:off x="4240212" y="2457450"/>
            <a:ext cx="4217990" cy="838200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Stage 3: Testing &amp; refinement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C733F03-A212-9F2C-3B47-4C2A000106A9}"/>
              </a:ext>
            </a:extLst>
          </p:cNvPr>
          <p:cNvSpPr/>
          <p:nvPr/>
        </p:nvSpPr>
        <p:spPr>
          <a:xfrm>
            <a:off x="762001" y="2221396"/>
            <a:ext cx="1747837" cy="28078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Define the problem</a:t>
            </a:r>
          </a:p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Select the target behavior</a:t>
            </a:r>
          </a:p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Understand the problem</a:t>
            </a:r>
          </a:p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Understand user preferences for technological components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877BFDA-1788-F7F2-BB00-7D865B262D86}"/>
              </a:ext>
            </a:extLst>
          </p:cNvPr>
          <p:cNvSpPr/>
          <p:nvPr/>
        </p:nvSpPr>
        <p:spPr>
          <a:xfrm>
            <a:off x="2509838" y="2680335"/>
            <a:ext cx="1747837" cy="2362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Select user preferences</a:t>
            </a:r>
          </a:p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Translate components into app features</a:t>
            </a:r>
          </a:p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Prototype design (alpha version)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CDF43B-9621-7CA2-C3F9-A4703B1590DF}"/>
              </a:ext>
            </a:extLst>
          </p:cNvPr>
          <p:cNvSpPr/>
          <p:nvPr/>
        </p:nvSpPr>
        <p:spPr>
          <a:xfrm>
            <a:off x="4240212" y="3080385"/>
            <a:ext cx="1747837" cy="196215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Alpha testing</a:t>
            </a:r>
          </a:p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Beta testing</a:t>
            </a:r>
          </a:p>
          <a:p>
            <a:pPr marL="165100" indent="-165100">
              <a:buAutoNum type="arabicPeriod"/>
            </a:pPr>
            <a:r>
              <a:rPr lang="en-US" sz="1400" dirty="0">
                <a:solidFill>
                  <a:schemeClr val="tx1"/>
                </a:solidFill>
              </a:rPr>
              <a:t>Large-scale RCT</a:t>
            </a:r>
          </a:p>
        </p:txBody>
      </p:sp>
      <p:sp>
        <p:nvSpPr>
          <p:cNvPr id="3" name="Curved Left Arrow 2">
            <a:extLst>
              <a:ext uri="{FF2B5EF4-FFF2-40B4-BE49-F238E27FC236}">
                <a16:creationId xmlns:a16="http://schemas.microsoft.com/office/drawing/2014/main" id="{1A0052F7-E0FC-B422-56D0-B87B0A897D22}"/>
              </a:ext>
            </a:extLst>
          </p:cNvPr>
          <p:cNvSpPr/>
          <p:nvPr/>
        </p:nvSpPr>
        <p:spPr>
          <a:xfrm rot="5400000">
            <a:off x="2180273" y="4885652"/>
            <a:ext cx="659130" cy="999566"/>
          </a:xfrm>
          <a:prstGeom prst="curvedLef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Curved Left Arrow 12">
            <a:extLst>
              <a:ext uri="{FF2B5EF4-FFF2-40B4-BE49-F238E27FC236}">
                <a16:creationId xmlns:a16="http://schemas.microsoft.com/office/drawing/2014/main" id="{C347C2C4-85FD-FD8C-A1E1-F0747D0A75FE}"/>
              </a:ext>
            </a:extLst>
          </p:cNvPr>
          <p:cNvSpPr/>
          <p:nvPr/>
        </p:nvSpPr>
        <p:spPr>
          <a:xfrm rot="5400000">
            <a:off x="3628073" y="4885652"/>
            <a:ext cx="659130" cy="999566"/>
          </a:xfrm>
          <a:prstGeom prst="curvedLef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98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1"/>
    </mc:Choice>
    <mc:Fallback xmlns="">
      <p:transition spd="slow" advTm="239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C5720557-F4DA-3C42-9DD3-02E817336CD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25" y="2209800"/>
            <a:ext cx="4307323" cy="3403267"/>
          </a:xfrm>
          <a:prstGeom prst="roundRect">
            <a:avLst>
              <a:gd name="adj" fmla="val 11033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2445B8E7-DEED-7045-B2DD-F947BCD98BC2}"/>
              </a:ext>
            </a:extLst>
          </p:cNvPr>
          <p:cNvGrpSpPr/>
          <p:nvPr/>
        </p:nvGrpSpPr>
        <p:grpSpPr>
          <a:xfrm>
            <a:off x="4343400" y="2403768"/>
            <a:ext cx="4307323" cy="3015329"/>
            <a:chOff x="1684123" y="1398411"/>
            <a:chExt cx="5775752" cy="4061177"/>
          </a:xfrm>
        </p:grpSpPr>
        <p:sp>
          <p:nvSpPr>
            <p:cNvPr id="8" name="Freeform 7">
              <a:hlinkClick r:id="rId4"/>
              <a:extLst>
                <a:ext uri="{FF2B5EF4-FFF2-40B4-BE49-F238E27FC236}">
                  <a16:creationId xmlns:a16="http://schemas.microsoft.com/office/drawing/2014/main" id="{2D1D07AA-87FF-C745-AD00-FB1DBC234E6E}"/>
                </a:ext>
              </a:extLst>
            </p:cNvPr>
            <p:cNvSpPr/>
            <p:nvPr/>
          </p:nvSpPr>
          <p:spPr>
            <a:xfrm>
              <a:off x="3679507" y="3674603"/>
              <a:ext cx="1784985" cy="1784985"/>
            </a:xfrm>
            <a:custGeom>
              <a:avLst/>
              <a:gdLst>
                <a:gd name="connsiteX0" fmla="*/ 0 w 1784985"/>
                <a:gd name="connsiteY0" fmla="*/ 892493 h 1784985"/>
                <a:gd name="connsiteX1" fmla="*/ 892493 w 1784985"/>
                <a:gd name="connsiteY1" fmla="*/ 0 h 1784985"/>
                <a:gd name="connsiteX2" fmla="*/ 1784986 w 1784985"/>
                <a:gd name="connsiteY2" fmla="*/ 892493 h 1784985"/>
                <a:gd name="connsiteX3" fmla="*/ 892493 w 1784985"/>
                <a:gd name="connsiteY3" fmla="*/ 1784986 h 1784985"/>
                <a:gd name="connsiteX4" fmla="*/ 0 w 1784985"/>
                <a:gd name="connsiteY4" fmla="*/ 892493 h 1784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4985" h="1784985">
                  <a:moveTo>
                    <a:pt x="0" y="892493"/>
                  </a:moveTo>
                  <a:cubicBezTo>
                    <a:pt x="0" y="399583"/>
                    <a:pt x="399583" y="0"/>
                    <a:pt x="892493" y="0"/>
                  </a:cubicBezTo>
                  <a:cubicBezTo>
                    <a:pt x="1385403" y="0"/>
                    <a:pt x="1784986" y="399583"/>
                    <a:pt x="1784986" y="892493"/>
                  </a:cubicBezTo>
                  <a:cubicBezTo>
                    <a:pt x="1784986" y="1385403"/>
                    <a:pt x="1385403" y="1784986"/>
                    <a:pt x="892493" y="1784986"/>
                  </a:cubicBezTo>
                  <a:cubicBezTo>
                    <a:pt x="399583" y="1784986"/>
                    <a:pt x="0" y="1385403"/>
                    <a:pt x="0" y="892493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6010" tIns="276010" rIns="276010" bIns="2760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100" kern="1200" dirty="0"/>
                <a:t>JomPrEP Platform</a:t>
              </a:r>
            </a:p>
          </p:txBody>
        </p:sp>
        <p:sp>
          <p:nvSpPr>
            <p:cNvPr id="9" name="Left Arrow 8">
              <a:extLst>
                <a:ext uri="{FF2B5EF4-FFF2-40B4-BE49-F238E27FC236}">
                  <a16:creationId xmlns:a16="http://schemas.microsoft.com/office/drawing/2014/main" id="{9E2F76B9-EC48-5E4E-B13C-B9F004679CD0}"/>
                </a:ext>
              </a:extLst>
            </p:cNvPr>
            <p:cNvSpPr/>
            <p:nvPr/>
          </p:nvSpPr>
          <p:spPr>
            <a:xfrm rot="12900000">
              <a:off x="2395449" y="3317360"/>
              <a:ext cx="1510013" cy="508720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>
              <a:hlinkClick r:id="rId5"/>
              <a:extLst>
                <a:ext uri="{FF2B5EF4-FFF2-40B4-BE49-F238E27FC236}">
                  <a16:creationId xmlns:a16="http://schemas.microsoft.com/office/drawing/2014/main" id="{551F1BEE-7184-0542-8007-5B61948EEA0C}"/>
                </a:ext>
              </a:extLst>
            </p:cNvPr>
            <p:cNvSpPr/>
            <p:nvPr/>
          </p:nvSpPr>
          <p:spPr>
            <a:xfrm>
              <a:off x="1684123" y="2460372"/>
              <a:ext cx="1695735" cy="1356588"/>
            </a:xfrm>
            <a:custGeom>
              <a:avLst/>
              <a:gdLst>
                <a:gd name="connsiteX0" fmla="*/ 0 w 1695735"/>
                <a:gd name="connsiteY0" fmla="*/ 135659 h 1356588"/>
                <a:gd name="connsiteX1" fmla="*/ 135659 w 1695735"/>
                <a:gd name="connsiteY1" fmla="*/ 0 h 1356588"/>
                <a:gd name="connsiteX2" fmla="*/ 1560076 w 1695735"/>
                <a:gd name="connsiteY2" fmla="*/ 0 h 1356588"/>
                <a:gd name="connsiteX3" fmla="*/ 1695735 w 1695735"/>
                <a:gd name="connsiteY3" fmla="*/ 135659 h 1356588"/>
                <a:gd name="connsiteX4" fmla="*/ 1695735 w 1695735"/>
                <a:gd name="connsiteY4" fmla="*/ 1220929 h 1356588"/>
                <a:gd name="connsiteX5" fmla="*/ 1560076 w 1695735"/>
                <a:gd name="connsiteY5" fmla="*/ 1356588 h 1356588"/>
                <a:gd name="connsiteX6" fmla="*/ 135659 w 1695735"/>
                <a:gd name="connsiteY6" fmla="*/ 1356588 h 1356588"/>
                <a:gd name="connsiteX7" fmla="*/ 0 w 1695735"/>
                <a:gd name="connsiteY7" fmla="*/ 1220929 h 1356588"/>
                <a:gd name="connsiteX8" fmla="*/ 0 w 1695735"/>
                <a:gd name="connsiteY8" fmla="*/ 135659 h 1356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5735" h="1356588">
                  <a:moveTo>
                    <a:pt x="0" y="135659"/>
                  </a:moveTo>
                  <a:cubicBezTo>
                    <a:pt x="0" y="60737"/>
                    <a:pt x="60737" y="0"/>
                    <a:pt x="135659" y="0"/>
                  </a:cubicBezTo>
                  <a:lnTo>
                    <a:pt x="1560076" y="0"/>
                  </a:lnTo>
                  <a:cubicBezTo>
                    <a:pt x="1634998" y="0"/>
                    <a:pt x="1695735" y="60737"/>
                    <a:pt x="1695735" y="135659"/>
                  </a:cubicBezTo>
                  <a:lnTo>
                    <a:pt x="1695735" y="1220929"/>
                  </a:lnTo>
                  <a:cubicBezTo>
                    <a:pt x="1695735" y="1295851"/>
                    <a:pt x="1634998" y="1356588"/>
                    <a:pt x="1560076" y="1356588"/>
                  </a:cubicBezTo>
                  <a:lnTo>
                    <a:pt x="135659" y="1356588"/>
                  </a:lnTo>
                  <a:cubicBezTo>
                    <a:pt x="60737" y="1356588"/>
                    <a:pt x="0" y="1295851"/>
                    <a:pt x="0" y="1220929"/>
                  </a:cubicBezTo>
                  <a:lnTo>
                    <a:pt x="0" y="135659"/>
                  </a:lnTo>
                  <a:close/>
                </a:path>
              </a:pathLst>
            </a:custGeom>
            <a:solidFill>
              <a:srgbClr val="C0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453" tIns="85453" rIns="85453" bIns="85453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100" kern="1200" dirty="0"/>
                <a:t>Clinic Dashboard</a:t>
              </a:r>
            </a:p>
          </p:txBody>
        </p:sp>
        <p:sp>
          <p:nvSpPr>
            <p:cNvPr id="15" name="Left Arrow 14">
              <a:extLst>
                <a:ext uri="{FF2B5EF4-FFF2-40B4-BE49-F238E27FC236}">
                  <a16:creationId xmlns:a16="http://schemas.microsoft.com/office/drawing/2014/main" id="{A6252877-5EBB-F341-8895-915D96964228}"/>
                </a:ext>
              </a:extLst>
            </p:cNvPr>
            <p:cNvSpPr/>
            <p:nvPr/>
          </p:nvSpPr>
          <p:spPr>
            <a:xfrm rot="16200000">
              <a:off x="3816993" y="2577352"/>
              <a:ext cx="1510013" cy="508720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6406902"/>
                <a:satOff val="17351"/>
                <a:lumOff val="-10195"/>
                <a:alphaOff val="0"/>
              </a:schemeClr>
            </a:fillRef>
            <a:effectRef idx="0">
              <a:schemeClr val="accent4">
                <a:hueOff val="-6406902"/>
                <a:satOff val="17351"/>
                <a:lumOff val="-10195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>
              <a:hlinkClick r:id="rId6"/>
              <a:extLst>
                <a:ext uri="{FF2B5EF4-FFF2-40B4-BE49-F238E27FC236}">
                  <a16:creationId xmlns:a16="http://schemas.microsoft.com/office/drawing/2014/main" id="{90D1C74E-0DCF-2C49-87F2-EFCCED2046E2}"/>
                </a:ext>
              </a:extLst>
            </p:cNvPr>
            <p:cNvSpPr/>
            <p:nvPr/>
          </p:nvSpPr>
          <p:spPr>
            <a:xfrm>
              <a:off x="3724132" y="1398411"/>
              <a:ext cx="1695735" cy="1356588"/>
            </a:xfrm>
            <a:custGeom>
              <a:avLst/>
              <a:gdLst>
                <a:gd name="connsiteX0" fmla="*/ 0 w 1695735"/>
                <a:gd name="connsiteY0" fmla="*/ 135659 h 1356588"/>
                <a:gd name="connsiteX1" fmla="*/ 135659 w 1695735"/>
                <a:gd name="connsiteY1" fmla="*/ 0 h 1356588"/>
                <a:gd name="connsiteX2" fmla="*/ 1560076 w 1695735"/>
                <a:gd name="connsiteY2" fmla="*/ 0 h 1356588"/>
                <a:gd name="connsiteX3" fmla="*/ 1695735 w 1695735"/>
                <a:gd name="connsiteY3" fmla="*/ 135659 h 1356588"/>
                <a:gd name="connsiteX4" fmla="*/ 1695735 w 1695735"/>
                <a:gd name="connsiteY4" fmla="*/ 1220929 h 1356588"/>
                <a:gd name="connsiteX5" fmla="*/ 1560076 w 1695735"/>
                <a:gd name="connsiteY5" fmla="*/ 1356588 h 1356588"/>
                <a:gd name="connsiteX6" fmla="*/ 135659 w 1695735"/>
                <a:gd name="connsiteY6" fmla="*/ 1356588 h 1356588"/>
                <a:gd name="connsiteX7" fmla="*/ 0 w 1695735"/>
                <a:gd name="connsiteY7" fmla="*/ 1220929 h 1356588"/>
                <a:gd name="connsiteX8" fmla="*/ 0 w 1695735"/>
                <a:gd name="connsiteY8" fmla="*/ 135659 h 1356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5735" h="1356588">
                  <a:moveTo>
                    <a:pt x="0" y="135659"/>
                  </a:moveTo>
                  <a:cubicBezTo>
                    <a:pt x="0" y="60737"/>
                    <a:pt x="60737" y="0"/>
                    <a:pt x="135659" y="0"/>
                  </a:cubicBezTo>
                  <a:lnTo>
                    <a:pt x="1560076" y="0"/>
                  </a:lnTo>
                  <a:cubicBezTo>
                    <a:pt x="1634998" y="0"/>
                    <a:pt x="1695735" y="60737"/>
                    <a:pt x="1695735" y="135659"/>
                  </a:cubicBezTo>
                  <a:lnTo>
                    <a:pt x="1695735" y="1220929"/>
                  </a:lnTo>
                  <a:cubicBezTo>
                    <a:pt x="1695735" y="1295851"/>
                    <a:pt x="1634998" y="1356588"/>
                    <a:pt x="1560076" y="1356588"/>
                  </a:cubicBezTo>
                  <a:lnTo>
                    <a:pt x="135659" y="1356588"/>
                  </a:lnTo>
                  <a:cubicBezTo>
                    <a:pt x="60737" y="1356588"/>
                    <a:pt x="0" y="1295851"/>
                    <a:pt x="0" y="1220929"/>
                  </a:cubicBezTo>
                  <a:lnTo>
                    <a:pt x="0" y="135659"/>
                  </a:lnTo>
                  <a:close/>
                </a:path>
              </a:pathLst>
            </a:custGeom>
            <a:solidFill>
              <a:schemeClr val="accent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6406902"/>
                <a:satOff val="17351"/>
                <a:lumOff val="-1019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453" tIns="85453" rIns="85453" bIns="85453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100" kern="1200" dirty="0"/>
                <a:t>App Front-End</a:t>
              </a:r>
            </a:p>
          </p:txBody>
        </p:sp>
        <p:sp>
          <p:nvSpPr>
            <p:cNvPr id="17" name="Left Arrow 16">
              <a:extLst>
                <a:ext uri="{FF2B5EF4-FFF2-40B4-BE49-F238E27FC236}">
                  <a16:creationId xmlns:a16="http://schemas.microsoft.com/office/drawing/2014/main" id="{3C79C09C-AB6D-2F44-B51A-9D97E1C1812F}"/>
                </a:ext>
              </a:extLst>
            </p:cNvPr>
            <p:cNvSpPr/>
            <p:nvPr/>
          </p:nvSpPr>
          <p:spPr>
            <a:xfrm rot="19500000">
              <a:off x="5238536" y="3317360"/>
              <a:ext cx="1510013" cy="508720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12813804"/>
                <a:satOff val="34701"/>
                <a:lumOff val="-20391"/>
                <a:alphaOff val="0"/>
              </a:schemeClr>
            </a:fillRef>
            <a:effectRef idx="0">
              <a:schemeClr val="accent4">
                <a:hueOff val="-12813804"/>
                <a:satOff val="34701"/>
                <a:lumOff val="-20391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reeform 17">
              <a:hlinkClick r:id="rId7"/>
              <a:extLst>
                <a:ext uri="{FF2B5EF4-FFF2-40B4-BE49-F238E27FC236}">
                  <a16:creationId xmlns:a16="http://schemas.microsoft.com/office/drawing/2014/main" id="{4B454204-896C-7648-A46B-725ABAA70EB4}"/>
                </a:ext>
              </a:extLst>
            </p:cNvPr>
            <p:cNvSpPr/>
            <p:nvPr/>
          </p:nvSpPr>
          <p:spPr>
            <a:xfrm>
              <a:off x="5764140" y="2460372"/>
              <a:ext cx="1695735" cy="1356588"/>
            </a:xfrm>
            <a:custGeom>
              <a:avLst/>
              <a:gdLst>
                <a:gd name="connsiteX0" fmla="*/ 0 w 1695735"/>
                <a:gd name="connsiteY0" fmla="*/ 135659 h 1356588"/>
                <a:gd name="connsiteX1" fmla="*/ 135659 w 1695735"/>
                <a:gd name="connsiteY1" fmla="*/ 0 h 1356588"/>
                <a:gd name="connsiteX2" fmla="*/ 1560076 w 1695735"/>
                <a:gd name="connsiteY2" fmla="*/ 0 h 1356588"/>
                <a:gd name="connsiteX3" fmla="*/ 1695735 w 1695735"/>
                <a:gd name="connsiteY3" fmla="*/ 135659 h 1356588"/>
                <a:gd name="connsiteX4" fmla="*/ 1695735 w 1695735"/>
                <a:gd name="connsiteY4" fmla="*/ 1220929 h 1356588"/>
                <a:gd name="connsiteX5" fmla="*/ 1560076 w 1695735"/>
                <a:gd name="connsiteY5" fmla="*/ 1356588 h 1356588"/>
                <a:gd name="connsiteX6" fmla="*/ 135659 w 1695735"/>
                <a:gd name="connsiteY6" fmla="*/ 1356588 h 1356588"/>
                <a:gd name="connsiteX7" fmla="*/ 0 w 1695735"/>
                <a:gd name="connsiteY7" fmla="*/ 1220929 h 1356588"/>
                <a:gd name="connsiteX8" fmla="*/ 0 w 1695735"/>
                <a:gd name="connsiteY8" fmla="*/ 135659 h 1356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5735" h="1356588">
                  <a:moveTo>
                    <a:pt x="0" y="135659"/>
                  </a:moveTo>
                  <a:cubicBezTo>
                    <a:pt x="0" y="60737"/>
                    <a:pt x="60737" y="0"/>
                    <a:pt x="135659" y="0"/>
                  </a:cubicBezTo>
                  <a:lnTo>
                    <a:pt x="1560076" y="0"/>
                  </a:lnTo>
                  <a:cubicBezTo>
                    <a:pt x="1634998" y="0"/>
                    <a:pt x="1695735" y="60737"/>
                    <a:pt x="1695735" y="135659"/>
                  </a:cubicBezTo>
                  <a:lnTo>
                    <a:pt x="1695735" y="1220929"/>
                  </a:lnTo>
                  <a:cubicBezTo>
                    <a:pt x="1695735" y="1295851"/>
                    <a:pt x="1634998" y="1356588"/>
                    <a:pt x="1560076" y="1356588"/>
                  </a:cubicBezTo>
                  <a:lnTo>
                    <a:pt x="135659" y="1356588"/>
                  </a:lnTo>
                  <a:cubicBezTo>
                    <a:pt x="60737" y="1356588"/>
                    <a:pt x="0" y="1295851"/>
                    <a:pt x="0" y="1220929"/>
                  </a:cubicBezTo>
                  <a:lnTo>
                    <a:pt x="0" y="135659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-12813804"/>
                <a:satOff val="34701"/>
                <a:lumOff val="-2039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453" tIns="85453" rIns="85453" bIns="85453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100" kern="1200" dirty="0"/>
                <a:t>Research Team Dashboard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id="{C1BF7F8E-E20E-13C4-9D25-D7F1562FA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163" y="152400"/>
            <a:ext cx="8135937" cy="914400"/>
          </a:xfrm>
        </p:spPr>
        <p:txBody>
          <a:bodyPr/>
          <a:lstStyle/>
          <a:p>
            <a:r>
              <a:rPr lang="en-US" dirty="0"/>
              <a:t>mHealth Approach to HIV Prevention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EC7C2CC-DBAD-4424-EF43-00609B25FB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163" y="1371600"/>
            <a:ext cx="8148637" cy="3886200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solidFill>
                  <a:srgbClr val="C00000"/>
                </a:solidFill>
              </a:rPr>
              <a:t>JomPrEP: Clinic-Affiliated Platform</a:t>
            </a:r>
          </a:p>
        </p:txBody>
      </p:sp>
    </p:spTree>
    <p:extLst>
      <p:ext uri="{BB962C8B-B14F-4D97-AF65-F5344CB8AC3E}">
        <p14:creationId xmlns:p14="http://schemas.microsoft.com/office/powerpoint/2010/main" val="24180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1"/>
    </mc:Choice>
    <mc:Fallback xmlns="">
      <p:transition spd="slow" advTm="91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112">
            <a:extLst>
              <a:ext uri="{FF2B5EF4-FFF2-40B4-BE49-F238E27FC236}">
                <a16:creationId xmlns:a16="http://schemas.microsoft.com/office/drawing/2014/main" id="{B3E0E60F-2A37-7D49-A76D-1842F9CC09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311" y="2183913"/>
            <a:ext cx="6790489" cy="315448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848600" cy="914400"/>
          </a:xfrm>
        </p:spPr>
        <p:txBody>
          <a:bodyPr/>
          <a:lstStyle/>
          <a:p>
            <a:r>
              <a:rPr lang="en-US" sz="3600" dirty="0"/>
              <a:t>JomPrEP App: Front-End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3540E01-8AE9-2D4D-B8F0-023BE1EE94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519605"/>
            <a:ext cx="2137970" cy="4406593"/>
          </a:xfrm>
          <a:prstGeom prst="roundRect">
            <a:avLst>
              <a:gd name="adj" fmla="val 5630"/>
            </a:avLst>
          </a:prstGeom>
          <a:ln w="3175"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44099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848600" cy="914400"/>
          </a:xfrm>
        </p:spPr>
        <p:txBody>
          <a:bodyPr/>
          <a:lstStyle/>
          <a:p>
            <a:r>
              <a:rPr lang="en-US" sz="3600" dirty="0"/>
              <a:t>JomPrEP: Clinic Dashboard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 descr="Graphical user interface, application, Teams&#10;&#10;Description automatically generated">
            <a:extLst>
              <a:ext uri="{FF2B5EF4-FFF2-40B4-BE49-F238E27FC236}">
                <a16:creationId xmlns:a16="http://schemas.microsoft.com/office/drawing/2014/main" id="{E7495605-5FA8-2F41-BA91-C1E4A2BC54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0"/>
            <a:ext cx="9144000" cy="4514611"/>
          </a:xfrm>
          <a:prstGeom prst="roundRect">
            <a:avLst>
              <a:gd name="adj" fmla="val 130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9985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848600" cy="914400"/>
          </a:xfrm>
        </p:spPr>
        <p:txBody>
          <a:bodyPr/>
          <a:lstStyle/>
          <a:p>
            <a:r>
              <a:rPr lang="en-US" sz="3600" dirty="0"/>
              <a:t>JomPrEP App: Research Dashboard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Picture 2" descr="Graphical user interface, application, Teams&#10;&#10;Description automatically generated">
            <a:extLst>
              <a:ext uri="{FF2B5EF4-FFF2-40B4-BE49-F238E27FC236}">
                <a16:creationId xmlns:a16="http://schemas.microsoft.com/office/drawing/2014/main" id="{337622AC-E59C-C048-AAB3-AA64E86AE9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989"/>
            <a:ext cx="9144000" cy="4514611"/>
          </a:xfrm>
          <a:prstGeom prst="roundRect">
            <a:avLst>
              <a:gd name="adj" fmla="val 130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39187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543800" cy="914400"/>
          </a:xfrm>
        </p:spPr>
        <p:txBody>
          <a:bodyPr/>
          <a:lstStyle/>
          <a:p>
            <a:r>
              <a:rPr lang="en-US" sz="3600" dirty="0"/>
              <a:t>Beta Testing Results: Metrics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bg object 16">
            <a:extLst>
              <a:ext uri="{FF2B5EF4-FFF2-40B4-BE49-F238E27FC236}">
                <a16:creationId xmlns:a16="http://schemas.microsoft.com/office/drawing/2014/main" id="{29A9B359-F51D-1384-ED30-78BA41AABE25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10400" y="1600201"/>
            <a:ext cx="1562913" cy="1143000"/>
          </a:xfrm>
          <a:prstGeom prst="rect">
            <a:avLst/>
          </a:prstGeom>
        </p:spPr>
      </p:pic>
      <p:pic>
        <p:nvPicPr>
          <p:cNvPr id="14" name="bg object 18">
            <a:extLst>
              <a:ext uri="{FF2B5EF4-FFF2-40B4-BE49-F238E27FC236}">
                <a16:creationId xmlns:a16="http://schemas.microsoft.com/office/drawing/2014/main" id="{7F784525-95D8-14A5-6062-2F0A8F0769CE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387340" y="5251219"/>
            <a:ext cx="952347" cy="805543"/>
          </a:xfrm>
          <a:prstGeom prst="rect">
            <a:avLst/>
          </a:prstGeom>
        </p:spPr>
      </p:pic>
      <p:pic>
        <p:nvPicPr>
          <p:cNvPr id="16" name="bg object 20">
            <a:extLst>
              <a:ext uri="{FF2B5EF4-FFF2-40B4-BE49-F238E27FC236}">
                <a16:creationId xmlns:a16="http://schemas.microsoft.com/office/drawing/2014/main" id="{100EE417-AB8F-C5CF-F76E-3E62524B7A70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275577" y="4791134"/>
            <a:ext cx="1032557" cy="1265628"/>
          </a:xfrm>
          <a:prstGeom prst="rect">
            <a:avLst/>
          </a:prstGeom>
        </p:spPr>
      </p:pic>
      <p:pic>
        <p:nvPicPr>
          <p:cNvPr id="17" name="bg object 21">
            <a:extLst>
              <a:ext uri="{FF2B5EF4-FFF2-40B4-BE49-F238E27FC236}">
                <a16:creationId xmlns:a16="http://schemas.microsoft.com/office/drawing/2014/main" id="{7FC1EB93-8F78-D173-7D8D-89480712CE9A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275576" y="3248012"/>
            <a:ext cx="1032557" cy="1038311"/>
          </a:xfrm>
          <a:prstGeom prst="rect">
            <a:avLst/>
          </a:prstGeom>
        </p:spPr>
      </p:pic>
      <p:sp>
        <p:nvSpPr>
          <p:cNvPr id="18" name="Content Placeholder 4">
            <a:extLst>
              <a:ext uri="{FF2B5EF4-FFF2-40B4-BE49-F238E27FC236}">
                <a16:creationId xmlns:a16="http://schemas.microsoft.com/office/drawing/2014/main" id="{8CAA0626-16B2-31BB-0CFC-E3B005732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163" y="1447800"/>
            <a:ext cx="8135937" cy="4660900"/>
          </a:xfrm>
        </p:spPr>
        <p:txBody>
          <a:bodyPr/>
          <a:lstStyle/>
          <a:p>
            <a:pPr marL="803275" lvl="1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Active Devices:</a:t>
            </a:r>
          </a:p>
          <a:p>
            <a:pPr marL="1203325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IOS: 42.6%</a:t>
            </a:r>
          </a:p>
          <a:p>
            <a:pPr marL="1203325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Android: 57.3%</a:t>
            </a:r>
          </a:p>
          <a:p>
            <a:pPr marL="803275" lvl="1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20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User Engagement</a:t>
            </a:r>
          </a:p>
          <a:p>
            <a:pPr marL="1203325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App Use: 8 (SD 5.0; Range 2-18)</a:t>
            </a:r>
          </a:p>
          <a:p>
            <a:pPr marL="1203325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Engagement Time: 15 min 15 secs</a:t>
            </a:r>
          </a:p>
          <a:p>
            <a:pPr marL="1203325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Daily Page Views: 638.0</a:t>
            </a:r>
          </a:p>
          <a:p>
            <a:pPr marL="1203325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Daily Sessions: 51.5</a:t>
            </a:r>
          </a:p>
          <a:p>
            <a:pPr marL="1203325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r>
              <a:rPr lang="en-US" sz="18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Daily Visitors: 32.6</a:t>
            </a:r>
            <a:endParaRPr lang="en-US" sz="24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203325" lvl="2" indent="-342900" fontAlgn="auto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</a:pPr>
            <a:endParaRPr lang="en-US" sz="18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53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543800" cy="914400"/>
          </a:xfrm>
        </p:spPr>
        <p:txBody>
          <a:bodyPr/>
          <a:lstStyle/>
          <a:p>
            <a:r>
              <a:rPr lang="en-US" sz="3600" dirty="0"/>
              <a:t>Beta Testing Results: Evaluation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29B02E-A0BA-F960-4346-3E00077F8C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404815"/>
            <a:ext cx="7315200" cy="404836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6DE7CCC-EFBC-986B-5BA3-DD2091CEFC70}"/>
              </a:ext>
            </a:extLst>
          </p:cNvPr>
          <p:cNvSpPr/>
          <p:nvPr/>
        </p:nvSpPr>
        <p:spPr>
          <a:xfrm>
            <a:off x="609600" y="5334000"/>
            <a:ext cx="722689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 marR="0" algn="just">
              <a:spcBef>
                <a:spcPts val="0"/>
              </a:spcBef>
              <a:spcAft>
                <a:spcPts val="0"/>
              </a:spcAft>
            </a:pPr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a 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Very Satisfied &amp; Extremely Satisfied [Not included: Not at all Satisfied, Slightly Satisfied, Moderately Satisfied]</a:t>
            </a:r>
          </a:p>
        </p:txBody>
      </p:sp>
    </p:spTree>
    <p:extLst>
      <p:ext uri="{BB962C8B-B14F-4D97-AF65-F5344CB8AC3E}">
        <p14:creationId xmlns:p14="http://schemas.microsoft.com/office/powerpoint/2010/main" val="34806318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543800" cy="914400"/>
          </a:xfrm>
        </p:spPr>
        <p:txBody>
          <a:bodyPr/>
          <a:lstStyle/>
          <a:p>
            <a:r>
              <a:rPr lang="en-US" sz="3600" dirty="0"/>
              <a:t>Beta Testing Results: Evaluation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6DE7CCC-EFBC-986B-5BA3-DD2091CEFC70}"/>
              </a:ext>
            </a:extLst>
          </p:cNvPr>
          <p:cNvSpPr/>
          <p:nvPr/>
        </p:nvSpPr>
        <p:spPr>
          <a:xfrm>
            <a:off x="609600" y="5334000"/>
            <a:ext cx="722689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 marR="0" algn="just">
              <a:spcBef>
                <a:spcPts val="0"/>
              </a:spcBef>
              <a:spcAft>
                <a:spcPts val="0"/>
              </a:spcAft>
            </a:pPr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a 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Agree &amp; Strongly Agree [Not included: Strongly Disagree, Disagree, Neither Agree nor Disagree]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38BEEA-6805-2394-C14A-738D6EAA45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1524000"/>
            <a:ext cx="768851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40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543800" cy="914400"/>
          </a:xfrm>
        </p:spPr>
        <p:txBody>
          <a:bodyPr/>
          <a:lstStyle/>
          <a:p>
            <a:r>
              <a:rPr lang="en-US" sz="3600" dirty="0"/>
              <a:t>Beta Testing Results: Evaluation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6DE7CCC-EFBC-986B-5BA3-DD2091CEFC70}"/>
              </a:ext>
            </a:extLst>
          </p:cNvPr>
          <p:cNvSpPr/>
          <p:nvPr/>
        </p:nvSpPr>
        <p:spPr>
          <a:xfrm>
            <a:off x="609600" y="5334000"/>
            <a:ext cx="722689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 algn="just"/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a 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Very Easy [Not included: Very Difficult, Difficult, Neutral]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C6CF6-00F6-844C-987C-7E5016A99E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179"/>
          <a:stretch/>
        </p:blipFill>
        <p:spPr>
          <a:xfrm>
            <a:off x="622300" y="1371598"/>
            <a:ext cx="7550896" cy="3962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355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543800" cy="914400"/>
          </a:xfrm>
        </p:spPr>
        <p:txBody>
          <a:bodyPr/>
          <a:lstStyle/>
          <a:p>
            <a:r>
              <a:rPr lang="en-US" sz="3600" dirty="0"/>
              <a:t>Beta Testing Results: Outcomes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5D11DDE-BCBF-C74B-773E-1B2A6F0457E6}"/>
              </a:ext>
            </a:extLst>
          </p:cNvPr>
          <p:cNvSpPr/>
          <p:nvPr/>
        </p:nvSpPr>
        <p:spPr>
          <a:xfrm>
            <a:off x="609600" y="5334000"/>
            <a:ext cx="722689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113" marR="0" algn="just">
              <a:spcBef>
                <a:spcPts val="0"/>
              </a:spcBef>
              <a:spcAft>
                <a:spcPts val="0"/>
              </a:spcAft>
            </a:pPr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a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 HIVST result verified by providing an image of the result</a:t>
            </a:r>
            <a:endParaRPr lang="en-US" sz="105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11113" marR="0" algn="just">
              <a:spcBef>
                <a:spcPts val="0"/>
              </a:spcBef>
              <a:spcAft>
                <a:spcPts val="0"/>
              </a:spcAft>
            </a:pPr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b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 Harm reduction kit that contains condoms, lubricant, pill keychain, hand sanitizer, mask</a:t>
            </a:r>
            <a:endParaRPr lang="en-US" sz="105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11113" marR="0" algn="just">
              <a:spcBef>
                <a:spcPts val="0"/>
              </a:spcBef>
              <a:spcAft>
                <a:spcPts val="0"/>
              </a:spcAft>
            </a:pPr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c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 Receive PrEP at the first doctor visit (no need to wait for lab results)</a:t>
            </a:r>
            <a:endParaRPr lang="en-US" sz="105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11113" marR="0" algn="just">
              <a:spcBef>
                <a:spcPts val="0"/>
              </a:spcBef>
              <a:spcAft>
                <a:spcPts val="0"/>
              </a:spcAft>
            </a:pPr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d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 Get PrEP after lab results are complete (need follow-up doctor visit to review lab results) </a:t>
            </a:r>
            <a:endParaRPr lang="en-US" sz="105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11113" marR="0" algn="just">
              <a:spcBef>
                <a:spcPts val="0"/>
              </a:spcBef>
              <a:spcAft>
                <a:spcPts val="0"/>
              </a:spcAft>
            </a:pPr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e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 Applies only to those who choose same-day PrEP</a:t>
            </a:r>
            <a:endParaRPr lang="en-US" sz="105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11113" marR="0" algn="just">
              <a:spcBef>
                <a:spcPts val="0"/>
              </a:spcBef>
              <a:spcAft>
                <a:spcPts val="0"/>
              </a:spcAft>
            </a:pPr>
            <a:r>
              <a:rPr lang="en-US" sz="1050" i="1" baseline="30000" dirty="0">
                <a:latin typeface="Arial" panose="020B0604020202020204" pitchFamily="34" charset="0"/>
                <a:ea typeface="Calibri" panose="020F0502020204030204" pitchFamily="34" charset="0"/>
              </a:rPr>
              <a:t>f</a:t>
            </a:r>
            <a:r>
              <a:rPr lang="en-US" sz="1050" i="1" dirty="0">
                <a:latin typeface="Arial" panose="020B0604020202020204" pitchFamily="34" charset="0"/>
                <a:ea typeface="Calibri" panose="020F0502020204030204" pitchFamily="34" charset="0"/>
              </a:rPr>
              <a:t> Includes referral letter for mental health</a:t>
            </a:r>
            <a:endParaRPr lang="en-US" sz="1050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B17F973-A96B-F047-152F-1AF319F374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319823"/>
            <a:ext cx="7772400" cy="421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138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598AB49-6730-604D-9DB4-E45C234C0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52400"/>
            <a:ext cx="7848600" cy="914400"/>
          </a:xfrm>
        </p:spPr>
        <p:txBody>
          <a:bodyPr/>
          <a:lstStyle/>
          <a:p>
            <a:r>
              <a:rPr lang="en-US" sz="3600" dirty="0"/>
              <a:t>JomPrEP: Next Steps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1BC73E73-3998-114E-832F-8BA5E1C4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6828"/>
            <a:ext cx="805543" cy="80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241B7DC-5A71-E8F0-B1C7-F7AD98E5B16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9862"/>
          <a:stretch/>
        </p:blipFill>
        <p:spPr>
          <a:xfrm>
            <a:off x="1219200" y="2057400"/>
            <a:ext cx="6051550" cy="41786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ED3AE4-C4C8-8D63-420A-C6F6A8639ACB}"/>
              </a:ext>
            </a:extLst>
          </p:cNvPr>
          <p:cNvSpPr txBox="1"/>
          <p:nvPr/>
        </p:nvSpPr>
        <p:spPr>
          <a:xfrm>
            <a:off x="1143000" y="1371600"/>
            <a:ext cx="6051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AIM 1: Randomized Controlled Trial (N=236)</a:t>
            </a:r>
          </a:p>
        </p:txBody>
      </p:sp>
    </p:spTree>
    <p:extLst>
      <p:ext uri="{BB962C8B-B14F-4D97-AF65-F5344CB8AC3E}">
        <p14:creationId xmlns:p14="http://schemas.microsoft.com/office/powerpoint/2010/main" val="2527149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>
            <a:extLst>
              <a:ext uri="{FF2B5EF4-FFF2-40B4-BE49-F238E27FC236}">
                <a16:creationId xmlns:a16="http://schemas.microsoft.com/office/drawing/2014/main" id="{C1BF7F8E-E20E-13C4-9D25-D7F1562FA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163" y="152400"/>
            <a:ext cx="8135937" cy="914400"/>
          </a:xfrm>
        </p:spPr>
        <p:txBody>
          <a:bodyPr/>
          <a:lstStyle/>
          <a:p>
            <a:r>
              <a:rPr lang="en-US" dirty="0"/>
              <a:t>mHealth Approach to HIV Prevention: JomPrEP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32A23892-2225-F15F-0300-822DF32E53E7}"/>
              </a:ext>
            </a:extLst>
          </p:cNvPr>
          <p:cNvSpPr/>
          <p:nvPr/>
        </p:nvSpPr>
        <p:spPr>
          <a:xfrm>
            <a:off x="769387" y="1828800"/>
            <a:ext cx="4146160" cy="3810000"/>
          </a:xfrm>
          <a:prstGeom prst="ellipse">
            <a:avLst/>
          </a:prstGeom>
          <a:noFill/>
          <a:ln w="19050">
            <a:solidFill>
              <a:schemeClr val="accent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4443595-C6E1-DC5D-8955-22282D9CE99A}"/>
              </a:ext>
            </a:extLst>
          </p:cNvPr>
          <p:cNvSpPr/>
          <p:nvPr/>
        </p:nvSpPr>
        <p:spPr>
          <a:xfrm>
            <a:off x="1486547" y="2993887"/>
            <a:ext cx="2667000" cy="271664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19050">
            <a:solidFill>
              <a:schemeClr val="accent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0D165E-BEA6-35E5-F989-BD6CCA46EFFE}"/>
              </a:ext>
            </a:extLst>
          </p:cNvPr>
          <p:cNvSpPr txBox="1"/>
          <p:nvPr/>
        </p:nvSpPr>
        <p:spPr>
          <a:xfrm>
            <a:off x="1629143" y="1995373"/>
            <a:ext cx="2362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000" b="1" dirty="0">
                <a:solidFill>
                  <a:srgbClr val="FF0000"/>
                </a:solidFill>
              </a:rPr>
              <a:t>Outer Setting</a:t>
            </a:r>
          </a:p>
          <a:p>
            <a:pPr marL="393700" indent="-114300">
              <a:buFont typeface="Arial" panose="020B0604020202020204" pitchFamily="34" charset="0"/>
              <a:buChar char="•"/>
            </a:pPr>
            <a:r>
              <a:rPr lang="en-US" sz="1000" dirty="0"/>
              <a:t>MSM needs &amp; resources</a:t>
            </a:r>
          </a:p>
          <a:p>
            <a:pPr marL="393700" indent="-114300">
              <a:buFont typeface="Arial" panose="020B0604020202020204" pitchFamily="34" charset="0"/>
              <a:buChar char="•"/>
            </a:pPr>
            <a:r>
              <a:rPr lang="en-US" sz="1000" dirty="0"/>
              <a:t>External policies &amp; incentives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BF83DD-DACA-C74A-D51E-894038C6F353}"/>
              </a:ext>
            </a:extLst>
          </p:cNvPr>
          <p:cNvSpPr txBox="1"/>
          <p:nvPr/>
        </p:nvSpPr>
        <p:spPr>
          <a:xfrm>
            <a:off x="1676400" y="3130609"/>
            <a:ext cx="240094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000" b="1" dirty="0">
                <a:solidFill>
                  <a:srgbClr val="FF0000"/>
                </a:solidFill>
              </a:rPr>
              <a:t>Inner Setting</a:t>
            </a:r>
          </a:p>
          <a:p>
            <a:pPr marL="342900" indent="-114300">
              <a:buFont typeface="Arial" panose="020B0604020202020204" pitchFamily="34" charset="0"/>
              <a:buChar char="•"/>
            </a:pPr>
            <a:r>
              <a:rPr lang="en-US" sz="1000" dirty="0"/>
              <a:t>Readiness to implement</a:t>
            </a:r>
          </a:p>
          <a:p>
            <a:pPr marL="342900" indent="-114300">
              <a:buFont typeface="Arial" panose="020B0604020202020204" pitchFamily="34" charset="0"/>
              <a:buChar char="•"/>
            </a:pPr>
            <a:r>
              <a:rPr lang="en-US" sz="1000" dirty="0"/>
              <a:t>Combability w/ existing settings</a:t>
            </a:r>
          </a:p>
          <a:p>
            <a:pPr marL="342900" indent="-114300">
              <a:buFont typeface="Arial" panose="020B0604020202020204" pitchFamily="34" charset="0"/>
              <a:buChar char="•"/>
            </a:pPr>
            <a:r>
              <a:rPr lang="en-US" sz="1000" dirty="0"/>
              <a:t>Alignment with clinic goals</a:t>
            </a:r>
          </a:p>
          <a:p>
            <a:pPr marL="342900" indent="-114300">
              <a:buFont typeface="Arial" panose="020B0604020202020204" pitchFamily="34" charset="0"/>
              <a:buChar char="•"/>
            </a:pPr>
            <a:r>
              <a:rPr lang="en-US" sz="1000" dirty="0"/>
              <a:t>Structural characteristics</a:t>
            </a:r>
          </a:p>
        </p:txBody>
      </p:sp>
      <p:sp>
        <p:nvSpPr>
          <p:cNvPr id="5" name="Left Arrow 4">
            <a:extLst>
              <a:ext uri="{FF2B5EF4-FFF2-40B4-BE49-F238E27FC236}">
                <a16:creationId xmlns:a16="http://schemas.microsoft.com/office/drawing/2014/main" id="{9FB488C8-5993-DE81-AB83-E7FE3B939CEF}"/>
              </a:ext>
            </a:extLst>
          </p:cNvPr>
          <p:cNvSpPr/>
          <p:nvPr/>
        </p:nvSpPr>
        <p:spPr>
          <a:xfrm>
            <a:off x="3772547" y="3711600"/>
            <a:ext cx="2510738" cy="974629"/>
          </a:xfrm>
          <a:prstGeom prst="lef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rgbClr val="FF0000"/>
                </a:solidFill>
              </a:rPr>
              <a:t>              Process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C689DAA-A996-50AF-75E2-56E50BD3704B}"/>
              </a:ext>
            </a:extLst>
          </p:cNvPr>
          <p:cNvSpPr txBox="1"/>
          <p:nvPr/>
        </p:nvSpPr>
        <p:spPr>
          <a:xfrm>
            <a:off x="4686947" y="4527272"/>
            <a:ext cx="16377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000" dirty="0"/>
              <a:t>Planning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000" dirty="0"/>
              <a:t>Engaging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000" dirty="0"/>
              <a:t>Reflecting &amp; evaluating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451647E-79E5-50B3-A665-58B245A8A2E7}"/>
              </a:ext>
            </a:extLst>
          </p:cNvPr>
          <p:cNvSpPr/>
          <p:nvPr/>
        </p:nvSpPr>
        <p:spPr>
          <a:xfrm>
            <a:off x="1867547" y="4135396"/>
            <a:ext cx="1885392" cy="161107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D33C25A-EB42-6C2C-B9BE-05E1BFE91B8D}"/>
              </a:ext>
            </a:extLst>
          </p:cNvPr>
          <p:cNvSpPr/>
          <p:nvPr/>
        </p:nvSpPr>
        <p:spPr>
          <a:xfrm>
            <a:off x="886045" y="5562600"/>
            <a:ext cx="3868004" cy="793913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marL="114300" indent="-114300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14300" indent="-114300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Knowledge &amp; beliefs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Self-efficacy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Perception of app use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14300" indent="-114300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Confident to use the app</a:t>
            </a:r>
          </a:p>
          <a:p>
            <a:pPr marL="114300" indent="-11430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Levels of open-</a:t>
            </a:r>
            <a:r>
              <a:rPr lang="en-US" sz="1000" dirty="0" err="1">
                <a:solidFill>
                  <a:schemeClr val="tx1"/>
                </a:solidFill>
              </a:rPr>
              <a:t>mindness</a:t>
            </a:r>
            <a:r>
              <a:rPr lang="en-US" sz="1000" dirty="0">
                <a:solidFill>
                  <a:schemeClr val="tx1"/>
                </a:solidFill>
              </a:rPr>
              <a:t> to use the app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FA739A-F802-3038-02C0-7C6BC9BA97F5}"/>
              </a:ext>
            </a:extLst>
          </p:cNvPr>
          <p:cNvSpPr txBox="1"/>
          <p:nvPr/>
        </p:nvSpPr>
        <p:spPr>
          <a:xfrm>
            <a:off x="876241" y="5587424"/>
            <a:ext cx="38680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</a:rPr>
              <a:t>Characteristics of Individuals</a:t>
            </a:r>
            <a:endParaRPr lang="en-US" sz="1000" dirty="0">
              <a:solidFill>
                <a:srgbClr val="FF0000"/>
              </a:solidFill>
            </a:endParaRP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54E11631-A759-C731-172E-5C4EB391D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196" y="4493870"/>
            <a:ext cx="880498" cy="880498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2B8BA9FE-26B0-7FFD-94F1-E0B338F3CF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660588"/>
            <a:ext cx="562325" cy="562325"/>
          </a:xfrm>
          <a:prstGeom prst="rect">
            <a:avLst/>
          </a:prstGeom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A78B6FCA-9544-B8DC-CC63-88852985C0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239" y="2343145"/>
            <a:ext cx="478664" cy="478664"/>
          </a:xfrm>
          <a:prstGeom prst="rect">
            <a:avLst/>
          </a:prstGeom>
        </p:spPr>
      </p:pic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74333F41-075F-69BE-6A3D-2AE018E374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947" y="4011934"/>
            <a:ext cx="346806" cy="346806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AD4A394-B500-9B61-E911-DE52F6594761}"/>
              </a:ext>
            </a:extLst>
          </p:cNvPr>
          <p:cNvSpPr/>
          <p:nvPr/>
        </p:nvSpPr>
        <p:spPr>
          <a:xfrm>
            <a:off x="6226861" y="3771829"/>
            <a:ext cx="2307539" cy="82109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numCol="2" rtlCol="0"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Advantage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Adaptability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endParaRPr lang="en-US" sz="10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Complexity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Design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</a:rPr>
              <a:t>Cost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F8D462D-A0E2-C35A-5E71-C6B82E8AE7E6}"/>
              </a:ext>
            </a:extLst>
          </p:cNvPr>
          <p:cNvSpPr txBox="1"/>
          <p:nvPr/>
        </p:nvSpPr>
        <p:spPr>
          <a:xfrm>
            <a:off x="5580796" y="3765713"/>
            <a:ext cx="38680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rgbClr val="FF0000"/>
                </a:solidFill>
              </a:rPr>
              <a:t>Intervention Characteristics</a:t>
            </a:r>
            <a:endParaRPr lang="en-US" sz="1000" dirty="0">
              <a:solidFill>
                <a:srgbClr val="FF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21F80B3-7F79-AD1E-EC27-2FEE984CAC50}"/>
              </a:ext>
            </a:extLst>
          </p:cNvPr>
          <p:cNvSpPr txBox="1"/>
          <p:nvPr/>
        </p:nvSpPr>
        <p:spPr>
          <a:xfrm>
            <a:off x="1143000" y="1371600"/>
            <a:ext cx="6051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AIM 2: Assess Implementation Factors</a:t>
            </a:r>
          </a:p>
        </p:txBody>
      </p:sp>
    </p:spTree>
    <p:extLst>
      <p:ext uri="{BB962C8B-B14F-4D97-AF65-F5344CB8AC3E}">
        <p14:creationId xmlns:p14="http://schemas.microsoft.com/office/powerpoint/2010/main" val="10912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4"/>
    </mc:Choice>
    <mc:Fallback xmlns="">
      <p:transition spd="slow" advTm="185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3868909E-AEBD-43E6-8A2C-64C304D98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163" y="152400"/>
            <a:ext cx="8910637" cy="914400"/>
          </a:xfrm>
        </p:spPr>
        <p:txBody>
          <a:bodyPr/>
          <a:lstStyle/>
          <a:p>
            <a:r>
              <a:rPr lang="en-US" sz="3600" dirty="0"/>
              <a:t>Acknowledgements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F7CCE84-B838-574C-B48D-ED96F4E2F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898" y="2502759"/>
            <a:ext cx="771264" cy="545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C5B54CA9-F4FF-FD47-9CA4-2F35F0792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945" y="3704882"/>
            <a:ext cx="372666" cy="56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024" descr="Text, logo&#10;&#10;Description automatically generated">
            <a:extLst>
              <a:ext uri="{FF2B5EF4-FFF2-40B4-BE49-F238E27FC236}">
                <a16:creationId xmlns:a16="http://schemas.microsoft.com/office/drawing/2014/main" id="{990243E8-19F6-CF40-AC65-6754357C11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718" y="1973091"/>
            <a:ext cx="573625" cy="573625"/>
          </a:xfrm>
          <a:prstGeom prst="rect">
            <a:avLst/>
          </a:prstGeom>
        </p:spPr>
      </p:pic>
      <p:pic>
        <p:nvPicPr>
          <p:cNvPr id="1029" name="Picture 1028" descr="A picture containing text, monitor, screen&#10;&#10;Description automatically generated">
            <a:extLst>
              <a:ext uri="{FF2B5EF4-FFF2-40B4-BE49-F238E27FC236}">
                <a16:creationId xmlns:a16="http://schemas.microsoft.com/office/drawing/2014/main" id="{BE1FFCEC-EC5B-984C-BE7E-D7AD13A7D1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655" y="1751292"/>
            <a:ext cx="997753" cy="207865"/>
          </a:xfrm>
          <a:prstGeom prst="rect">
            <a:avLst/>
          </a:prstGeom>
        </p:spPr>
      </p:pic>
      <p:sp>
        <p:nvSpPr>
          <p:cNvPr id="229" name="Content Placeholder 2">
            <a:extLst>
              <a:ext uri="{FF2B5EF4-FFF2-40B4-BE49-F238E27FC236}">
                <a16:creationId xmlns:a16="http://schemas.microsoft.com/office/drawing/2014/main" id="{42579239-565D-0B4E-BFDD-A92238AEB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710" y="1118783"/>
            <a:ext cx="6422490" cy="4672417"/>
          </a:xfrm>
        </p:spPr>
        <p:txBody>
          <a:bodyPr/>
          <a:lstStyle/>
          <a:p>
            <a:pPr marL="400050" lvl="1" indent="0" defTabSz="106680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Collaborators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Jeffrey Wickersham (Yale University, USA)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Frederick L. Altice (Yale University, USA)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Patrick Sullivan (Emory University, USA)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Iskandar Azwa (University of Malaya, Malaysia)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Adeeba</a:t>
            </a: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Kamarulzaman (University of Malaya, Malaysia)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Anne Yee </a:t>
            </a:r>
            <a:r>
              <a:rPr lang="en-US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Hway</a:t>
            </a: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Ann (University of Malaya, Malaysia)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Panyaphon Phiphatkhunarnon (Thailand)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Raymond Tai (PT Foundation, Malaysia)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Andrew Yap (The Red Clinic, Malaysia)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Malaysian AIDS Council (Malaysia)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Ezra Akbar (University of Malaya, Malaysia)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 Aziz (University of Malaya, Malaysia)</a:t>
            </a:r>
          </a:p>
          <a:p>
            <a:pPr marL="800100" lvl="2" indent="-317500" defTabSz="1066800">
              <a:lnSpc>
                <a:spcPct val="150000"/>
              </a:lnSpc>
              <a:spcBef>
                <a:spcPts val="0"/>
              </a:spcBef>
            </a:pPr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Vincent Tee (University of Malaya, Malaysia)</a:t>
            </a: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803F2340-1036-3B4C-9F95-C004BF67AF3E}"/>
              </a:ext>
            </a:extLst>
          </p:cNvPr>
          <p:cNvSpPr/>
          <p:nvPr/>
        </p:nvSpPr>
        <p:spPr>
          <a:xfrm>
            <a:off x="4962462" y="5596138"/>
            <a:ext cx="2743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4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Roman Shrestha</a:t>
            </a:r>
          </a:p>
          <a:p>
            <a:pPr algn="ctr"/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roman.Shrestha@uconn.edu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034" name="Picture 10" descr="The Red Clinic">
            <a:extLst>
              <a:ext uri="{FF2B5EF4-FFF2-40B4-BE49-F238E27FC236}">
                <a16:creationId xmlns:a16="http://schemas.microsoft.com/office/drawing/2014/main" id="{19DD72FD-6CBB-F34D-910B-B722C68F2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593" y="3784260"/>
            <a:ext cx="526844" cy="48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ay be an image of text that says 'PT FOUNDATION 526540-W YAYASAN PT WNEW picbadges.com/2403025'">
            <a:extLst>
              <a:ext uri="{FF2B5EF4-FFF2-40B4-BE49-F238E27FC236}">
                <a16:creationId xmlns:a16="http://schemas.microsoft.com/office/drawing/2014/main" id="{122B4C4F-3A96-B34C-AAA3-9F44EC6D7D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"/>
          <a:stretch/>
        </p:blipFill>
        <p:spPr bwMode="auto">
          <a:xfrm>
            <a:off x="7802052" y="2819400"/>
            <a:ext cx="475080" cy="45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nida">
            <a:extLst>
              <a:ext uri="{FF2B5EF4-FFF2-40B4-BE49-F238E27FC236}">
                <a16:creationId xmlns:a16="http://schemas.microsoft.com/office/drawing/2014/main" id="{5C231434-7403-5F43-ABDD-3DC5D4A5E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662" y="1706409"/>
            <a:ext cx="676989" cy="45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fogarty international center">
            <a:extLst>
              <a:ext uri="{FF2B5EF4-FFF2-40B4-BE49-F238E27FC236}">
                <a16:creationId xmlns:a16="http://schemas.microsoft.com/office/drawing/2014/main" id="{CB3B7EFE-C7F3-3246-A187-985AFEAF6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196" y="2291874"/>
            <a:ext cx="454165" cy="45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ummc malaysia">
            <a:extLst>
              <a:ext uri="{FF2B5EF4-FFF2-40B4-BE49-F238E27FC236}">
                <a16:creationId xmlns:a16="http://schemas.microsoft.com/office/drawing/2014/main" id="{B83EF2B7-26F9-5640-B624-6E8DFEDF9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898" y="3035203"/>
            <a:ext cx="788235" cy="24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10F9F887-7438-D141-AAE2-C55FF4398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776" y="3352800"/>
            <a:ext cx="589003" cy="26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1" name="Rounded Rectangle 1030">
            <a:extLst>
              <a:ext uri="{FF2B5EF4-FFF2-40B4-BE49-F238E27FC236}">
                <a16:creationId xmlns:a16="http://schemas.microsoft.com/office/drawing/2014/main" id="{20BD54D8-D527-A24B-894C-FCEEDFF3E1FE}"/>
              </a:ext>
            </a:extLst>
          </p:cNvPr>
          <p:cNvSpPr/>
          <p:nvPr/>
        </p:nvSpPr>
        <p:spPr>
          <a:xfrm>
            <a:off x="6420123" y="1444282"/>
            <a:ext cx="2038077" cy="2857500"/>
          </a:xfrm>
          <a:prstGeom prst="roundRect">
            <a:avLst>
              <a:gd name="adj" fmla="val 5899"/>
            </a:avLst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46" name="Picture 22" descr="University of Malaya eHealth Initiative">
            <a:extLst>
              <a:ext uri="{FF2B5EF4-FFF2-40B4-BE49-F238E27FC236}">
                <a16:creationId xmlns:a16="http://schemas.microsoft.com/office/drawing/2014/main" id="{CB0F0811-A835-6143-BC21-DEF9FCA19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499" y="3455411"/>
            <a:ext cx="771264" cy="202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Rounded Rectangle 1034">
            <a:extLst>
              <a:ext uri="{FF2B5EF4-FFF2-40B4-BE49-F238E27FC236}">
                <a16:creationId xmlns:a16="http://schemas.microsoft.com/office/drawing/2014/main" id="{7808F2E3-F61C-844E-9E00-E74AAF420744}"/>
              </a:ext>
            </a:extLst>
          </p:cNvPr>
          <p:cNvSpPr/>
          <p:nvPr/>
        </p:nvSpPr>
        <p:spPr>
          <a:xfrm>
            <a:off x="6846533" y="1295400"/>
            <a:ext cx="1219200" cy="290514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Partners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9563867-C782-164B-9CA7-07776AB4864F}"/>
              </a:ext>
            </a:extLst>
          </p:cNvPr>
          <p:cNvSpPr/>
          <p:nvPr/>
        </p:nvSpPr>
        <p:spPr>
          <a:xfrm>
            <a:off x="5036270" y="4309456"/>
            <a:ext cx="3910256" cy="1437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2" defTabSz="106680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Funding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4488" lvl="2" indent="-317500" defTabSz="106680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K01DA051346 (PI: Shrestha)</a:t>
            </a:r>
          </a:p>
          <a:p>
            <a:pPr marL="344488" lvl="2" indent="-317500" defTabSz="106680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R21TW011665 (PI: Shrestha)</a:t>
            </a:r>
          </a:p>
          <a:p>
            <a:pPr marL="344488" lvl="2" indent="-317500" defTabSz="106680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R21AI157857 (PIs: Wickersham/Shrestha)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B7C904-CADD-114F-929C-4A3C9BF94579}"/>
              </a:ext>
            </a:extLst>
          </p:cNvPr>
          <p:cNvSpPr/>
          <p:nvPr/>
        </p:nvSpPr>
        <p:spPr>
          <a:xfrm>
            <a:off x="1636940" y="5754469"/>
            <a:ext cx="33922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91204521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 Slides">
  <a:themeElements>
    <a:clrScheme name="YSM New Brand">
      <a:dk1>
        <a:srgbClr val="000000"/>
      </a:dk1>
      <a:lt1>
        <a:srgbClr val="FFFFFF"/>
      </a:lt1>
      <a:dk2>
        <a:srgbClr val="585858"/>
      </a:dk2>
      <a:lt2>
        <a:srgbClr val="C2C0C0"/>
      </a:lt2>
      <a:accent1>
        <a:srgbClr val="467FCC"/>
      </a:accent1>
      <a:accent2>
        <a:srgbClr val="55A51C"/>
      </a:accent2>
      <a:accent3>
        <a:srgbClr val="80CDE9"/>
      </a:accent3>
      <a:accent4>
        <a:srgbClr val="A098E4"/>
      </a:accent4>
      <a:accent5>
        <a:srgbClr val="F7941D"/>
      </a:accent5>
      <a:accent6>
        <a:srgbClr val="004DA4"/>
      </a:accent6>
      <a:hlink>
        <a:srgbClr val="467FCC"/>
      </a:hlink>
      <a:folHlink>
        <a:srgbClr val="C4DF9B"/>
      </a:folHlink>
    </a:clrScheme>
    <a:fontScheme name="2_New_Blue_YSM_2">
      <a:majorFont>
        <a:latin typeface="Georgia"/>
        <a:ea typeface="Gulim"/>
        <a:cs typeface="Gulim"/>
      </a:majorFont>
      <a:minorFont>
        <a:latin typeface="Georg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2_New_Blue_YSM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ew_Blue_YSM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ew_Blue_YSM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ew_Blue_YSM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ew_Blue_YSM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ew_Blue_YSM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ew_Blue_YSM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ew_Blue_YSM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ew_Blue_YSM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ew_Blue_YSM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ew_Blue_YSM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ew_Blue_YSM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1">
    <wetp:webextensionref xmlns:r="http://schemas.openxmlformats.org/officeDocument/2006/relationships" r:id="rId1"/>
  </wetp:taskpane>
  <wetp:taskpane dockstate="right" visibility="0" width="350" row="9">
    <wetp:webextensionref xmlns:r="http://schemas.openxmlformats.org/officeDocument/2006/relationships" r:id="rId2"/>
  </wetp:taskpane>
  <wetp:taskpane dockstate="right" visibility="0" width="350" row="10">
    <wetp:webextensionref xmlns:r="http://schemas.openxmlformats.org/officeDocument/2006/relationships" r:id="rId3"/>
  </wetp:taskpane>
</wetp:taskpanes>
</file>

<file path=ppt/webextensions/webextension1.xml><?xml version="1.0" encoding="utf-8"?>
<we:webextension xmlns:we="http://schemas.microsoft.com/office/webextensions/webextension/2010/11" id="{218C87FA-51A0-471C-823B-6F5DF04FB144}">
  <we:reference id="wa104380645" version="1.0.0.0" store="en-US" storeType="OMEX"/>
  <we:alternateReferences>
    <we:reference id="wa104380645" version="1.0.0.0" store="WA104380645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E320FBF2-85F4-4470-89A0-6C3D7EE090AA}">
  <we:reference id="wa104374368" version="1.0.0.0" store="en-US" storeType="OMEX"/>
  <we:alternateReferences>
    <we:reference id="WA104374368" version="1.0.0.0" store="WA104374368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C2F105CE-6F49-4148-B3B8-D14318EF4C34}">
  <we:reference id="wa104381637" version="1.0.0.0" store="en-US" storeType="OMEX"/>
  <we:alternateReferences>
    <we:reference id="wa104381637" version="1.0.0.0" store="WA104381637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New Brand Template (06162010)</Template>
  <TotalTime>26350</TotalTime>
  <Words>653</Words>
  <Application>Microsoft Macintosh PowerPoint</Application>
  <PresentationFormat>On-screen Show (4:3)</PresentationFormat>
  <Paragraphs>153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Georgia</vt:lpstr>
      <vt:lpstr>Content Slides</vt:lpstr>
      <vt:lpstr>mHealth Strategies and Implementation Science App-Based Platform for HIV Prevention</vt:lpstr>
      <vt:lpstr>PowerPoint Presentation</vt:lpstr>
      <vt:lpstr>Formative Work</vt:lpstr>
      <vt:lpstr>mHealth for HIV Prevention in Malaysia?</vt:lpstr>
      <vt:lpstr>PowerPoint Presentation</vt:lpstr>
      <vt:lpstr>JomPrEP Project: Timeline</vt:lpstr>
      <vt:lpstr>mHealth Approach to HIV Prevention</vt:lpstr>
      <vt:lpstr>mHealth Approach to HIV Prevention</vt:lpstr>
      <vt:lpstr>JomPrEP App: Front-End</vt:lpstr>
      <vt:lpstr>JomPrEP: Clinic Dashboard</vt:lpstr>
      <vt:lpstr>JomPrEP App: Research Dashboard</vt:lpstr>
      <vt:lpstr>Beta Testing Results: Metrics</vt:lpstr>
      <vt:lpstr>Beta Testing Results: Evaluation</vt:lpstr>
      <vt:lpstr>Beta Testing Results: Evaluation</vt:lpstr>
      <vt:lpstr>Beta Testing Results: Evaluation</vt:lpstr>
      <vt:lpstr>Beta Testing Results: Outcomes</vt:lpstr>
      <vt:lpstr>JomPrEP: Next Steps</vt:lpstr>
      <vt:lpstr>mHealth Approach to HIV Prevention: JomPrEP</vt:lpstr>
      <vt:lpstr>Acknowledgements</vt:lpstr>
    </vt:vector>
  </TitlesOfParts>
  <Manager>Shrestha, Roman</Manager>
  <Company>Yale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Shrestha, Roman</dc:creator>
  <cp:lastModifiedBy>Shrestha, Roman</cp:lastModifiedBy>
  <cp:revision>691</cp:revision>
  <dcterms:created xsi:type="dcterms:W3CDTF">2010-06-16T21:30:36Z</dcterms:created>
  <dcterms:modified xsi:type="dcterms:W3CDTF">2022-06-23T04:39:04Z</dcterms:modified>
</cp:coreProperties>
</file>